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8" r:id="rId38"/>
    <p:sldId id="819" r:id="rId39"/>
    <p:sldId id="820" r:id="rId40"/>
    <p:sldId id="810" r:id="rId41"/>
    <p:sldId id="826" r:id="rId42"/>
    <p:sldId id="846" r:id="rId43"/>
    <p:sldId id="827" r:id="rId44"/>
    <p:sldId id="829" r:id="rId45"/>
    <p:sldId id="848" r:id="rId46"/>
    <p:sldId id="850" r:id="rId47"/>
    <p:sldId id="831" r:id="rId48"/>
    <p:sldId id="851" r:id="rId49"/>
    <p:sldId id="852" r:id="rId50"/>
    <p:sldId id="853" r:id="rId51"/>
    <p:sldId id="854" r:id="rId52"/>
    <p:sldId id="855" r:id="rId53"/>
    <p:sldId id="842" r:id="rId54"/>
    <p:sldId id="844" r:id="rId55"/>
    <p:sldId id="825" r:id="rId56"/>
    <p:sldId id="857" r:id="rId57"/>
    <p:sldId id="870" r:id="rId58"/>
    <p:sldId id="871" r:id="rId59"/>
    <p:sldId id="869" r:id="rId60"/>
    <p:sldId id="872" r:id="rId61"/>
    <p:sldId id="866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97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60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14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1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43936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dynamic?</a:t>
            </a:r>
            <a:endParaRPr lang="en-US" sz="2400" i="1" dirty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static: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network layer control plane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 </a:t>
            </a:r>
            <a:r>
              <a:rPr lang="en-US" dirty="0">
                <a:cs typeface="+mn-cs"/>
              </a:rPr>
              <a:t>understand principles behind network control plane</a:t>
            </a: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>
                <a:cs typeface="+mn-cs"/>
              </a:rPr>
              <a:t>SDN </a:t>
            </a:r>
            <a:r>
              <a:rPr lang="en-US" dirty="0" err="1">
                <a:cs typeface="+mn-cs"/>
              </a:rPr>
              <a:t>controlllers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cs typeface="+mn-cs"/>
              </a:rPr>
              <a:t>and their instantiation, implementation in the Internet:</a:t>
            </a:r>
          </a:p>
          <a:p>
            <a:pPr>
              <a:defRPr/>
            </a:pPr>
            <a:r>
              <a:rPr lang="en-US" dirty="0">
                <a:cs typeface="+mn-cs"/>
              </a:rPr>
              <a:t>OSPF, BGP, OpenFlow, ODL and ONOS controllers, ICMP, SNMP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billions of destinations: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destinations in 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>
                <a:latin typeface="Gill Sans MT" charset="0"/>
              </a:rPr>
              <a:t>routing among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all routers in AS must run </a:t>
            </a:r>
            <a:r>
              <a:rPr lang="en-US" altLang="ja-JP" sz="2400" i="1" dirty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>
                <a:latin typeface="Gill Sans MT" charset="0"/>
              </a:rPr>
              <a:t> intra-domain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routers in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AS can run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 (IS-IS protocol essentially same as OSPF)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link-state algorithm </a:t>
            </a:r>
          </a:p>
          <a:p>
            <a:pPr lvl="1"/>
            <a:r>
              <a:rPr lang="en-US" dirty="0">
                <a:latin typeface="Gill Sans MT" charset="0"/>
              </a:rPr>
              <a:t>link state 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>
                <a:latin typeface="Gill Sans MT" charset="0"/>
              </a:rPr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>
                <a:latin typeface="Gill Sans MT" charset="0"/>
              </a:rPr>
              <a:t> 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UDP</a:t>
            </a:r>
          </a:p>
          <a:p>
            <a:pPr lvl="1"/>
            <a:r>
              <a:rPr lang="en-US" dirty="0">
                <a:latin typeface="Gill Sans MT" charset="0"/>
              </a:rPr>
              <a:t>link state: for each attached link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Intermediate System to Intermediate System (IS-IS) </a:t>
            </a:r>
            <a:r>
              <a:rPr lang="en-US" dirty="0">
                <a:latin typeface="Gill Sans MT" charset="0"/>
              </a:rPr>
              <a:t>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>
                <a:latin typeface="Gill Sans MT" charset="0"/>
              </a:rPr>
              <a:t>low 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>
                <a:latin typeface="Gill Sans MT" charset="0"/>
              </a:rPr>
              <a:t> 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 err="1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forwarding: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output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logically centralized control (software defined networking)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5.4 routing among the ISPs: BGP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towards 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network prefixes (BGP  is a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a: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>
                <a:solidFill>
                  <a:srgbClr val="000090"/>
                </a:solidFill>
              </a:rPr>
              <a:t>hot potato routing: </a:t>
            </a:r>
            <a:r>
              <a:rPr lang="en-US" sz="2400" dirty="0"/>
              <a:t>choose local gateway that has least intra-domain cost (e.g., 2d chooses 2a, even though more AS hops to </a:t>
            </a:r>
            <a:r>
              <a:rPr lang="en-US" sz="2400" i="1" dirty="0"/>
              <a:t>X</a:t>
            </a:r>
            <a:r>
              <a:rPr lang="en-US" sz="2400" dirty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BAw</a:t>
            </a:r>
            <a:r>
              <a:rPr lang="en-US" sz="2400" dirty="0">
                <a:latin typeface="+mn-lt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>
                <a:latin typeface="+mn-lt"/>
              </a:rPr>
              <a:t>B 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, since none of  C, A, w are 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C does not learn about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CAw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latin typeface="Gill Sans MT" charset="0"/>
              </a:rPr>
              <a:t>X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>
                <a:cs typeface="+mj-cs"/>
              </a:rPr>
              <a:t>Traffic engineering: difficult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u-to-z traffic to flow along </a:t>
            </a:r>
            <a:r>
              <a:rPr lang="en-US" sz="2400" i="1" dirty="0" err="1"/>
              <a:t>uvw</a:t>
            </a:r>
            <a:r>
              <a:rPr lang="en-US" sz="2400" dirty="0" err="1"/>
              <a:t>z</a:t>
            </a:r>
            <a:r>
              <a:rPr lang="en-US" sz="2400" dirty="0"/>
              <a:t>, x-to-z traffic to flow </a:t>
            </a:r>
            <a:r>
              <a:rPr lang="en-US" sz="2400" i="1" dirty="0" err="1"/>
              <a:t>xwyz</a:t>
            </a:r>
            <a:r>
              <a:rPr lang="en-US" sz="2400" dirty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need to define link weights so traffic routing algorithm computes routes accordingly </a:t>
            </a:r>
            <a:r>
              <a:rPr lang="en-US" sz="2000" dirty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00"/>
                </a:solidFill>
              </a:rPr>
              <a:t>Link weights are only control “knobs”: wrong!</a:t>
            </a: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</a:t>
                </a: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to split  u-to-z traffic along </a:t>
            </a:r>
            <a:r>
              <a:rPr lang="en-US" sz="2400" dirty="0" err="1"/>
              <a:t>uvwz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00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 err="1"/>
              <a:t>uxyz</a:t>
            </a:r>
            <a:r>
              <a:rPr lang="en-US" sz="2400" dirty="0"/>
              <a:t> (load balancing)?</a:t>
            </a:r>
          </a:p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(or need a new routing algorithm)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v</a:t>
                  </a: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u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y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w wants to route blue and red traffic differently?</a:t>
            </a:r>
          </a:p>
          <a:p>
            <a:endParaRPr lang="en-US" sz="2400" dirty="0"/>
          </a:p>
          <a:p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(with destination based forwarding, and LS, DV routing)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Networking 401</a:t>
            </a:r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/>
              <a:t>“brains” of control:  implement control functions using lower-level services, API provided by SND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 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 to controller)</a:t>
            </a:r>
          </a:p>
          <a:p>
            <a:pPr lvl="1"/>
            <a:r>
              <a:rPr lang="en-US" dirty="0"/>
              <a:t>symmetric (</a:t>
            </a:r>
            <a:r>
              <a:rPr lang="en-US" dirty="0" err="1"/>
              <a:t>misc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controller-to-switch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features: </a:t>
            </a:r>
            <a:r>
              <a:rPr lang="en-US" dirty="0"/>
              <a:t>controller queries switch features, switch replies</a:t>
            </a:r>
          </a:p>
          <a:p>
            <a:r>
              <a:rPr lang="en-US" i="1" dirty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queries/sets switch configuration parameters</a:t>
            </a:r>
          </a:p>
          <a:p>
            <a:r>
              <a:rPr lang="en-US" i="1" dirty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delete, modify flow entries in the OpenFlow tables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packet-out: </a:t>
            </a:r>
            <a:r>
              <a:rPr lang="en-US" dirty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switch-to-controller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packet-in: </a:t>
            </a:r>
            <a:r>
              <a:rPr lang="en-US" dirty="0"/>
              <a:t>transfer packet (and its control) to controller.  See packet-out message from controller</a:t>
            </a:r>
          </a:p>
          <a:p>
            <a:r>
              <a:rPr lang="en-US" i="1" dirty="0">
                <a:solidFill>
                  <a:srgbClr val="CC0000"/>
                </a:solidFill>
              </a:rPr>
              <a:t>flow-removed: </a:t>
            </a:r>
            <a:r>
              <a:rPr lang="en-US" dirty="0"/>
              <a:t>flow table entry deleted at switch</a:t>
            </a:r>
          </a:p>
          <a:p>
            <a:r>
              <a:rPr lang="en-US" i="1" dirty="0">
                <a:solidFill>
                  <a:srgbClr val="CC0000"/>
                </a:solidFill>
              </a:rPr>
              <a:t>port status: </a:t>
            </a:r>
            <a:r>
              <a:rPr lang="en-US" dirty="0"/>
              <a:t>inform controller of a change on a port.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4</a:t>
                </a: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6</a:t>
                </a: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Service Abstraction Layer (SAL)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Control</a:t>
              </a: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Engineering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OpenDaylight (ODL) controller</a:t>
            </a:r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 Abstraction Layer: interconnects internal, external applications and services</a:t>
            </a: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Network </a:t>
            </a:r>
          </a:p>
          <a:p>
            <a:r>
              <a:rPr lang="en-US" sz="1600" dirty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 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ONOS controller</a:t>
            </a:r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>
                <a:latin typeface="Gill Sans MT" charset="0"/>
              </a:rPr>
              <a:t>SDN:  selected challenges</a:t>
            </a: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real-time,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datagram in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arrives 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message include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message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Routing</a:t>
            </a:r>
            <a:r>
              <a:rPr lang="en-US" altLang="ja-JP" sz="4000" dirty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summary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networking)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99"/>
                </a:solidFill>
              </a:rPr>
              <a:t>next stop:  link layer!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16510</TotalTime>
  <Words>6719</Words>
  <Application>Microsoft Office PowerPoint</Application>
  <PresentationFormat>如螢幕大小 (4:3)</PresentationFormat>
  <Paragraphs>1725</Paragraphs>
  <Slides>80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91" baseType="lpstr">
      <vt:lpstr>MS Mincho</vt:lpstr>
      <vt:lpstr>ＭＳ Ｐゴシック</vt:lpstr>
      <vt:lpstr>ZapfDingbats</vt:lpstr>
      <vt:lpstr>Arial</vt:lpstr>
      <vt:lpstr>Calibri</vt:lpstr>
      <vt:lpstr>Comic Sans MS</vt:lpstr>
      <vt:lpstr>Gill Sans MT</vt:lpstr>
      <vt:lpstr>Tahoma</vt:lpstr>
      <vt:lpstr>Times New Roman</vt:lpstr>
      <vt:lpstr>Wingdings</vt:lpstr>
      <vt:lpstr>Default Design</vt:lpstr>
      <vt:lpstr>PowerPoint 簡報</vt:lpstr>
      <vt:lpstr>Chapter 5: network layer control plane</vt:lpstr>
      <vt:lpstr>PowerPoint 簡報</vt:lpstr>
      <vt:lpstr>Network-layer functions</vt:lpstr>
      <vt:lpstr>PowerPoint 簡報</vt:lpstr>
      <vt:lpstr>PowerPoint 簡報</vt:lpstr>
      <vt:lpstr>PowerPoint 簡報</vt:lpstr>
      <vt:lpstr>Routing protocols</vt:lpstr>
      <vt:lpstr>Graph abstraction of the network</vt:lpstr>
      <vt:lpstr>Graph abstraction: costs</vt:lpstr>
      <vt:lpstr>Routing algorithm classification</vt:lpstr>
      <vt:lpstr>PowerPoint 簡報</vt:lpstr>
      <vt:lpstr>A link-state routing algorithm</vt:lpstr>
      <vt:lpstr>Dijsktra’s algorithm</vt:lpstr>
      <vt:lpstr>PowerPoint 簡報</vt:lpstr>
      <vt:lpstr>Dijkstra’s algorithm: another example</vt:lpstr>
      <vt:lpstr>Dijkstra’s algorithm: example (2) </vt:lpstr>
      <vt:lpstr>Dijkstra’s algorithm, discussion</vt:lpstr>
      <vt:lpstr>PowerPoint 簡報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簡報</vt:lpstr>
      <vt:lpstr>PowerPoint 簡報</vt:lpstr>
      <vt:lpstr>Distance vector: link cost changes</vt:lpstr>
      <vt:lpstr>Distance vector: link cost changes</vt:lpstr>
      <vt:lpstr>Comparison of LS and DV algorithms</vt:lpstr>
      <vt:lpstr>PowerPoint 簡報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簡報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簡報</vt:lpstr>
      <vt:lpstr>PowerPoint 簡報</vt:lpstr>
      <vt:lpstr>PowerPoint 簡報</vt:lpstr>
      <vt:lpstr>PowerPoint 簡報</vt:lpstr>
      <vt:lpstr>PowerPoint 簡報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簡報</vt:lpstr>
      <vt:lpstr>PowerPoint 簡報</vt:lpstr>
      <vt:lpstr>PowerPoint 簡報</vt:lpstr>
      <vt:lpstr>PowerPoint 簡報</vt:lpstr>
      <vt:lpstr>PowerPoint 簡報</vt:lpstr>
      <vt:lpstr>OpenFlow protocol</vt:lpstr>
      <vt:lpstr>OpenFlow: controller-to-switch messages</vt:lpstr>
      <vt:lpstr>OpenFlow: switch-to-controller messages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ICMP: internet control message protocol</vt:lpstr>
      <vt:lpstr>Traceroute and ICMP</vt:lpstr>
      <vt:lpstr>Chapter 5: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崇明 黃</cp:lastModifiedBy>
  <cp:revision>500</cp:revision>
  <dcterms:created xsi:type="dcterms:W3CDTF">1999-10-08T19:08:27Z</dcterms:created>
  <dcterms:modified xsi:type="dcterms:W3CDTF">2018-05-07T09:53:20Z</dcterms:modified>
</cp:coreProperties>
</file>