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807" r:id="rId2"/>
  </p:sldMasterIdLst>
  <p:notesMasterIdLst>
    <p:notesMasterId r:id="rId91"/>
  </p:notesMasterIdLst>
  <p:handoutMasterIdLst>
    <p:handoutMasterId r:id="rId92"/>
  </p:handoutMasterIdLst>
  <p:sldIdLst>
    <p:sldId id="778" r:id="rId3"/>
    <p:sldId id="779" r:id="rId4"/>
    <p:sldId id="780" r:id="rId5"/>
    <p:sldId id="781" r:id="rId6"/>
    <p:sldId id="782" r:id="rId7"/>
    <p:sldId id="783" r:id="rId8"/>
    <p:sldId id="784" r:id="rId9"/>
    <p:sldId id="785" r:id="rId10"/>
    <p:sldId id="786" r:id="rId11"/>
    <p:sldId id="787" r:id="rId12"/>
    <p:sldId id="788" r:id="rId13"/>
    <p:sldId id="789" r:id="rId14"/>
    <p:sldId id="790" r:id="rId15"/>
    <p:sldId id="791" r:id="rId16"/>
    <p:sldId id="792" r:id="rId17"/>
    <p:sldId id="793" r:id="rId18"/>
    <p:sldId id="794" r:id="rId19"/>
    <p:sldId id="795" r:id="rId20"/>
    <p:sldId id="796" r:id="rId21"/>
    <p:sldId id="797" r:id="rId22"/>
    <p:sldId id="798" r:id="rId23"/>
    <p:sldId id="799" r:id="rId24"/>
    <p:sldId id="800" r:id="rId25"/>
    <p:sldId id="801" r:id="rId26"/>
    <p:sldId id="802" r:id="rId27"/>
    <p:sldId id="803" r:id="rId28"/>
    <p:sldId id="804" r:id="rId29"/>
    <p:sldId id="805" r:id="rId30"/>
    <p:sldId id="806" r:id="rId31"/>
    <p:sldId id="807" r:id="rId32"/>
    <p:sldId id="808" r:id="rId33"/>
    <p:sldId id="809" r:id="rId34"/>
    <p:sldId id="810" r:id="rId35"/>
    <p:sldId id="811" r:id="rId36"/>
    <p:sldId id="812" r:id="rId37"/>
    <p:sldId id="813" r:id="rId38"/>
    <p:sldId id="814" r:id="rId39"/>
    <p:sldId id="817" r:id="rId40"/>
    <p:sldId id="818" r:id="rId41"/>
    <p:sldId id="819" r:id="rId42"/>
    <p:sldId id="820" r:id="rId43"/>
    <p:sldId id="821" r:id="rId44"/>
    <p:sldId id="822" r:id="rId45"/>
    <p:sldId id="823" r:id="rId46"/>
    <p:sldId id="824" r:id="rId47"/>
    <p:sldId id="825" r:id="rId48"/>
    <p:sldId id="826" r:id="rId49"/>
    <p:sldId id="827" r:id="rId50"/>
    <p:sldId id="828" r:id="rId51"/>
    <p:sldId id="829" r:id="rId52"/>
    <p:sldId id="830" r:id="rId53"/>
    <p:sldId id="831" r:id="rId54"/>
    <p:sldId id="832" r:id="rId55"/>
    <p:sldId id="833" r:id="rId56"/>
    <p:sldId id="834" r:id="rId57"/>
    <p:sldId id="835" r:id="rId58"/>
    <p:sldId id="836" r:id="rId59"/>
    <p:sldId id="837" r:id="rId60"/>
    <p:sldId id="838" r:id="rId61"/>
    <p:sldId id="839" r:id="rId62"/>
    <p:sldId id="840" r:id="rId63"/>
    <p:sldId id="841" r:id="rId64"/>
    <p:sldId id="842" r:id="rId65"/>
    <p:sldId id="843" r:id="rId66"/>
    <p:sldId id="844" r:id="rId67"/>
    <p:sldId id="845" r:id="rId68"/>
    <p:sldId id="846" r:id="rId69"/>
    <p:sldId id="847" r:id="rId70"/>
    <p:sldId id="848" r:id="rId71"/>
    <p:sldId id="875" r:id="rId72"/>
    <p:sldId id="876" r:id="rId73"/>
    <p:sldId id="877" r:id="rId74"/>
    <p:sldId id="878" r:id="rId75"/>
    <p:sldId id="860" r:id="rId76"/>
    <p:sldId id="861" r:id="rId77"/>
    <p:sldId id="862" r:id="rId78"/>
    <p:sldId id="863" r:id="rId79"/>
    <p:sldId id="864" r:id="rId80"/>
    <p:sldId id="865" r:id="rId81"/>
    <p:sldId id="866" r:id="rId82"/>
    <p:sldId id="867" r:id="rId83"/>
    <p:sldId id="868" r:id="rId84"/>
    <p:sldId id="869" r:id="rId85"/>
    <p:sldId id="870" r:id="rId86"/>
    <p:sldId id="871" r:id="rId87"/>
    <p:sldId id="872" r:id="rId88"/>
    <p:sldId id="873" r:id="rId89"/>
    <p:sldId id="874" r:id="rId9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3C97A68-011F-3241-A5A6-6EAD0C86B7D6}" type="slidenum">
              <a:rPr lang="en-US" i="0" smtClean="0">
                <a:latin typeface="Times New Roman" charset="0"/>
              </a:rPr>
              <a:pPr>
                <a:defRPr/>
              </a:pPr>
              <a:t>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17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589B448-324E-F547-9651-770BB6BE014E}" type="slidenum">
              <a:rPr lang="en-US" i="0" smtClean="0">
                <a:latin typeface="Times New Roman" charset="0"/>
              </a:rPr>
              <a:pPr>
                <a:defRPr/>
              </a:pPr>
              <a:t>11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666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C69BEC7-9E5C-604D-9916-AF2A74B9F274}" type="slidenum">
              <a:rPr lang="en-US" i="0" smtClean="0">
                <a:latin typeface="Times New Roman" charset="0"/>
              </a:rPr>
              <a:pPr>
                <a:defRPr/>
              </a:pPr>
              <a:t>12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09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48CD503-2045-024B-8E01-05BD3C804D49}" type="slidenum">
              <a:rPr lang="en-US" i="0" smtClean="0">
                <a:latin typeface="Times New Roman" charset="0"/>
              </a:rPr>
              <a:pPr>
                <a:defRPr/>
              </a:pPr>
              <a:t>13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046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90A2FE3-3F71-0D4D-913A-D62E4D4158B9}" type="slidenum">
              <a:rPr lang="en-US" i="0" smtClean="0">
                <a:latin typeface="Times New Roman" charset="0"/>
              </a:rPr>
              <a:pPr>
                <a:defRPr/>
              </a:pPr>
              <a:t>14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485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BE824D3-1A6E-5741-A1BB-55D02918ED2B}" type="slidenum">
              <a:rPr lang="en-US" i="0" smtClean="0">
                <a:latin typeface="Times New Roman" charset="0"/>
              </a:rPr>
              <a:pPr>
                <a:defRPr/>
              </a:pPr>
              <a:t>15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216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5461FAE-6E72-474B-9891-F4008A428872}" type="slidenum">
              <a:rPr lang="en-US" i="0" smtClean="0">
                <a:latin typeface="Times New Roman" charset="0"/>
              </a:rPr>
              <a:pPr>
                <a:defRPr/>
              </a:pPr>
              <a:t>16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118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049FB4-3255-2941-964B-63DD24C4C301}" type="slidenum">
              <a:rPr lang="en-US" i="0" smtClean="0">
                <a:latin typeface="Times New Roman" charset="0"/>
              </a:rPr>
              <a:pPr>
                <a:defRPr/>
              </a:pPr>
              <a:t>17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313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CEB1B82-11B0-7E4D-8D78-B8E843132015}" type="slidenum">
              <a:rPr lang="en-US" i="0" smtClean="0">
                <a:latin typeface="Times New Roman" charset="0"/>
              </a:rPr>
              <a:pPr>
                <a:defRPr/>
              </a:pPr>
              <a:t>18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509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5F772E-C619-AA41-87FA-66524F210512}" type="slidenum">
              <a:rPr lang="en-US" i="0" smtClean="0">
                <a:latin typeface="Times New Roman" charset="0"/>
              </a:rPr>
              <a:pPr>
                <a:defRPr/>
              </a:pPr>
              <a:t>19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909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1DFFBCA-CF51-8C4C-90C0-C10013314852}" type="slidenum">
              <a:rPr lang="en-US" i="0" smtClean="0">
                <a:latin typeface="Times New Roman" charset="0"/>
              </a:rPr>
              <a:pPr>
                <a:defRPr/>
              </a:pPr>
              <a:t>20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526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F9E464-6231-2A46-B6B9-94540F70FC6D}" type="slidenum">
              <a:rPr lang="en-US" i="0" smtClean="0">
                <a:latin typeface="Times New Roman" charset="0"/>
              </a:rPr>
              <a:pPr>
                <a:defRPr/>
              </a:pPr>
              <a:t>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1818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9EA52E9-146D-8E49-BEC5-237E611F9B44}" type="slidenum">
              <a:rPr lang="en-US" i="0" smtClean="0">
                <a:latin typeface="Times New Roman" charset="0"/>
              </a:rPr>
              <a:pPr>
                <a:defRPr/>
              </a:pPr>
              <a:t>21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697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B7099E6-1531-3943-8BFA-88B507B11539}" type="slidenum">
              <a:rPr lang="en-US" i="0" smtClean="0">
                <a:latin typeface="Times New Roman" charset="0"/>
              </a:rPr>
              <a:pPr>
                <a:defRPr/>
              </a:pPr>
              <a:t>22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3481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A9C1EC7-E903-DF46-A0F2-890A589B5677}" type="slidenum">
              <a:rPr lang="en-US" i="0" smtClean="0">
                <a:latin typeface="Times New Roman" charset="0"/>
              </a:rPr>
              <a:pPr>
                <a:defRPr/>
              </a:pPr>
              <a:t>23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5795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69983E0-9854-FD4B-8953-2A3C8DAEAEAB}" type="slidenum">
              <a:rPr lang="en-US" i="0" smtClean="0">
                <a:latin typeface="Times New Roman" charset="0"/>
              </a:rPr>
              <a:pPr>
                <a:defRPr/>
              </a:pPr>
              <a:t>24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0127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3A56F32-873F-4741-82C3-DC84FF9C65B1}" type="slidenum">
              <a:rPr lang="en-US" i="0" smtClean="0">
                <a:latin typeface="Times New Roman" charset="0"/>
              </a:rPr>
              <a:pPr>
                <a:defRPr/>
              </a:pPr>
              <a:t>25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9942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F274F58-47D7-D746-8362-E5F0BB518567}" type="slidenum">
              <a:rPr lang="en-US" i="0" smtClean="0">
                <a:latin typeface="Times New Roman" charset="0"/>
              </a:rPr>
              <a:pPr>
                <a:defRPr/>
              </a:pPr>
              <a:t>26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2173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61AA2AC-99CC-3A4A-B8E8-FAB41F82BBCA}" type="slidenum">
              <a:rPr lang="en-US" i="0" smtClean="0">
                <a:latin typeface="Times New Roman" charset="0"/>
              </a:rPr>
              <a:pPr>
                <a:defRPr/>
              </a:pPr>
              <a:t>27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2965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EE8A598-DF58-E64E-87FA-BBB91CA30A18}" type="slidenum">
              <a:rPr lang="en-US" i="0" smtClean="0">
                <a:latin typeface="Times New Roman" charset="0"/>
              </a:rPr>
              <a:pPr>
                <a:defRPr/>
              </a:pPr>
              <a:t>28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3106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7F188CC-4460-E043-B180-95C5ACF8D312}" type="slidenum">
              <a:rPr lang="en-US" i="0" smtClean="0">
                <a:latin typeface="Times New Roman" charset="0"/>
              </a:rPr>
              <a:pPr>
                <a:defRPr/>
              </a:pPr>
              <a:t>29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8377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195A4D9-D9A3-9D42-8C21-61B5EC1E1BB0}" type="slidenum">
              <a:rPr lang="en-US" i="0" smtClean="0">
                <a:latin typeface="Times New Roman" charset="0"/>
              </a:rPr>
              <a:pPr>
                <a:defRPr/>
              </a:pPr>
              <a:t>30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347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7F61FD0-FAF2-4545-8D3A-10FB997685FF}" type="slidenum">
              <a:rPr lang="en-US" i="0" smtClean="0">
                <a:latin typeface="Times New Roman" charset="0"/>
              </a:rPr>
              <a:pPr>
                <a:defRPr/>
              </a:pPr>
              <a:t>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046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99DADF4-4B2E-B644-9BDA-D41F6D2BAA32}" type="slidenum">
              <a:rPr lang="en-US" i="0" smtClean="0">
                <a:latin typeface="Times New Roman" charset="0"/>
              </a:rPr>
              <a:pPr>
                <a:defRPr/>
              </a:pPr>
              <a:t>31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2133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D67B076-01A6-BF41-ABA5-655018180054}" type="slidenum">
              <a:rPr lang="en-US" i="0" smtClean="0">
                <a:latin typeface="Times New Roman" charset="0"/>
              </a:rPr>
              <a:pPr>
                <a:defRPr/>
              </a:pPr>
              <a:t>32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3895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1839DD2-90A2-2247-9684-E72B53E0F17D}" type="slidenum">
              <a:rPr lang="en-US" i="0" smtClean="0">
                <a:latin typeface="Times New Roman" charset="0"/>
              </a:rPr>
              <a:pPr>
                <a:defRPr/>
              </a:pPr>
              <a:t>33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6486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A88163C-4FEA-FC48-BFDA-B7EEC0814B16}" type="slidenum">
              <a:rPr lang="en-US" i="0" smtClean="0">
                <a:latin typeface="Times New Roman" charset="0"/>
              </a:rPr>
              <a:pPr>
                <a:defRPr/>
              </a:pPr>
              <a:t>34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8079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5DE8D7C-8E55-264E-BB09-7996957FAD63}" type="slidenum">
              <a:rPr lang="en-US" i="0" smtClean="0">
                <a:latin typeface="Times New Roman" charset="0"/>
              </a:rPr>
              <a:pPr>
                <a:defRPr/>
              </a:pPr>
              <a:t>35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6197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A0023F9-7F73-6F45-8A3B-F6442733AA12}" type="slidenum">
              <a:rPr lang="en-US" i="0" smtClean="0">
                <a:latin typeface="Times New Roman" charset="0"/>
              </a:rPr>
              <a:pPr>
                <a:defRPr/>
              </a:pPr>
              <a:t>36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3595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5E476F6-027F-C548-B0EB-110C5BD65377}" type="slidenum">
              <a:rPr lang="en-US" i="0" smtClean="0">
                <a:latin typeface="Times New Roman" charset="0"/>
              </a:rPr>
              <a:pPr>
                <a:defRPr/>
              </a:pPr>
              <a:t>37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0851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0DB9EFD-2C56-304B-9FF9-80BAF6A94A18}" type="slidenum">
              <a:rPr lang="en-US" i="0" smtClean="0">
                <a:latin typeface="Times New Roman" charset="0"/>
              </a:rPr>
              <a:pPr>
                <a:defRPr/>
              </a:pPr>
              <a:t>38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0397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5D8AFE1-5C1D-B844-AF97-3AD4EA9342E3}" type="slidenum">
              <a:rPr lang="en-US" i="0" smtClean="0">
                <a:latin typeface="Times New Roman" charset="0"/>
              </a:rPr>
              <a:pPr>
                <a:defRPr/>
              </a:pPr>
              <a:t>39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2864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DC36F2B-1838-7D43-A1F0-2700684F567E}" type="slidenum">
              <a:rPr lang="en-US" i="0" smtClean="0">
                <a:latin typeface="Times New Roman" charset="0"/>
              </a:rPr>
              <a:pPr>
                <a:defRPr/>
              </a:pPr>
              <a:t>40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835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F620C57-5F31-6443-8544-E81A27D767F3}" type="slidenum">
              <a:rPr lang="en-US" i="0" smtClean="0">
                <a:latin typeface="Times New Roman" charset="0"/>
              </a:rPr>
              <a:pPr>
                <a:defRPr/>
              </a:pPr>
              <a:t>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026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93F18A6-DDE2-554F-A5B0-9BC3DAAE2CDF}" type="slidenum">
              <a:rPr lang="en-US" i="0" smtClean="0">
                <a:latin typeface="Times New Roman" charset="0"/>
              </a:rPr>
              <a:pPr>
                <a:defRPr/>
              </a:pPr>
              <a:t>41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2747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10934A6-469E-5846-AA37-F91A0F6B127C}" type="slidenum">
              <a:rPr lang="en-US" i="0" smtClean="0">
                <a:latin typeface="Times New Roman" charset="0"/>
              </a:rPr>
              <a:pPr>
                <a:defRPr/>
              </a:pPr>
              <a:t>42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8431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CCFCE89-56C3-414D-BFB3-B0D9ACE8FC6D}" type="slidenum">
              <a:rPr lang="en-US" i="0" smtClean="0">
                <a:latin typeface="Times New Roman" charset="0"/>
              </a:rPr>
              <a:pPr>
                <a:defRPr/>
              </a:pPr>
              <a:t>43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5520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FBDDC76-7329-B84A-8E56-FF1317E0AB5F}" type="slidenum">
              <a:rPr lang="en-US" i="0" smtClean="0">
                <a:latin typeface="Times New Roman" charset="0"/>
              </a:rPr>
              <a:pPr>
                <a:defRPr/>
              </a:pPr>
              <a:t>44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6651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87D3B6C-C169-0741-98AD-F565A816F2E9}" type="slidenum">
              <a:rPr lang="en-US" i="0" smtClean="0">
                <a:latin typeface="Times New Roman" charset="0"/>
              </a:rPr>
              <a:pPr>
                <a:defRPr/>
              </a:pPr>
              <a:t>45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998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C6E3BF-3995-EA4B-8E4D-B37DD4BAD334}" type="slidenum">
              <a:rPr lang="en-US" i="0" smtClean="0">
                <a:latin typeface="Times New Roman" charset="0"/>
              </a:rPr>
              <a:pPr>
                <a:defRPr/>
              </a:pPr>
              <a:t>46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5184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0CA0556-2E55-7E49-9536-F0455F7DC450}" type="slidenum">
              <a:rPr lang="en-US" i="0" smtClean="0">
                <a:latin typeface="Times New Roman" charset="0"/>
              </a:rPr>
              <a:pPr>
                <a:defRPr/>
              </a:pPr>
              <a:t>47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539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EB62942-464A-BE4C-976A-09A7C59A25EA}" type="slidenum">
              <a:rPr lang="en-US" i="0" smtClean="0">
                <a:latin typeface="Times New Roman" charset="0"/>
              </a:rPr>
              <a:pPr>
                <a:defRPr/>
              </a:pPr>
              <a:t>48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3530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99BDC0E-1826-674A-906D-54708681E955}" type="slidenum">
              <a:rPr lang="en-US" i="0" smtClean="0">
                <a:latin typeface="Times New Roman" charset="0"/>
              </a:rPr>
              <a:pPr>
                <a:defRPr/>
              </a:pPr>
              <a:t>49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9452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3CD8A2B-4DCF-D14C-840D-0D433CEF9CD4}" type="slidenum">
              <a:rPr lang="en-US" i="0" smtClean="0">
                <a:latin typeface="Times New Roman" charset="0"/>
              </a:rPr>
              <a:pPr>
                <a:defRPr/>
              </a:pPr>
              <a:t>50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88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8AA7049-8658-2C4B-A161-18F367F0585E}" type="slidenum">
              <a:rPr lang="en-US" i="0" smtClean="0">
                <a:latin typeface="Times New Roman" charset="0"/>
              </a:rPr>
              <a:pPr>
                <a:defRPr/>
              </a:pPr>
              <a:t>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6502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6368E5B-3379-0245-93F9-05C5621CBCC5}" type="slidenum">
              <a:rPr lang="en-US" i="0" smtClean="0">
                <a:latin typeface="Times New Roman" charset="0"/>
              </a:rPr>
              <a:pPr>
                <a:defRPr/>
              </a:pPr>
              <a:t>51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43968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4BF121E-9906-AC41-BFFB-85364A968541}" type="slidenum">
              <a:rPr lang="en-US" i="0" smtClean="0">
                <a:latin typeface="Times New Roman" charset="0"/>
              </a:rPr>
              <a:pPr>
                <a:defRPr/>
              </a:pPr>
              <a:t>52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5045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C4DF883-D50D-014F-AA3F-58F969D03B5E}" type="slidenum">
              <a:rPr lang="en-US" i="0" smtClean="0">
                <a:latin typeface="Times New Roman" charset="0"/>
              </a:rPr>
              <a:pPr>
                <a:defRPr/>
              </a:pPr>
              <a:t>53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82912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ED44080-A1C1-6D48-9090-593E79365BAF}" type="slidenum">
              <a:rPr lang="en-US" i="0" smtClean="0">
                <a:latin typeface="Times New Roman" charset="0"/>
              </a:rPr>
              <a:pPr>
                <a:defRPr/>
              </a:pPr>
              <a:t>54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90876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EFE8A98-A037-0E46-97CD-719E6DC48C9A}" type="slidenum">
              <a:rPr lang="en-US" i="0" smtClean="0">
                <a:latin typeface="Times New Roman" charset="0"/>
              </a:rPr>
              <a:pPr>
                <a:defRPr/>
              </a:pPr>
              <a:t>55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5068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43D48F-8711-C346-AC55-69781208CC1B}" type="slidenum">
              <a:rPr lang="en-US" i="0" smtClean="0">
                <a:latin typeface="Times New Roman" charset="0"/>
              </a:rPr>
              <a:pPr>
                <a:defRPr/>
              </a:pPr>
              <a:t>56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70621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795F41B-3CEF-8149-ABBA-878664839912}" type="slidenum">
              <a:rPr lang="en-US" i="0" smtClean="0">
                <a:latin typeface="Times New Roman" charset="0"/>
              </a:rPr>
              <a:pPr>
                <a:defRPr/>
              </a:pPr>
              <a:t>57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52216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6954268-D528-7442-800B-9664DDD7601B}" type="slidenum">
              <a:rPr lang="en-US" i="0" smtClean="0">
                <a:latin typeface="Times New Roman" charset="0"/>
              </a:rPr>
              <a:pPr>
                <a:defRPr/>
              </a:pPr>
              <a:t>58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6572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4433DD6-D70A-8E47-B310-554B6E789C8D}" type="slidenum">
              <a:rPr lang="en-US" i="0" smtClean="0">
                <a:latin typeface="Times New Roman" charset="0"/>
              </a:rPr>
              <a:pPr>
                <a:defRPr/>
              </a:pPr>
              <a:t>59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40131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33626DD-24C9-E94F-AE99-A71BBB1A5D74}" type="slidenum">
              <a:rPr lang="en-US" i="0" smtClean="0">
                <a:latin typeface="Times New Roman" charset="0"/>
              </a:rPr>
              <a:pPr>
                <a:defRPr/>
              </a:pPr>
              <a:t>60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897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DB44EAB-FE29-FA45-963B-6DA8F6A2E717}" type="slidenum">
              <a:rPr lang="en-US" i="0" smtClean="0">
                <a:latin typeface="Times New Roman" charset="0"/>
              </a:rPr>
              <a:pPr>
                <a:defRPr/>
              </a:pPr>
              <a:t>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17978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CC6F2D1-A888-7345-8BF4-5577B25D9EB8}" type="slidenum">
              <a:rPr lang="en-US" i="0" smtClean="0">
                <a:latin typeface="Times New Roman" charset="0"/>
              </a:rPr>
              <a:pPr>
                <a:defRPr/>
              </a:pPr>
              <a:t>61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72819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899F814-C6BF-1141-85EA-782526095993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62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43652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6E67162-D420-CA40-8110-1AA35398323B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63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35906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4905453-E051-BC4D-8DD5-BD2AF7AD00B3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64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10360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61E5BF8-A926-074D-815E-F2F393FDB43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65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31306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5E8E46-FAA0-DA4A-9B36-C2794ABD15BF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66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94906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7CA331A-DC94-1B42-A2A9-C17C57FED14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67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99434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A0263EC-9FC8-3E46-A8F2-77E357E79E36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68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10544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36EC43F-D216-5A49-9D19-ED7984D96B3C}" type="slidenum">
              <a:rPr lang="en-US" i="0" smtClean="0">
                <a:latin typeface="Times New Roman" charset="0"/>
              </a:rPr>
              <a:pPr>
                <a:defRPr/>
              </a:pPr>
              <a:t>74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75869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C815FD5-B57F-A44A-87F2-BF696E2DEF6E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75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533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AB2606F-C1DD-AB42-91E2-4D2AE510B66F}" type="slidenum">
              <a:rPr lang="en-US" i="0" smtClean="0">
                <a:latin typeface="Times New Roman" charset="0"/>
              </a:rPr>
              <a:pPr>
                <a:defRPr/>
              </a:pPr>
              <a:t>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01187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E4C2F5E-D93F-F644-8D11-49C71E81086F}" type="slidenum">
              <a:rPr lang="en-US" i="0" smtClean="0">
                <a:latin typeface="Times New Roman" charset="0"/>
              </a:rPr>
              <a:pPr>
                <a:defRPr/>
              </a:pPr>
              <a:t>78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88964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DB61159-EE09-2745-B91D-BC465D8E6509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87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2704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BCB891A-1F10-6C4C-8EDC-2A2224A6923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88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419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EFBD828-11F8-6948-B056-D1F77BF7AC02}" type="slidenum">
              <a:rPr lang="en-US" i="0" smtClean="0">
                <a:latin typeface="Times New Roman" charset="0"/>
              </a:rPr>
              <a:pPr>
                <a:defRPr/>
              </a:pPr>
              <a:t>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380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40C7D90-CF53-894C-BF5D-C9831E50B051}" type="slidenum">
              <a:rPr lang="en-US" i="0" smtClean="0">
                <a:latin typeface="Times New Roman" charset="0"/>
              </a:rPr>
              <a:pPr>
                <a:defRPr/>
              </a:pPr>
              <a:t>10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535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9AB7E571-4613-BD47-B8AF-E4769FE4B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7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D0626857-DD43-9D46-91D4-DEBFBA1258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1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B3616EB6-F471-2047-976B-63D7811A01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757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4-</a:t>
            </a:r>
            <a:fld id="{7EFC9773-7379-5049-A6C9-0C8EEEC5C5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99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5-</a:t>
            </a:r>
            <a:fld id="{9AB7E571-4613-BD47-B8AF-E4769FE4BB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46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5-</a:t>
            </a:r>
            <a:fld id="{D0626857-DD43-9D46-91D4-DEBFBA1258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91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5-</a:t>
            </a:r>
            <a:fld id="{B3616EB6-F471-2047-976B-63D7811A01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6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0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10" Type="http://schemas.openxmlformats.org/officeDocument/2006/relationships/image" Target="../media/image15.png"/><Relationship Id="rId4" Type="http://schemas.openxmlformats.org/officeDocument/2006/relationships/image" Target="../media/image43.gif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png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5" Type="http://schemas.openxmlformats.org/officeDocument/2006/relationships/image" Target="../media/image64.png"/><Relationship Id="rId4" Type="http://schemas.openxmlformats.org/officeDocument/2006/relationships/image" Target="../media/image6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png"/><Relationship Id="rId5" Type="http://schemas.openxmlformats.org/officeDocument/2006/relationships/image" Target="../media/image70.png"/><Relationship Id="rId4" Type="http://schemas.openxmlformats.org/officeDocument/2006/relationships/image" Target="../media/image7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7.png"/><Relationship Id="rId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8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31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9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9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9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9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9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89.png"/><Relationship Id="rId4" Type="http://schemas.openxmlformats.org/officeDocument/2006/relationships/image" Target="../media/image94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4680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en-US" sz="14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6</a:t>
            </a:r>
            <a: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  <a:t/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The Link Layer </a:t>
            </a:r>
          </a:p>
          <a:p>
            <a:pPr eaLnBrk="1" hangingPunct="1">
              <a:lnSpc>
                <a:spcPct val="85000"/>
              </a:lnSpc>
            </a:pP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and LANs</a:t>
            </a:r>
            <a:endParaRPr lang="en-US" sz="4400" dirty="0">
              <a:solidFill>
                <a:srgbClr val="000099"/>
              </a:solidFill>
              <a:latin typeface="Gill Sans MT" charset="0"/>
              <a:cs typeface="Arial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pic>
        <p:nvPicPr>
          <p:cNvPr id="11" name="Picture 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389188"/>
            <a:ext cx="3890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01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6.2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 smtClean="0">
                <a:latin typeface="Gill Sans MT" charset="0"/>
                <a:cs typeface="+mn-cs"/>
              </a:rPr>
              <a:t> LANs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62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4475"/>
            <a:ext cx="7772400" cy="1016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Error detection</a:t>
            </a:r>
          </a:p>
        </p:txBody>
      </p:sp>
      <p:pic>
        <p:nvPicPr>
          <p:cNvPr id="60420" name="Picture 3" descr="521 Error Detecti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322638"/>
            <a:ext cx="5670550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533400" y="1312863"/>
            <a:ext cx="8331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EDC= Error Detection and Correction bits (redundancy)</a:t>
            </a:r>
          </a:p>
          <a:p>
            <a:pPr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D    = Data protected by error checking, may include header fields </a:t>
            </a:r>
            <a:br>
              <a:rPr lang="en-US" sz="2000" i="0" dirty="0" smtClean="0">
                <a:latin typeface="Arial" charset="0"/>
                <a:cs typeface="+mn-cs"/>
              </a:rPr>
            </a:br>
            <a:endParaRPr lang="en-US" sz="2000" i="0" dirty="0" smtClean="0">
              <a:latin typeface="Arial" charset="0"/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 Error detection not 100% reliable!</a:t>
            </a:r>
          </a:p>
          <a:p>
            <a:pPr lvl="1">
              <a:buFontTx/>
              <a:buChar char="•"/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 protocol may miss some errors, but rarely</a:t>
            </a:r>
          </a:p>
          <a:p>
            <a:pPr lvl="1">
              <a:buFontTx/>
              <a:buChar char="•"/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 larger EDC field yields better detection and correction</a:t>
            </a:r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5384800" y="3916363"/>
            <a:ext cx="176213" cy="193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272" name="Text Box 5"/>
          <p:cNvSpPr txBox="1">
            <a:spLocks noChangeArrowheads="1"/>
          </p:cNvSpPr>
          <p:nvPr/>
        </p:nvSpPr>
        <p:spPr bwMode="auto">
          <a:xfrm>
            <a:off x="4773613" y="3873500"/>
            <a:ext cx="942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otherwise</a:t>
            </a:r>
          </a:p>
        </p:txBody>
      </p:sp>
      <p:pic>
        <p:nvPicPr>
          <p:cNvPr id="60424" name="Picture 7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971165"/>
            <a:ext cx="3737081" cy="1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53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1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93662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285750"/>
            <a:ext cx="53340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Parity checking</a:t>
            </a:r>
          </a:p>
        </p:txBody>
      </p:sp>
      <p:pic>
        <p:nvPicPr>
          <p:cNvPr id="62469" name="Picture 3" descr="522 Single Bit Parit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2727325"/>
            <a:ext cx="26098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661988" y="1416050"/>
            <a:ext cx="2819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3363" indent="-23336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+mn-cs"/>
              </a:rPr>
              <a:t>single bit parity:</a:t>
            </a:r>
            <a:r>
              <a:rPr lang="en-US" sz="2400" b="1" dirty="0" smtClean="0">
                <a:solidFill>
                  <a:srgbClr val="CC0000"/>
                </a:solidFill>
                <a:latin typeface="Arial" charset="0"/>
                <a:cs typeface="+mn-cs"/>
              </a:rPr>
              <a:t> 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 smtClean="0">
                <a:latin typeface="Arial" charset="0"/>
                <a:cs typeface="+mn-cs"/>
              </a:rPr>
              <a:t>d</a:t>
            </a:r>
            <a:r>
              <a:rPr lang="en-US" sz="2000" i="0" dirty="0" smtClean="0">
                <a:latin typeface="Arial" charset="0"/>
                <a:cs typeface="+mn-cs"/>
              </a:rPr>
              <a:t>etect single bit errors</a:t>
            </a:r>
          </a:p>
        </p:txBody>
      </p:sp>
      <p:pic>
        <p:nvPicPr>
          <p:cNvPr id="62471" name="Picture 5" descr="523 Double Bit Parit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2327275"/>
            <a:ext cx="37512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3825875" y="1409700"/>
            <a:ext cx="448421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+mn-cs"/>
              </a:rPr>
              <a:t>two-dimensional bit parity: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 detect and correct single bit errors</a:t>
            </a:r>
          </a:p>
        </p:txBody>
      </p:sp>
      <p:sp>
        <p:nvSpPr>
          <p:cNvPr id="12298" name="Oval 7"/>
          <p:cNvSpPr>
            <a:spLocks noChangeArrowheads="1"/>
          </p:cNvSpPr>
          <p:nvPr/>
        </p:nvSpPr>
        <p:spPr bwMode="auto">
          <a:xfrm>
            <a:off x="4572000" y="5338763"/>
            <a:ext cx="163513" cy="2111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299" name="Oval 9"/>
          <p:cNvSpPr>
            <a:spLocks noChangeArrowheads="1"/>
          </p:cNvSpPr>
          <p:nvPr/>
        </p:nvSpPr>
        <p:spPr bwMode="auto">
          <a:xfrm>
            <a:off x="6248400" y="5334000"/>
            <a:ext cx="147638" cy="2079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2475" name="TextBox 1"/>
          <p:cNvSpPr txBox="1">
            <a:spLocks noChangeArrowheads="1"/>
          </p:cNvSpPr>
          <p:nvPr/>
        </p:nvSpPr>
        <p:spPr bwMode="auto">
          <a:xfrm>
            <a:off x="4503738" y="5241925"/>
            <a:ext cx="307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i="0" dirty="0">
                <a:latin typeface="Courier New" charset="0"/>
                <a:cs typeface="Courier New" charset="0"/>
              </a:rPr>
              <a:t>0</a:t>
            </a:r>
          </a:p>
        </p:txBody>
      </p:sp>
      <p:sp>
        <p:nvSpPr>
          <p:cNvPr id="62476" name="TextBox 13"/>
          <p:cNvSpPr txBox="1">
            <a:spLocks noChangeArrowheads="1"/>
          </p:cNvSpPr>
          <p:nvPr/>
        </p:nvSpPr>
        <p:spPr bwMode="auto">
          <a:xfrm>
            <a:off x="6162675" y="5232400"/>
            <a:ext cx="307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i="0" dirty="0">
                <a:latin typeface="Courier New" charset="0"/>
                <a:cs typeface="Courier New" charset="0"/>
              </a:rPr>
              <a:t>0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272042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3838"/>
            <a:ext cx="7772400" cy="1014412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Internet checksum </a:t>
            </a:r>
            <a:r>
              <a:rPr lang="en-US" sz="3600" dirty="0">
                <a:latin typeface="Gill Sans MT" charset="0"/>
                <a:cs typeface="+mj-cs"/>
              </a:rPr>
              <a:t>(review)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2519363"/>
            <a:ext cx="3657600" cy="3495675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sender: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treat segment contents as sequence of 16-bit integers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checksum: addition (1</a:t>
            </a:r>
            <a:r>
              <a:rPr lang="ja-JP" altLang="en-US" sz="240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s complement sum) of segment contents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sender puts checksum value into UDP checksum field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lnSpc>
                <a:spcPct val="75000"/>
              </a:lnSpc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52700"/>
            <a:ext cx="4057650" cy="3414713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receiver: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compute checksum of received segment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check if computed checksum equals checksum field value: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NO - error detected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YES - no error detected. </a:t>
            </a:r>
            <a:r>
              <a:rPr lang="en-US" i="1" dirty="0">
                <a:latin typeface="Gill Sans MT" charset="0"/>
              </a:rPr>
              <a:t>But maybe errors nonetheless?</a:t>
            </a:r>
            <a:r>
              <a:rPr lang="en-US" dirty="0">
                <a:latin typeface="Gill Sans MT" charset="0"/>
              </a:rPr>
              <a:t> 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695325" y="1457325"/>
            <a:ext cx="79248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goal:</a:t>
            </a:r>
            <a:r>
              <a:rPr lang="en-US" sz="2400" i="0" dirty="0">
                <a:latin typeface="Gill Sans MT" charset="0"/>
                <a:cs typeface="+mn-cs"/>
              </a:rPr>
              <a:t> detect </a:t>
            </a:r>
            <a:r>
              <a:rPr lang="ja-JP" altLang="en-US" sz="2400" i="0">
                <a:latin typeface="Gill Sans MT" charset="0"/>
                <a:cs typeface="+mn-cs"/>
              </a:rPr>
              <a:t>“</a:t>
            </a:r>
            <a:r>
              <a:rPr lang="en-US" sz="2400" i="0" dirty="0">
                <a:latin typeface="Gill Sans MT" charset="0"/>
                <a:cs typeface="+mn-cs"/>
              </a:rPr>
              <a:t>errors</a:t>
            </a:r>
            <a:r>
              <a:rPr lang="ja-JP" altLang="en-US" sz="2400" i="0">
                <a:latin typeface="Gill Sans MT" charset="0"/>
                <a:cs typeface="+mn-cs"/>
              </a:rPr>
              <a:t>”</a:t>
            </a:r>
            <a:r>
              <a:rPr lang="en-US" sz="2400" i="0" dirty="0">
                <a:latin typeface="Gill Sans MT" charset="0"/>
                <a:cs typeface="+mn-cs"/>
              </a:rPr>
              <a:t> (e.g., flipped bits) in transmitted packet (note: used at transport layer</a:t>
            </a:r>
            <a:r>
              <a:rPr lang="en-US" sz="2400" dirty="0">
                <a:latin typeface="Gill Sans MT" charset="0"/>
                <a:cs typeface="+mn-cs"/>
              </a:rPr>
              <a:t> only</a:t>
            </a:r>
            <a:r>
              <a:rPr lang="en-US" sz="2400" i="0" dirty="0">
                <a:latin typeface="Gill Sans MT" charset="0"/>
                <a:cs typeface="+mn-cs"/>
              </a:rPr>
              <a:t>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400" i="0" dirty="0">
              <a:latin typeface="Gill Sans MT" charset="0"/>
              <a:cs typeface="+mn-cs"/>
            </a:endParaRPr>
          </a:p>
        </p:txBody>
      </p:sp>
      <p:pic>
        <p:nvPicPr>
          <p:cNvPr id="64519" name="Picture 8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96202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6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922338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11138"/>
            <a:ext cx="8231188" cy="1004887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Cyclic redundancy check</a:t>
            </a:r>
            <a:endParaRPr lang="en-US" sz="4800" dirty="0">
              <a:latin typeface="Gill Sans MT" charset="0"/>
              <a:cs typeface="+mj-cs"/>
            </a:endParaRP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319213"/>
            <a:ext cx="7772400" cy="3360737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more powerful error-detection coding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view data bits,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D</a:t>
            </a:r>
            <a:r>
              <a:rPr lang="en-US" sz="2400" dirty="0">
                <a:latin typeface="Gill Sans MT" charset="0"/>
                <a:cs typeface="+mn-cs"/>
              </a:rPr>
              <a:t>, as a binary number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choose r+1 bit pattern (generator),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G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goal: choose r CRC bits,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R</a:t>
            </a:r>
            <a:r>
              <a:rPr lang="en-US" sz="2400" dirty="0">
                <a:latin typeface="Gill Sans MT" charset="0"/>
                <a:cs typeface="+mn-cs"/>
              </a:rPr>
              <a:t>, such that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 &lt;D,R&gt; exactly divisible by G (modulo 2)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receiver knows G, divides &lt;D,R&gt; by G.  If non-zero remainder: error detected!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can detect all burst errors less than r+1 bits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widely used in practice (Ethernet, 802.11 WiFi, ATM)</a:t>
            </a:r>
          </a:p>
        </p:txBody>
      </p:sp>
      <p:pic>
        <p:nvPicPr>
          <p:cNvPr id="66566" name="Picture 4" descr="524 CRC cod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4743450"/>
            <a:ext cx="573881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08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285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CRC example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1536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81025" y="1447800"/>
            <a:ext cx="3711575" cy="3244850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want:</a:t>
            </a:r>
            <a:endParaRPr lang="en-US" sz="3200" dirty="0">
              <a:solidFill>
                <a:srgbClr val="000099"/>
              </a:solidFill>
              <a:latin typeface="Gill Sans MT" charset="0"/>
              <a:cs typeface="+mn-cs"/>
            </a:endParaRPr>
          </a:p>
          <a:p>
            <a:pPr lvl="1">
              <a:lnSpc>
                <a:spcPct val="75000"/>
              </a:lnSpc>
              <a:buFont typeface="Wingdings" charset="0"/>
              <a:buNone/>
              <a:defRPr/>
            </a:pPr>
            <a:r>
              <a:rPr lang="en-US" sz="2800" dirty="0">
                <a:latin typeface="Gill Sans MT" charset="0"/>
              </a:rPr>
              <a:t>D</a:t>
            </a:r>
            <a:r>
              <a:rPr lang="en-US" sz="2800" baseline="26000" dirty="0">
                <a:latin typeface="Gill Sans MT" charset="0"/>
              </a:rPr>
              <a:t>.</a:t>
            </a:r>
            <a:r>
              <a:rPr lang="en-US" sz="2800" dirty="0">
                <a:latin typeface="Gill Sans MT" charset="0"/>
              </a:rPr>
              <a:t>2</a:t>
            </a:r>
            <a:r>
              <a:rPr lang="en-US" sz="2800" baseline="30000" dirty="0">
                <a:latin typeface="Gill Sans MT" charset="0"/>
              </a:rPr>
              <a:t>r</a:t>
            </a:r>
            <a:r>
              <a:rPr lang="en-US" sz="2800" dirty="0">
                <a:latin typeface="Gill Sans MT" charset="0"/>
              </a:rPr>
              <a:t> XOR R = nG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000099"/>
                </a:solidFill>
                <a:latin typeface="Gill Sans MT" charset="0"/>
                <a:cs typeface="+mn-cs"/>
              </a:rPr>
              <a:t>equivalently:</a:t>
            </a:r>
            <a:endParaRPr lang="en-US" sz="3200" dirty="0">
              <a:solidFill>
                <a:srgbClr val="000099"/>
              </a:solidFill>
              <a:latin typeface="Gill Sans MT" charset="0"/>
              <a:cs typeface="+mn-cs"/>
            </a:endParaRPr>
          </a:p>
          <a:p>
            <a:pPr lvl="1">
              <a:lnSpc>
                <a:spcPct val="75000"/>
              </a:lnSpc>
              <a:buFont typeface="Wingdings" charset="0"/>
              <a:buNone/>
              <a:defRPr/>
            </a:pPr>
            <a:r>
              <a:rPr lang="en-US" sz="2800" dirty="0">
                <a:latin typeface="Gill Sans MT" charset="0"/>
              </a:rPr>
              <a:t>D</a:t>
            </a:r>
            <a:r>
              <a:rPr lang="en-US" sz="2800" baseline="26000" dirty="0">
                <a:latin typeface="Gill Sans MT" charset="0"/>
              </a:rPr>
              <a:t>.</a:t>
            </a:r>
            <a:r>
              <a:rPr lang="en-US" sz="2800" dirty="0">
                <a:latin typeface="Gill Sans MT" charset="0"/>
              </a:rPr>
              <a:t>2</a:t>
            </a:r>
            <a:r>
              <a:rPr lang="en-US" sz="2800" baseline="30000" dirty="0">
                <a:latin typeface="Gill Sans MT" charset="0"/>
              </a:rPr>
              <a:t>r</a:t>
            </a:r>
            <a:r>
              <a:rPr lang="en-US" sz="2800" dirty="0">
                <a:latin typeface="Gill Sans MT" charset="0"/>
              </a:rPr>
              <a:t> = nG XOR R 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000099"/>
                </a:solidFill>
                <a:latin typeface="Gill Sans MT" charset="0"/>
                <a:cs typeface="+mn-cs"/>
              </a:rPr>
              <a:t>equivalently:</a:t>
            </a:r>
            <a:r>
              <a:rPr lang="en-US" dirty="0">
                <a:latin typeface="Gill Sans MT" charset="0"/>
                <a:cs typeface="+mn-cs"/>
              </a:rPr>
              <a:t>  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    if we divide D</a:t>
            </a:r>
            <a:r>
              <a:rPr lang="en-US" baseline="26000" dirty="0">
                <a:latin typeface="Gill Sans MT" charset="0"/>
                <a:cs typeface="+mn-cs"/>
              </a:rPr>
              <a:t>.</a:t>
            </a:r>
            <a:r>
              <a:rPr lang="en-US" dirty="0">
                <a:latin typeface="Gill Sans MT" charset="0"/>
                <a:cs typeface="+mn-cs"/>
              </a:rPr>
              <a:t>2</a:t>
            </a:r>
            <a:r>
              <a:rPr lang="en-US" baseline="30000" dirty="0">
                <a:latin typeface="Gill Sans MT" charset="0"/>
                <a:cs typeface="+mn-cs"/>
              </a:rPr>
              <a:t>r</a:t>
            </a:r>
            <a:r>
              <a:rPr lang="en-US" dirty="0">
                <a:latin typeface="Gill Sans MT" charset="0"/>
                <a:cs typeface="+mn-cs"/>
              </a:rPr>
              <a:t> by G, want remainder R to satisfy:</a:t>
            </a: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1227138" y="4957763"/>
            <a:ext cx="3767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latin typeface="Arial" charset="0"/>
                <a:cs typeface="+mn-cs"/>
              </a:rPr>
              <a:t>R</a:t>
            </a:r>
            <a:r>
              <a:rPr lang="en-US" dirty="0" smtClean="0">
                <a:latin typeface="Arial" charset="0"/>
                <a:cs typeface="+mn-cs"/>
              </a:rPr>
              <a:t> = remainder[           ]</a:t>
            </a:r>
          </a:p>
        </p:txBody>
      </p:sp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2641600" y="4797425"/>
            <a:ext cx="1336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Arial" charset="0"/>
                <a:cs typeface="+mn-cs"/>
              </a:rPr>
              <a:t>D</a:t>
            </a:r>
            <a:r>
              <a:rPr lang="en-US" sz="2400" baseline="26000" dirty="0" smtClean="0">
                <a:latin typeface="Arial" charset="0"/>
                <a:cs typeface="+mn-cs"/>
              </a:rPr>
              <a:t>.</a:t>
            </a:r>
            <a:r>
              <a:rPr lang="en-US" sz="2400" dirty="0" smtClean="0">
                <a:latin typeface="Arial" charset="0"/>
                <a:cs typeface="+mn-cs"/>
              </a:rPr>
              <a:t>2</a:t>
            </a:r>
            <a:r>
              <a:rPr lang="en-US" sz="2400" baseline="30000" dirty="0" smtClean="0">
                <a:latin typeface="Arial" charset="0"/>
                <a:cs typeface="+mn-cs"/>
              </a:rPr>
              <a:t>r</a:t>
            </a:r>
          </a:p>
          <a:p>
            <a:pPr algn="ctr">
              <a:defRPr/>
            </a:pPr>
            <a:r>
              <a:rPr lang="en-US" sz="2400" dirty="0" smtClean="0">
                <a:latin typeface="Arial" charset="0"/>
                <a:cs typeface="+mn-cs"/>
              </a:rPr>
              <a:t>G</a:t>
            </a:r>
          </a:p>
        </p:txBody>
      </p:sp>
      <p:sp>
        <p:nvSpPr>
          <p:cNvPr id="15369" name="Line 7"/>
          <p:cNvSpPr>
            <a:spLocks noChangeShapeType="1"/>
          </p:cNvSpPr>
          <p:nvPr/>
        </p:nvSpPr>
        <p:spPr bwMode="auto">
          <a:xfrm>
            <a:off x="2984500" y="5213350"/>
            <a:ext cx="631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370" name="Rectangle 8"/>
          <p:cNvSpPr>
            <a:spLocks noChangeArrowheads="1"/>
          </p:cNvSpPr>
          <p:nvPr/>
        </p:nvSpPr>
        <p:spPr bwMode="auto">
          <a:xfrm>
            <a:off x="1055688" y="4622800"/>
            <a:ext cx="3201987" cy="119062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8617" name="Picture 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914400"/>
            <a:ext cx="2970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8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1028700"/>
            <a:ext cx="4106862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299479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6.3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 smtClean="0">
                <a:latin typeface="Gill Sans MT" charset="0"/>
                <a:cs typeface="+mn-cs"/>
              </a:rPr>
              <a:t> LANs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90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712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8366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1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Multiple access links, protocols</a:t>
            </a:r>
            <a:endParaRPr lang="en-US" sz="4800" dirty="0">
              <a:latin typeface="Gill Sans MT" charset="0"/>
              <a:cs typeface="+mj-cs"/>
            </a:endParaRP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1109663"/>
            <a:ext cx="7772400" cy="329247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two types of </a:t>
            </a:r>
            <a:r>
              <a:rPr lang="ja-JP" altLang="en-US">
                <a:latin typeface="Gill Sans MT" charset="0"/>
                <a:cs typeface="+mn-cs"/>
              </a:rPr>
              <a:t>“</a:t>
            </a:r>
            <a:r>
              <a:rPr lang="en-US" dirty="0">
                <a:latin typeface="Gill Sans MT" charset="0"/>
                <a:cs typeface="+mn-cs"/>
              </a:rPr>
              <a:t>links</a:t>
            </a:r>
            <a:r>
              <a:rPr lang="ja-JP" altLang="en-US">
                <a:latin typeface="Gill Sans MT" charset="0"/>
                <a:cs typeface="+mn-cs"/>
              </a:rPr>
              <a:t>”</a:t>
            </a:r>
            <a:r>
              <a:rPr lang="en-US" dirty="0">
                <a:latin typeface="Gill Sans MT" charset="0"/>
                <a:cs typeface="+mn-cs"/>
              </a:rPr>
              <a:t>: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point-to-point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PPP for dial-up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point-to-point link between Ethernet switch, host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broadcast (shared wire or medium)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old-fashioned Ethernet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upstream HFC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802.11 wireless LAN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933450" y="5694363"/>
            <a:ext cx="16017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shared wire (e.g.,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cabled Ethernet)</a:t>
            </a:r>
          </a:p>
        </p:txBody>
      </p:sp>
      <p:sp>
        <p:nvSpPr>
          <p:cNvPr id="17416" name="Text Box 6"/>
          <p:cNvSpPr txBox="1">
            <a:spLocks noChangeArrowheads="1"/>
          </p:cNvSpPr>
          <p:nvPr/>
        </p:nvSpPr>
        <p:spPr bwMode="auto">
          <a:xfrm>
            <a:off x="2781300" y="5683250"/>
            <a:ext cx="16906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shared RF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 (e.g., 802.11 WiFi)</a:t>
            </a:r>
          </a:p>
        </p:txBody>
      </p:sp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5070475" y="5691188"/>
            <a:ext cx="10112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shared RF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(satellite) </a:t>
            </a:r>
          </a:p>
        </p:txBody>
      </p:sp>
      <p:sp>
        <p:nvSpPr>
          <p:cNvPr id="17418" name="Text Box 8"/>
          <p:cNvSpPr txBox="1">
            <a:spLocks noChangeArrowheads="1"/>
          </p:cNvSpPr>
          <p:nvPr/>
        </p:nvSpPr>
        <p:spPr bwMode="auto">
          <a:xfrm>
            <a:off x="6543675" y="5700713"/>
            <a:ext cx="1976438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humans at a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cocktail party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(shared air, acoustical)</a:t>
            </a:r>
          </a:p>
        </p:txBody>
      </p:sp>
      <p:sp>
        <p:nvSpPr>
          <p:cNvPr id="17419" name="Line 173"/>
          <p:cNvSpPr>
            <a:spLocks noChangeShapeType="1"/>
          </p:cNvSpPr>
          <p:nvPr/>
        </p:nvSpPr>
        <p:spPr bwMode="auto">
          <a:xfrm flipH="1">
            <a:off x="1544638" y="4522788"/>
            <a:ext cx="466725" cy="89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0" name="Line 174"/>
          <p:cNvSpPr>
            <a:spLocks noChangeShapeType="1"/>
          </p:cNvSpPr>
          <p:nvPr/>
        </p:nvSpPr>
        <p:spPr bwMode="auto">
          <a:xfrm>
            <a:off x="1527175" y="4994275"/>
            <a:ext cx="2428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1" name="Line 175"/>
          <p:cNvSpPr>
            <a:spLocks noChangeShapeType="1"/>
          </p:cNvSpPr>
          <p:nvPr/>
        </p:nvSpPr>
        <p:spPr bwMode="auto">
          <a:xfrm>
            <a:off x="1392238" y="5330825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2" name="Line 176"/>
          <p:cNvSpPr>
            <a:spLocks noChangeShapeType="1"/>
          </p:cNvSpPr>
          <p:nvPr/>
        </p:nvSpPr>
        <p:spPr bwMode="auto">
          <a:xfrm flipV="1">
            <a:off x="1836738" y="4854575"/>
            <a:ext cx="1778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2718" name="Group 382"/>
          <p:cNvGrpSpPr>
            <a:grpSpLocks/>
          </p:cNvGrpSpPr>
          <p:nvPr/>
        </p:nvGrpSpPr>
        <p:grpSpPr bwMode="auto">
          <a:xfrm>
            <a:off x="4808538" y="5362575"/>
            <a:ext cx="288925" cy="220663"/>
            <a:chOff x="2274" y="2821"/>
            <a:chExt cx="215" cy="238"/>
          </a:xfrm>
        </p:grpSpPr>
        <p:sp>
          <p:nvSpPr>
            <p:cNvPr id="72903" name="Freeform 383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4" name="Line 384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5" name="Freeform 385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6" name="Line 386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7" name="Freeform 387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8" name="Line 388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9" name="Freeform 389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0" name="Freeform 390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1" name="Rectangle 391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2" name="Freeform 392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3" name="Line 393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4" name="Line 394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5" name="Line 395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6" name="Freeform 396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19" name="Group 398"/>
          <p:cNvGrpSpPr>
            <a:grpSpLocks/>
          </p:cNvGrpSpPr>
          <p:nvPr/>
        </p:nvGrpSpPr>
        <p:grpSpPr bwMode="auto">
          <a:xfrm>
            <a:off x="5314950" y="5343525"/>
            <a:ext cx="223838" cy="254000"/>
            <a:chOff x="2274" y="2821"/>
            <a:chExt cx="215" cy="238"/>
          </a:xfrm>
        </p:grpSpPr>
        <p:sp>
          <p:nvSpPr>
            <p:cNvPr id="72889" name="Freeform 399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0" name="Line 400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1" name="Freeform 401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2" name="Line 402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3" name="Freeform 403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4" name="Line 404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5" name="Freeform 405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6" name="Freeform 406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7" name="Rectangle 407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8" name="Freeform 408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9" name="Line 409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0" name="Line 410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1" name="Line 411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2" name="Freeform 412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0" name="Group 413"/>
          <p:cNvGrpSpPr>
            <a:grpSpLocks/>
          </p:cNvGrpSpPr>
          <p:nvPr/>
        </p:nvGrpSpPr>
        <p:grpSpPr bwMode="auto">
          <a:xfrm flipH="1">
            <a:off x="5694363" y="5372100"/>
            <a:ext cx="298450" cy="211138"/>
            <a:chOff x="2274" y="2821"/>
            <a:chExt cx="215" cy="238"/>
          </a:xfrm>
        </p:grpSpPr>
        <p:sp>
          <p:nvSpPr>
            <p:cNvPr id="72875" name="Freeform 414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6" name="Line 415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7" name="Freeform 416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8" name="Line 417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9" name="Freeform 418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0" name="Line 419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1" name="Freeform 420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2" name="Freeform 421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3" name="Rectangle 422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4" name="Freeform 423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5" name="Line 424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6" name="Line 425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7" name="Line 426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8" name="Freeform 427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72721" name="Picture 429" descr="MMj03957750000[1]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4649788"/>
            <a:ext cx="5619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2" name="Picture 432" descr="cocktai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4568825"/>
            <a:ext cx="203041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8" name="Line 434"/>
          <p:cNvSpPr>
            <a:spLocks noChangeShapeType="1"/>
          </p:cNvSpPr>
          <p:nvPr/>
        </p:nvSpPr>
        <p:spPr bwMode="auto">
          <a:xfrm>
            <a:off x="1708150" y="4627563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9" name="Line 435"/>
          <p:cNvSpPr>
            <a:spLocks noChangeShapeType="1"/>
          </p:cNvSpPr>
          <p:nvPr/>
        </p:nvSpPr>
        <p:spPr bwMode="auto">
          <a:xfrm>
            <a:off x="1708150" y="4627563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0" name="Line 436"/>
          <p:cNvSpPr>
            <a:spLocks noChangeShapeType="1"/>
          </p:cNvSpPr>
          <p:nvPr/>
        </p:nvSpPr>
        <p:spPr bwMode="auto">
          <a:xfrm>
            <a:off x="1639888" y="5264150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2726" name="Group 506"/>
          <p:cNvGrpSpPr>
            <a:grpSpLocks/>
          </p:cNvGrpSpPr>
          <p:nvPr/>
        </p:nvGrpSpPr>
        <p:grpSpPr bwMode="auto">
          <a:xfrm flipH="1">
            <a:off x="977900" y="5140325"/>
            <a:ext cx="501650" cy="512763"/>
            <a:chOff x="2839" y="3501"/>
            <a:chExt cx="755" cy="803"/>
          </a:xfrm>
        </p:grpSpPr>
        <p:pic>
          <p:nvPicPr>
            <p:cNvPr id="72873" name="Picture 507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74" name="Freeform 50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27" name="Group 621"/>
          <p:cNvGrpSpPr>
            <a:grpSpLocks/>
          </p:cNvGrpSpPr>
          <p:nvPr/>
        </p:nvGrpSpPr>
        <p:grpSpPr bwMode="auto">
          <a:xfrm>
            <a:off x="3038475" y="4186238"/>
            <a:ext cx="635000" cy="485775"/>
            <a:chOff x="3061" y="2530"/>
            <a:chExt cx="400" cy="306"/>
          </a:xfrm>
        </p:grpSpPr>
        <p:grpSp>
          <p:nvGrpSpPr>
            <p:cNvPr id="72842" name="Group 49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867" name="Freeform 49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8" name="Freeform 49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9" name="Freeform 49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0" name="Freeform 49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1" name="Freeform 49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2" name="Freeform 50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43" name="Picture 549" descr="laptop_keyboar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4" name="Freeform 550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845" name="Picture 551" descr="screen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6" name="Freeform 552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7" name="Freeform 553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8" name="Freeform 554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9" name="Freeform 555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0" name="Freeform 556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1" name="Freeform 557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852" name="Group 558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861" name="Freeform 559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2" name="Freeform 560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3" name="Freeform 561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4" name="Freeform 562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5" name="Freeform 563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6" name="Freeform 564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853" name="Freeform 565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4" name="Freeform 566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5" name="Freeform 567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6" name="Freeform 568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7" name="Freeform 569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8" name="Freeform 570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9" name="Freeform 589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60" name="Freeform 590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8" name="Group 632"/>
          <p:cNvGrpSpPr>
            <a:grpSpLocks/>
          </p:cNvGrpSpPr>
          <p:nvPr/>
        </p:nvGrpSpPr>
        <p:grpSpPr bwMode="auto">
          <a:xfrm>
            <a:off x="3925888" y="4354513"/>
            <a:ext cx="536575" cy="401637"/>
            <a:chOff x="3328" y="2543"/>
            <a:chExt cx="338" cy="253"/>
          </a:xfrm>
        </p:grpSpPr>
        <p:grpSp>
          <p:nvGrpSpPr>
            <p:cNvPr id="72815" name="Group 487"/>
            <p:cNvGrpSpPr>
              <a:grpSpLocks/>
            </p:cNvGrpSpPr>
            <p:nvPr/>
          </p:nvGrpSpPr>
          <p:grpSpPr bwMode="auto">
            <a:xfrm>
              <a:off x="3328" y="2543"/>
              <a:ext cx="327" cy="81"/>
              <a:chOff x="2199" y="955"/>
              <a:chExt cx="2547" cy="506"/>
            </a:xfrm>
          </p:grpSpPr>
          <p:sp>
            <p:nvSpPr>
              <p:cNvPr id="72836" name="Freeform 488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7" name="Freeform 489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8" name="Freeform 490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9" name="Freeform 491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40" name="Freeform 492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41" name="Freeform 493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16" name="Picture 571" descr="laptop_keyboar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381" y="269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7" name="Freeform 572"/>
            <p:cNvSpPr>
              <a:spLocks/>
            </p:cNvSpPr>
            <p:nvPr/>
          </p:nvSpPr>
          <p:spPr bwMode="auto">
            <a:xfrm>
              <a:off x="3462" y="259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818" name="Picture 573" descr="screen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" y="260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9" name="Freeform 574"/>
            <p:cNvSpPr>
              <a:spLocks/>
            </p:cNvSpPr>
            <p:nvPr/>
          </p:nvSpPr>
          <p:spPr bwMode="auto">
            <a:xfrm>
              <a:off x="3498" y="259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0" name="Freeform 575"/>
            <p:cNvSpPr>
              <a:spLocks/>
            </p:cNvSpPr>
            <p:nvPr/>
          </p:nvSpPr>
          <p:spPr bwMode="auto">
            <a:xfrm>
              <a:off x="3461" y="259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1" name="Freeform 576"/>
            <p:cNvSpPr>
              <a:spLocks/>
            </p:cNvSpPr>
            <p:nvPr/>
          </p:nvSpPr>
          <p:spPr bwMode="auto">
            <a:xfrm>
              <a:off x="3614" y="261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2" name="Freeform 577"/>
            <p:cNvSpPr>
              <a:spLocks/>
            </p:cNvSpPr>
            <p:nvPr/>
          </p:nvSpPr>
          <p:spPr bwMode="auto">
            <a:xfrm>
              <a:off x="3460" y="269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3" name="Freeform 578"/>
            <p:cNvSpPr>
              <a:spLocks/>
            </p:cNvSpPr>
            <p:nvPr/>
          </p:nvSpPr>
          <p:spPr bwMode="auto">
            <a:xfrm>
              <a:off x="3619" y="261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4" name="Freeform 579"/>
            <p:cNvSpPr>
              <a:spLocks/>
            </p:cNvSpPr>
            <p:nvPr/>
          </p:nvSpPr>
          <p:spPr bwMode="auto">
            <a:xfrm>
              <a:off x="3460" y="269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825" name="Group 580"/>
            <p:cNvGrpSpPr>
              <a:grpSpLocks/>
            </p:cNvGrpSpPr>
            <p:nvPr/>
          </p:nvGrpSpPr>
          <p:grpSpPr bwMode="auto">
            <a:xfrm>
              <a:off x="3458" y="2737"/>
              <a:ext cx="55" cy="24"/>
              <a:chOff x="1740" y="2642"/>
              <a:chExt cx="752" cy="327"/>
            </a:xfrm>
          </p:grpSpPr>
          <p:sp>
            <p:nvSpPr>
              <p:cNvPr id="72830" name="Freeform 58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1" name="Freeform 58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2" name="Freeform 58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3" name="Freeform 58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4" name="Freeform 58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5" name="Freeform 58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826" name="Freeform 587"/>
            <p:cNvSpPr>
              <a:spLocks/>
            </p:cNvSpPr>
            <p:nvPr/>
          </p:nvSpPr>
          <p:spPr bwMode="auto">
            <a:xfrm>
              <a:off x="3552" y="274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7" name="Freeform 588"/>
            <p:cNvSpPr>
              <a:spLocks/>
            </p:cNvSpPr>
            <p:nvPr/>
          </p:nvSpPr>
          <p:spPr bwMode="auto">
            <a:xfrm>
              <a:off x="3381" y="274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8" name="Freeform 591"/>
            <p:cNvSpPr>
              <a:spLocks/>
            </p:cNvSpPr>
            <p:nvPr/>
          </p:nvSpPr>
          <p:spPr bwMode="auto">
            <a:xfrm>
              <a:off x="3387" y="273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9" name="Freeform 592"/>
            <p:cNvSpPr>
              <a:spLocks/>
            </p:cNvSpPr>
            <p:nvPr/>
          </p:nvSpPr>
          <p:spPr bwMode="auto">
            <a:xfrm flipV="1">
              <a:off x="3549" y="273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9" name="Group 631"/>
          <p:cNvGrpSpPr>
            <a:grpSpLocks/>
          </p:cNvGrpSpPr>
          <p:nvPr/>
        </p:nvGrpSpPr>
        <p:grpSpPr bwMode="auto">
          <a:xfrm>
            <a:off x="3308350" y="4614863"/>
            <a:ext cx="585788" cy="419100"/>
            <a:chOff x="5096" y="2218"/>
            <a:chExt cx="369" cy="264"/>
          </a:xfrm>
        </p:grpSpPr>
        <p:grpSp>
          <p:nvGrpSpPr>
            <p:cNvPr id="72806" name="Group 622"/>
            <p:cNvGrpSpPr>
              <a:grpSpLocks/>
            </p:cNvGrpSpPr>
            <p:nvPr/>
          </p:nvGrpSpPr>
          <p:grpSpPr bwMode="auto">
            <a:xfrm>
              <a:off x="5096" y="2218"/>
              <a:ext cx="327" cy="81"/>
              <a:chOff x="2199" y="955"/>
              <a:chExt cx="2547" cy="506"/>
            </a:xfrm>
          </p:grpSpPr>
          <p:sp>
            <p:nvSpPr>
              <p:cNvPr id="72809" name="Freeform 623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0" name="Freeform 624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1" name="Freeform 625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2" name="Freeform 626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3" name="Freeform 627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4" name="Freeform 628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07" name="Picture 629" descr="access_point_stylized_small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" y="2250"/>
              <a:ext cx="27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08" name="Picture 630" descr="access_point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" y="2251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30" name="Group 633"/>
          <p:cNvGrpSpPr>
            <a:grpSpLocks/>
          </p:cNvGrpSpPr>
          <p:nvPr/>
        </p:nvGrpSpPr>
        <p:grpSpPr bwMode="auto">
          <a:xfrm>
            <a:off x="3009900" y="5040313"/>
            <a:ext cx="635000" cy="485775"/>
            <a:chOff x="3061" y="2530"/>
            <a:chExt cx="400" cy="306"/>
          </a:xfrm>
        </p:grpSpPr>
        <p:grpSp>
          <p:nvGrpSpPr>
            <p:cNvPr id="72775" name="Group 63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800" name="Freeform 63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1" name="Freeform 63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2" name="Freeform 63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3" name="Freeform 63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4" name="Freeform 63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5" name="Freeform 64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776" name="Picture 641" descr="laptop_keyboar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7" name="Freeform 642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778" name="Picture 643" descr="screen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9" name="Freeform 644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0" name="Freeform 645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1" name="Freeform 646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2" name="Freeform 647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3" name="Freeform 648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4" name="Freeform 649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785" name="Group 650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794" name="Freeform 65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5" name="Freeform 65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6" name="Freeform 65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7" name="Freeform 65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8" name="Freeform 65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9" name="Freeform 65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786" name="Freeform 657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7" name="Freeform 658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8" name="Freeform 659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9" name="Freeform 660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0" name="Freeform 661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1" name="Freeform 662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2" name="Freeform 663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3" name="Freeform 664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31" name="Group 665"/>
          <p:cNvGrpSpPr>
            <a:grpSpLocks/>
          </p:cNvGrpSpPr>
          <p:nvPr/>
        </p:nvGrpSpPr>
        <p:grpSpPr bwMode="auto">
          <a:xfrm>
            <a:off x="3492500" y="5095875"/>
            <a:ext cx="635000" cy="485775"/>
            <a:chOff x="3061" y="2530"/>
            <a:chExt cx="400" cy="306"/>
          </a:xfrm>
        </p:grpSpPr>
        <p:grpSp>
          <p:nvGrpSpPr>
            <p:cNvPr id="72744" name="Group 666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769" name="Freeform 667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0" name="Freeform 668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1" name="Freeform 669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2" name="Freeform 670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3" name="Freeform 671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4" name="Freeform 672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745" name="Picture 673" descr="laptop_keyboar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6" name="Freeform 674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747" name="Picture 675" descr="screen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8" name="Freeform 676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49" name="Freeform 677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0" name="Freeform 678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1" name="Freeform 679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2" name="Freeform 680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3" name="Freeform 681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754" name="Group 682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763" name="Freeform 683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4" name="Freeform 684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5" name="Freeform 685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6" name="Freeform 686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7" name="Freeform 687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8" name="Freeform 688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755" name="Freeform 689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6" name="Freeform 690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7" name="Freeform 691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8" name="Freeform 692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9" name="Freeform 693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0" name="Freeform 694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1" name="Freeform 695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2" name="Freeform 696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32" name="Group 699"/>
          <p:cNvGrpSpPr>
            <a:grpSpLocks/>
          </p:cNvGrpSpPr>
          <p:nvPr/>
        </p:nvGrpSpPr>
        <p:grpSpPr bwMode="auto">
          <a:xfrm flipH="1">
            <a:off x="1131888" y="4695825"/>
            <a:ext cx="501650" cy="512763"/>
            <a:chOff x="2839" y="3501"/>
            <a:chExt cx="755" cy="803"/>
          </a:xfrm>
        </p:grpSpPr>
        <p:pic>
          <p:nvPicPr>
            <p:cNvPr id="72742" name="Picture 700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3" name="Freeform 70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3" name="Group 702"/>
          <p:cNvGrpSpPr>
            <a:grpSpLocks/>
          </p:cNvGrpSpPr>
          <p:nvPr/>
        </p:nvGrpSpPr>
        <p:grpSpPr bwMode="auto">
          <a:xfrm flipH="1">
            <a:off x="1282700" y="4268788"/>
            <a:ext cx="501650" cy="512762"/>
            <a:chOff x="2839" y="3501"/>
            <a:chExt cx="755" cy="803"/>
          </a:xfrm>
        </p:grpSpPr>
        <p:pic>
          <p:nvPicPr>
            <p:cNvPr id="72740" name="Picture 703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1" name="Freeform 70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4" name="Group 705"/>
          <p:cNvGrpSpPr>
            <a:grpSpLocks/>
          </p:cNvGrpSpPr>
          <p:nvPr/>
        </p:nvGrpSpPr>
        <p:grpSpPr bwMode="auto">
          <a:xfrm>
            <a:off x="1955800" y="4656138"/>
            <a:ext cx="501650" cy="512762"/>
            <a:chOff x="2839" y="3501"/>
            <a:chExt cx="755" cy="803"/>
          </a:xfrm>
        </p:grpSpPr>
        <p:pic>
          <p:nvPicPr>
            <p:cNvPr id="72738" name="Picture 706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9" name="Freeform 707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5" name="Group 708"/>
          <p:cNvGrpSpPr>
            <a:grpSpLocks/>
          </p:cNvGrpSpPr>
          <p:nvPr/>
        </p:nvGrpSpPr>
        <p:grpSpPr bwMode="auto">
          <a:xfrm>
            <a:off x="1757363" y="5095875"/>
            <a:ext cx="501650" cy="512763"/>
            <a:chOff x="2839" y="3501"/>
            <a:chExt cx="755" cy="803"/>
          </a:xfrm>
        </p:grpSpPr>
        <p:pic>
          <p:nvPicPr>
            <p:cNvPr id="72736" name="Picture 709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7" name="Freeform 710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2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2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74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0414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Multiple access protocols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95413"/>
            <a:ext cx="8396287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single shared broadcast channel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two or more simultaneous transmissions by nodes: interference </a:t>
            </a:r>
          </a:p>
          <a:p>
            <a:pPr lvl="1"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collision</a:t>
            </a:r>
            <a:r>
              <a:rPr lang="en-US" dirty="0">
                <a:latin typeface="Gill Sans MT" charset="0"/>
              </a:rPr>
              <a:t> if node receives two or more signals at the same time</a:t>
            </a:r>
          </a:p>
          <a:p>
            <a:pPr>
              <a:buFont typeface="Wingdings" charset="0"/>
              <a:buNone/>
              <a:defRPr/>
            </a:pPr>
            <a:endParaRPr lang="en-US" sz="2400" i="1" u="sng" dirty="0">
              <a:solidFill>
                <a:srgbClr val="FF0000"/>
              </a:solidFill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multiple access protocol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distributed algorithm that determines how nodes share channel, i.e., determine when node can transmit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communication about channel sharing must use channel itself!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no out-of-band channel for </a:t>
            </a:r>
            <a:r>
              <a:rPr lang="en-US" sz="2000" dirty="0" smtClean="0">
                <a:latin typeface="Gill Sans MT" charset="0"/>
              </a:rPr>
              <a:t>coordination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94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4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98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An ideal multiple access protocol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given: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broadcast channel of rate R bps</a:t>
            </a:r>
          </a:p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desiderata: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1. when one node wants to transmit, it can send at rate R.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2. when M nodes want to transmit, each can send at average rate R/M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3. fully decentralized:</a:t>
            </a:r>
          </a:p>
          <a:p>
            <a:pPr lvl="2">
              <a:defRPr/>
            </a:pPr>
            <a:r>
              <a:rPr lang="en-US" sz="2400" dirty="0">
                <a:latin typeface="Gill Sans MT" charset="0"/>
              </a:rPr>
              <a:t>no special node to coordinate transmissions</a:t>
            </a:r>
          </a:p>
          <a:p>
            <a:pPr lvl="2">
              <a:defRPr/>
            </a:pPr>
            <a:r>
              <a:rPr lang="en-US" sz="2400" dirty="0">
                <a:latin typeface="Gill Sans MT" charset="0"/>
              </a:rPr>
              <a:t>no synchronization of clocks, slots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4. simple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84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5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" y="1039813"/>
            <a:ext cx="7187487" cy="18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6: </a:t>
            </a:r>
            <a:r>
              <a:rPr lang="en-US" dirty="0">
                <a:latin typeface="Gill Sans MT" charset="0"/>
                <a:cs typeface="+mj-cs"/>
              </a:rPr>
              <a:t>Link </a:t>
            </a:r>
            <a:r>
              <a:rPr lang="en-US" dirty="0" smtClean="0">
                <a:latin typeface="Gill Sans MT" charset="0"/>
                <a:cs typeface="+mj-cs"/>
              </a:rPr>
              <a:t>layer and LANs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990033"/>
                </a:solidFill>
                <a:latin typeface="Gill Sans MT" charset="0"/>
                <a:cs typeface="+mn-cs"/>
              </a:rPr>
              <a:t>our goals:</a:t>
            </a:r>
            <a:r>
              <a:rPr lang="en-US" sz="3200" i="1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understand principles behind link layer services: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error detection, correction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sharing a broadcast channel: multiple access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link layer addressing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local area networks: Ethernet, VLANs</a:t>
            </a:r>
            <a:endParaRPr lang="en-US" dirty="0">
              <a:solidFill>
                <a:srgbClr val="000099"/>
              </a:solidFill>
              <a:latin typeface="Gill Sans MT" charset="0"/>
            </a:endParaRP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instantiation, implementation of various link layer technologies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60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6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94456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1925"/>
            <a:ext cx="8101013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MAC protocols: taxonomy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8271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three broad classes: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channel partitioning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divide channel into smaller </a:t>
            </a:r>
            <a:r>
              <a:rPr lang="ja-JP" altLang="en-US" sz="2000">
                <a:latin typeface="Gill Sans MT" charset="0"/>
              </a:rPr>
              <a:t>“</a:t>
            </a:r>
            <a:r>
              <a:rPr lang="en-US" sz="2000" dirty="0">
                <a:latin typeface="Gill Sans MT" charset="0"/>
              </a:rPr>
              <a:t>pieces</a:t>
            </a:r>
            <a:r>
              <a:rPr lang="ja-JP" altLang="en-US" sz="2000">
                <a:latin typeface="Gill Sans MT" charset="0"/>
              </a:rPr>
              <a:t>”</a:t>
            </a:r>
            <a:r>
              <a:rPr lang="en-US" sz="2000" dirty="0">
                <a:latin typeface="Gill Sans MT" charset="0"/>
              </a:rPr>
              <a:t> (time slots, frequency, code)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allocate piece to node for exclusive use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random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channel not divided, allow collisions</a:t>
            </a:r>
          </a:p>
          <a:p>
            <a:pPr lvl="1">
              <a:defRPr/>
            </a:pPr>
            <a:r>
              <a:rPr lang="ja-JP" altLang="en-US" sz="2000">
                <a:latin typeface="Gill Sans MT" charset="0"/>
              </a:rPr>
              <a:t>“</a:t>
            </a:r>
            <a:r>
              <a:rPr lang="en-US" sz="2000" dirty="0">
                <a:latin typeface="Gill Sans MT" charset="0"/>
              </a:rPr>
              <a:t>recover</a:t>
            </a:r>
            <a:r>
              <a:rPr lang="ja-JP" altLang="en-US" sz="2000">
                <a:latin typeface="Gill Sans MT" charset="0"/>
              </a:rPr>
              <a:t>”</a:t>
            </a:r>
            <a:r>
              <a:rPr lang="en-US" sz="2000" dirty="0">
                <a:latin typeface="Gill Sans MT" charset="0"/>
              </a:rPr>
              <a:t> from collisions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ja-JP" altLang="en-US" i="1">
                <a:solidFill>
                  <a:srgbClr val="CC0000"/>
                </a:solidFill>
                <a:latin typeface="Gill Sans MT" charset="0"/>
                <a:cs typeface="+mn-cs"/>
              </a:rPr>
              <a:t>“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taking turns</a:t>
            </a:r>
            <a:r>
              <a:rPr lang="ja-JP" altLang="en-US" i="1">
                <a:solidFill>
                  <a:srgbClr val="CC0000"/>
                </a:solidFill>
                <a:latin typeface="Gill Sans MT" charset="0"/>
                <a:cs typeface="+mn-cs"/>
              </a:rPr>
              <a:t>”</a:t>
            </a:r>
            <a:endParaRPr lang="en-US" i="1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nodes take turns, but nodes with more to send can take longer turns</a:t>
            </a:r>
            <a:endParaRPr lang="en-US" dirty="0">
              <a:latin typeface="Gill Sans M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00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50" descr="underline_ba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03300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06375"/>
            <a:ext cx="862965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Channel partitioning MAC protocols: TDMA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1379538"/>
            <a:ext cx="7772400" cy="2930525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latin typeface="Gill Sans MT" charset="0"/>
                <a:cs typeface="+mn-cs"/>
              </a:rPr>
              <a:t>TDMA: time division multiple access</a:t>
            </a:r>
            <a:r>
              <a:rPr lang="en-US" sz="3200" dirty="0">
                <a:latin typeface="Gill Sans MT" charset="0"/>
                <a:cs typeface="+mn-cs"/>
              </a:rPr>
              <a:t>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access to channel in "rounds"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each station gets fixed length slot (length = </a:t>
            </a:r>
            <a:r>
              <a:rPr lang="en-US" dirty="0" smtClean="0">
                <a:latin typeface="Gill Sans MT" charset="0"/>
                <a:cs typeface="+mn-cs"/>
              </a:rPr>
              <a:t>packet transmission </a:t>
            </a:r>
            <a:r>
              <a:rPr lang="en-US" dirty="0">
                <a:latin typeface="Gill Sans MT" charset="0"/>
                <a:cs typeface="+mn-cs"/>
              </a:rPr>
              <a:t>time) in each round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unused slots go idle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example: 6-station LAN, 1,3,4 </a:t>
            </a:r>
            <a:r>
              <a:rPr lang="en-US" dirty="0" smtClean="0">
                <a:latin typeface="Gill Sans MT" charset="0"/>
                <a:cs typeface="+mn-cs"/>
              </a:rPr>
              <a:t>have packets to send, </a:t>
            </a:r>
            <a:r>
              <a:rPr lang="en-US" dirty="0">
                <a:latin typeface="Gill Sans MT" charset="0"/>
                <a:cs typeface="+mn-cs"/>
              </a:rPr>
              <a:t>slots 2,5,6 idle </a:t>
            </a: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1052513" y="5440363"/>
            <a:ext cx="6084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274763" y="5213350"/>
            <a:ext cx="479425" cy="2301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2233613" y="5213350"/>
            <a:ext cx="479425" cy="2301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2708275" y="5213350"/>
            <a:ext cx="479425" cy="230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5" name="Line 13"/>
          <p:cNvSpPr>
            <a:spLocks noChangeShapeType="1"/>
          </p:cNvSpPr>
          <p:nvPr/>
        </p:nvSpPr>
        <p:spPr bwMode="auto">
          <a:xfrm>
            <a:off x="1276350" y="5100638"/>
            <a:ext cx="0" cy="338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6" name="Line 16"/>
          <p:cNvSpPr>
            <a:spLocks noChangeShapeType="1"/>
          </p:cNvSpPr>
          <p:nvPr/>
        </p:nvSpPr>
        <p:spPr bwMode="auto">
          <a:xfrm>
            <a:off x="4141788" y="5103813"/>
            <a:ext cx="0" cy="33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7" name="Text Box 23"/>
          <p:cNvSpPr txBox="1">
            <a:spLocks noChangeArrowheads="1"/>
          </p:cNvSpPr>
          <p:nvPr/>
        </p:nvSpPr>
        <p:spPr bwMode="auto">
          <a:xfrm>
            <a:off x="1374775" y="518001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21518" name="Text Box 24"/>
          <p:cNvSpPr txBox="1">
            <a:spLocks noChangeArrowheads="1"/>
          </p:cNvSpPr>
          <p:nvPr/>
        </p:nvSpPr>
        <p:spPr bwMode="auto">
          <a:xfrm>
            <a:off x="2320925" y="5165725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3</a:t>
            </a:r>
          </a:p>
        </p:txBody>
      </p:sp>
      <p:sp>
        <p:nvSpPr>
          <p:cNvPr id="21519" name="Text Box 25"/>
          <p:cNvSpPr txBox="1">
            <a:spLocks noChangeArrowheads="1"/>
          </p:cNvSpPr>
          <p:nvPr/>
        </p:nvSpPr>
        <p:spPr bwMode="auto">
          <a:xfrm>
            <a:off x="2786063" y="517207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4</a:t>
            </a:r>
          </a:p>
        </p:txBody>
      </p:sp>
      <p:sp>
        <p:nvSpPr>
          <p:cNvPr id="21520" name="Rectangle 26"/>
          <p:cNvSpPr>
            <a:spLocks noChangeArrowheads="1"/>
          </p:cNvSpPr>
          <p:nvPr/>
        </p:nvSpPr>
        <p:spPr bwMode="auto">
          <a:xfrm>
            <a:off x="4132263" y="5208588"/>
            <a:ext cx="479425" cy="230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1" name="Rectangle 27"/>
          <p:cNvSpPr>
            <a:spLocks noChangeArrowheads="1"/>
          </p:cNvSpPr>
          <p:nvPr/>
        </p:nvSpPr>
        <p:spPr bwMode="auto">
          <a:xfrm>
            <a:off x="5091113" y="5208588"/>
            <a:ext cx="479425" cy="2301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2" name="Rectangle 28"/>
          <p:cNvSpPr>
            <a:spLocks noChangeArrowheads="1"/>
          </p:cNvSpPr>
          <p:nvPr/>
        </p:nvSpPr>
        <p:spPr bwMode="auto">
          <a:xfrm>
            <a:off x="5565775" y="5208588"/>
            <a:ext cx="479425" cy="230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3" name="Line 29"/>
          <p:cNvSpPr>
            <a:spLocks noChangeShapeType="1"/>
          </p:cNvSpPr>
          <p:nvPr/>
        </p:nvSpPr>
        <p:spPr bwMode="auto">
          <a:xfrm>
            <a:off x="4133850" y="5095875"/>
            <a:ext cx="0" cy="338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4" name="Text Box 30"/>
          <p:cNvSpPr txBox="1">
            <a:spLocks noChangeArrowheads="1"/>
          </p:cNvSpPr>
          <p:nvPr/>
        </p:nvSpPr>
        <p:spPr bwMode="auto">
          <a:xfrm>
            <a:off x="4232275" y="517525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21525" name="Text Box 31"/>
          <p:cNvSpPr txBox="1">
            <a:spLocks noChangeArrowheads="1"/>
          </p:cNvSpPr>
          <p:nvPr/>
        </p:nvSpPr>
        <p:spPr bwMode="auto">
          <a:xfrm>
            <a:off x="5178425" y="516096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3</a:t>
            </a:r>
          </a:p>
        </p:txBody>
      </p:sp>
      <p:sp>
        <p:nvSpPr>
          <p:cNvPr id="21526" name="Text Box 32"/>
          <p:cNvSpPr txBox="1">
            <a:spLocks noChangeArrowheads="1"/>
          </p:cNvSpPr>
          <p:nvPr/>
        </p:nvSpPr>
        <p:spPr bwMode="auto">
          <a:xfrm>
            <a:off x="5643563" y="5167313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4</a:t>
            </a:r>
          </a:p>
        </p:txBody>
      </p:sp>
      <p:sp>
        <p:nvSpPr>
          <p:cNvPr id="21527" name="Line 34"/>
          <p:cNvSpPr>
            <a:spLocks noChangeShapeType="1"/>
          </p:cNvSpPr>
          <p:nvPr/>
        </p:nvSpPr>
        <p:spPr bwMode="auto">
          <a:xfrm>
            <a:off x="17573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8" name="Line 35"/>
          <p:cNvSpPr>
            <a:spLocks noChangeShapeType="1"/>
          </p:cNvSpPr>
          <p:nvPr/>
        </p:nvSpPr>
        <p:spPr bwMode="auto">
          <a:xfrm>
            <a:off x="22336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9" name="Line 36"/>
          <p:cNvSpPr>
            <a:spLocks noChangeShapeType="1"/>
          </p:cNvSpPr>
          <p:nvPr/>
        </p:nvSpPr>
        <p:spPr bwMode="auto">
          <a:xfrm>
            <a:off x="270986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0" name="Line 37"/>
          <p:cNvSpPr>
            <a:spLocks noChangeShapeType="1"/>
          </p:cNvSpPr>
          <p:nvPr/>
        </p:nvSpPr>
        <p:spPr bwMode="auto">
          <a:xfrm>
            <a:off x="31861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1" name="Line 38"/>
          <p:cNvSpPr>
            <a:spLocks noChangeShapeType="1"/>
          </p:cNvSpPr>
          <p:nvPr/>
        </p:nvSpPr>
        <p:spPr bwMode="auto">
          <a:xfrm>
            <a:off x="3667125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2" name="Line 39"/>
          <p:cNvSpPr>
            <a:spLocks noChangeShapeType="1"/>
          </p:cNvSpPr>
          <p:nvPr/>
        </p:nvSpPr>
        <p:spPr bwMode="auto">
          <a:xfrm>
            <a:off x="46148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3" name="Line 40"/>
          <p:cNvSpPr>
            <a:spLocks noChangeShapeType="1"/>
          </p:cNvSpPr>
          <p:nvPr/>
        </p:nvSpPr>
        <p:spPr bwMode="auto">
          <a:xfrm>
            <a:off x="5562600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4" name="Line 41"/>
          <p:cNvSpPr>
            <a:spLocks noChangeShapeType="1"/>
          </p:cNvSpPr>
          <p:nvPr/>
        </p:nvSpPr>
        <p:spPr bwMode="auto">
          <a:xfrm>
            <a:off x="6510338" y="5195888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5" name="Line 42"/>
          <p:cNvSpPr>
            <a:spLocks noChangeShapeType="1"/>
          </p:cNvSpPr>
          <p:nvPr/>
        </p:nvSpPr>
        <p:spPr bwMode="auto">
          <a:xfrm>
            <a:off x="60436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6" name="Line 43"/>
          <p:cNvSpPr>
            <a:spLocks noChangeShapeType="1"/>
          </p:cNvSpPr>
          <p:nvPr/>
        </p:nvSpPr>
        <p:spPr bwMode="auto">
          <a:xfrm>
            <a:off x="6991350" y="5110163"/>
            <a:ext cx="0" cy="338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7" name="Line 44"/>
          <p:cNvSpPr>
            <a:spLocks noChangeShapeType="1"/>
          </p:cNvSpPr>
          <p:nvPr/>
        </p:nvSpPr>
        <p:spPr bwMode="auto">
          <a:xfrm>
            <a:off x="50911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8" name="Text Box 45"/>
          <p:cNvSpPr txBox="1">
            <a:spLocks noChangeArrowheads="1"/>
          </p:cNvSpPr>
          <p:nvPr/>
        </p:nvSpPr>
        <p:spPr bwMode="auto">
          <a:xfrm>
            <a:off x="2320925" y="4581525"/>
            <a:ext cx="704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6-slot</a:t>
            </a:r>
          </a:p>
          <a:p>
            <a:pPr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frame</a:t>
            </a:r>
          </a:p>
        </p:txBody>
      </p:sp>
      <p:sp>
        <p:nvSpPr>
          <p:cNvPr id="21539" name="Line 46"/>
          <p:cNvSpPr>
            <a:spLocks noChangeShapeType="1"/>
          </p:cNvSpPr>
          <p:nvPr/>
        </p:nvSpPr>
        <p:spPr bwMode="auto">
          <a:xfrm>
            <a:off x="3132138" y="4918075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0" name="Line 47"/>
          <p:cNvSpPr>
            <a:spLocks noChangeShapeType="1"/>
          </p:cNvSpPr>
          <p:nvPr/>
        </p:nvSpPr>
        <p:spPr bwMode="auto">
          <a:xfrm flipH="1">
            <a:off x="1287463" y="4913313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1" name="Line 48"/>
          <p:cNvSpPr>
            <a:spLocks noChangeShapeType="1"/>
          </p:cNvSpPr>
          <p:nvPr/>
        </p:nvSpPr>
        <p:spPr bwMode="auto">
          <a:xfrm>
            <a:off x="1266825" y="4826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2" name="Line 49"/>
          <p:cNvSpPr>
            <a:spLocks noChangeShapeType="1"/>
          </p:cNvSpPr>
          <p:nvPr/>
        </p:nvSpPr>
        <p:spPr bwMode="auto">
          <a:xfrm>
            <a:off x="4125913" y="48164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3" name="Text Box 51"/>
          <p:cNvSpPr txBox="1">
            <a:spLocks noChangeArrowheads="1"/>
          </p:cNvSpPr>
          <p:nvPr/>
        </p:nvSpPr>
        <p:spPr bwMode="auto">
          <a:xfrm>
            <a:off x="5184775" y="4554538"/>
            <a:ext cx="704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6-slot</a:t>
            </a:r>
          </a:p>
          <a:p>
            <a:pPr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frame</a:t>
            </a:r>
          </a:p>
        </p:txBody>
      </p:sp>
      <p:sp>
        <p:nvSpPr>
          <p:cNvPr id="21544" name="Line 52"/>
          <p:cNvSpPr>
            <a:spLocks noChangeShapeType="1"/>
          </p:cNvSpPr>
          <p:nvPr/>
        </p:nvSpPr>
        <p:spPr bwMode="auto">
          <a:xfrm>
            <a:off x="5995988" y="4924425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5" name="Line 53"/>
          <p:cNvSpPr>
            <a:spLocks noChangeShapeType="1"/>
          </p:cNvSpPr>
          <p:nvPr/>
        </p:nvSpPr>
        <p:spPr bwMode="auto">
          <a:xfrm flipH="1">
            <a:off x="4151313" y="4919663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6" name="Line 55"/>
          <p:cNvSpPr>
            <a:spLocks noChangeShapeType="1"/>
          </p:cNvSpPr>
          <p:nvPr/>
        </p:nvSpPr>
        <p:spPr bwMode="auto">
          <a:xfrm>
            <a:off x="6989763" y="47894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59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1370013"/>
            <a:ext cx="822325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FDMA: frequency division multiple access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channel spectrum divided into frequency bands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each station assigned fixed frequency band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unused transmission time in frequency bands go idle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example: 6-station LAN, 1,3,4 have </a:t>
            </a:r>
            <a:r>
              <a:rPr lang="en-US" sz="2400" dirty="0" smtClean="0">
                <a:latin typeface="Gill Sans MT" charset="0"/>
                <a:cs typeface="+mn-cs"/>
              </a:rPr>
              <a:t>packet to send, </a:t>
            </a:r>
            <a:r>
              <a:rPr lang="en-US" sz="2400" dirty="0">
                <a:latin typeface="Gill Sans MT" charset="0"/>
                <a:cs typeface="+mn-cs"/>
              </a:rPr>
              <a:t>frequency bands 2,5,6 idle 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4627563" y="4138613"/>
            <a:ext cx="627062" cy="22510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4" name="Line 5"/>
          <p:cNvSpPr>
            <a:spLocks noChangeShapeType="1"/>
          </p:cNvSpPr>
          <p:nvPr/>
        </p:nvSpPr>
        <p:spPr bwMode="auto">
          <a:xfrm flipV="1">
            <a:off x="4625975" y="5243513"/>
            <a:ext cx="6223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5" name="Line 6"/>
          <p:cNvSpPr>
            <a:spLocks noChangeShapeType="1"/>
          </p:cNvSpPr>
          <p:nvPr/>
        </p:nvSpPr>
        <p:spPr bwMode="auto">
          <a:xfrm flipV="1">
            <a:off x="4621213" y="5635625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 flipV="1">
            <a:off x="4625975" y="6021388"/>
            <a:ext cx="6270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 flipV="1">
            <a:off x="4621213" y="4857750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 flipV="1">
            <a:off x="4625975" y="4471988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5346700" y="44116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5" name="Freeform 12"/>
          <p:cNvSpPr>
            <a:spLocks/>
          </p:cNvSpPr>
          <p:nvPr/>
        </p:nvSpPr>
        <p:spPr bwMode="auto">
          <a:xfrm>
            <a:off x="5494338" y="4292600"/>
            <a:ext cx="1728787" cy="114300"/>
          </a:xfrm>
          <a:custGeom>
            <a:avLst/>
            <a:gdLst>
              <a:gd name="T0" fmla="*/ 0 w 1089"/>
              <a:gd name="T1" fmla="*/ 2147483647 h 72"/>
              <a:gd name="T2" fmla="*/ 0 w 1089"/>
              <a:gd name="T3" fmla="*/ 2147483647 h 72"/>
              <a:gd name="T4" fmla="*/ 2147483647 w 1089"/>
              <a:gd name="T5" fmla="*/ 0 h 72"/>
              <a:gd name="T6" fmla="*/ 2147483647 w 1089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5394325" y="4814888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42" name="Line 15"/>
          <p:cNvSpPr>
            <a:spLocks noChangeShapeType="1"/>
          </p:cNvSpPr>
          <p:nvPr/>
        </p:nvSpPr>
        <p:spPr bwMode="auto">
          <a:xfrm>
            <a:off x="5394325" y="5213350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8" name="Freeform 16"/>
          <p:cNvSpPr>
            <a:spLocks/>
          </p:cNvSpPr>
          <p:nvPr/>
        </p:nvSpPr>
        <p:spPr bwMode="auto">
          <a:xfrm>
            <a:off x="5541963" y="5094288"/>
            <a:ext cx="1728787" cy="114300"/>
          </a:xfrm>
          <a:custGeom>
            <a:avLst/>
            <a:gdLst>
              <a:gd name="T0" fmla="*/ 0 w 1089"/>
              <a:gd name="T1" fmla="*/ 2147483647 h 72"/>
              <a:gd name="T2" fmla="*/ 0 w 1089"/>
              <a:gd name="T3" fmla="*/ 2147483647 h 72"/>
              <a:gd name="T4" fmla="*/ 2147483647 w 1089"/>
              <a:gd name="T5" fmla="*/ 0 h 72"/>
              <a:gd name="T6" fmla="*/ 2147483647 w 1089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82959" name="Group 17"/>
          <p:cNvGrpSpPr>
            <a:grpSpLocks/>
          </p:cNvGrpSpPr>
          <p:nvPr/>
        </p:nvGrpSpPr>
        <p:grpSpPr bwMode="auto">
          <a:xfrm>
            <a:off x="5411788" y="5499100"/>
            <a:ext cx="2228850" cy="119063"/>
            <a:chOff x="1884" y="2826"/>
            <a:chExt cx="1404" cy="75"/>
          </a:xfrm>
        </p:grpSpPr>
        <p:sp>
          <p:nvSpPr>
            <p:cNvPr id="22561" name="Line 18"/>
            <p:cNvSpPr>
              <a:spLocks noChangeShapeType="1"/>
            </p:cNvSpPr>
            <p:nvPr/>
          </p:nvSpPr>
          <p:spPr bwMode="auto">
            <a:xfrm>
              <a:off x="1884" y="2901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77" name="Freeform 19"/>
            <p:cNvSpPr>
              <a:spLocks/>
            </p:cNvSpPr>
            <p:nvPr/>
          </p:nvSpPr>
          <p:spPr bwMode="auto">
            <a:xfrm>
              <a:off x="1977" y="2826"/>
              <a:ext cx="1089" cy="72"/>
            </a:xfrm>
            <a:custGeom>
              <a:avLst/>
              <a:gdLst>
                <a:gd name="T0" fmla="*/ 0 w 1089"/>
                <a:gd name="T1" fmla="*/ 72 h 72"/>
                <a:gd name="T2" fmla="*/ 0 w 1089"/>
                <a:gd name="T3" fmla="*/ 3 h 72"/>
                <a:gd name="T4" fmla="*/ 1089 w 1089"/>
                <a:gd name="T5" fmla="*/ 0 h 72"/>
                <a:gd name="T6" fmla="*/ 1089 w 1089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solidFill>
              <a:srgbClr val="00CC66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2545" name="Line 20"/>
          <p:cNvSpPr>
            <a:spLocks noChangeShapeType="1"/>
          </p:cNvSpPr>
          <p:nvPr/>
        </p:nvSpPr>
        <p:spPr bwMode="auto">
          <a:xfrm>
            <a:off x="5441950" y="60245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47" name="Text Box 22"/>
          <p:cNvSpPr txBox="1">
            <a:spLocks noChangeArrowheads="1"/>
          </p:cNvSpPr>
          <p:nvPr/>
        </p:nvSpPr>
        <p:spPr bwMode="auto">
          <a:xfrm rot="-5400000">
            <a:off x="3423444" y="5018882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frequency bands</a:t>
            </a:r>
          </a:p>
        </p:txBody>
      </p:sp>
      <p:sp>
        <p:nvSpPr>
          <p:cNvPr id="22548" name="Text Box 23"/>
          <p:cNvSpPr txBox="1">
            <a:spLocks noChangeArrowheads="1"/>
          </p:cNvSpPr>
          <p:nvPr/>
        </p:nvSpPr>
        <p:spPr bwMode="auto">
          <a:xfrm rot="67766">
            <a:off x="7332663" y="3960813"/>
            <a:ext cx="61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time</a:t>
            </a:r>
          </a:p>
        </p:txBody>
      </p:sp>
      <p:sp>
        <p:nvSpPr>
          <p:cNvPr id="82964" name="Freeform 54"/>
          <p:cNvSpPr>
            <a:spLocks/>
          </p:cNvSpPr>
          <p:nvPr/>
        </p:nvSpPr>
        <p:spPr bwMode="auto">
          <a:xfrm>
            <a:off x="2032000" y="4348163"/>
            <a:ext cx="595313" cy="1538287"/>
          </a:xfrm>
          <a:custGeom>
            <a:avLst/>
            <a:gdLst>
              <a:gd name="T0" fmla="*/ 2147483647 w 375"/>
              <a:gd name="T1" fmla="*/ 0 h 969"/>
              <a:gd name="T2" fmla="*/ 0 w 375"/>
              <a:gd name="T3" fmla="*/ 2147483647 h 969"/>
              <a:gd name="T4" fmla="*/ 2147483647 w 375"/>
              <a:gd name="T5" fmla="*/ 2147483647 h 969"/>
              <a:gd name="T6" fmla="*/ 2147483647 w 375"/>
              <a:gd name="T7" fmla="*/ 0 h 96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5" h="969">
                <a:moveTo>
                  <a:pt x="375" y="0"/>
                </a:moveTo>
                <a:lnTo>
                  <a:pt x="0" y="485"/>
                </a:lnTo>
                <a:lnTo>
                  <a:pt x="375" y="969"/>
                </a:lnTo>
                <a:lnTo>
                  <a:pt x="375" y="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82965" name="Group 56"/>
          <p:cNvGrpSpPr>
            <a:grpSpLocks/>
          </p:cNvGrpSpPr>
          <p:nvPr/>
        </p:nvGrpSpPr>
        <p:grpSpPr bwMode="auto">
          <a:xfrm>
            <a:off x="293688" y="4986338"/>
            <a:ext cx="1666875" cy="314325"/>
            <a:chOff x="1614" y="1494"/>
            <a:chExt cx="1050" cy="198"/>
          </a:xfrm>
        </p:grpSpPr>
        <p:sp>
          <p:nvSpPr>
            <p:cNvPr id="22557" name="Rectangle 57"/>
            <p:cNvSpPr>
              <a:spLocks noChangeArrowheads="1"/>
            </p:cNvSpPr>
            <p:nvPr/>
          </p:nvSpPr>
          <p:spPr bwMode="auto">
            <a:xfrm>
              <a:off x="2358" y="1500"/>
              <a:ext cx="168" cy="1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5610" name="Freeform 58"/>
            <p:cNvSpPr>
              <a:spLocks/>
            </p:cNvSpPr>
            <p:nvPr/>
          </p:nvSpPr>
          <p:spPr bwMode="auto">
            <a:xfrm>
              <a:off x="1614" y="1494"/>
              <a:ext cx="896" cy="198"/>
            </a:xfrm>
            <a:custGeom>
              <a:avLst/>
              <a:gdLst>
                <a:gd name="T0" fmla="*/ 18 w 896"/>
                <a:gd name="T1" fmla="*/ 0 h 198"/>
                <a:gd name="T2" fmla="*/ 0 w 896"/>
                <a:gd name="T3" fmla="*/ 96 h 198"/>
                <a:gd name="T4" fmla="*/ 18 w 896"/>
                <a:gd name="T5" fmla="*/ 198 h 198"/>
                <a:gd name="T6" fmla="*/ 774 w 896"/>
                <a:gd name="T7" fmla="*/ 198 h 198"/>
                <a:gd name="T8" fmla="*/ 750 w 896"/>
                <a:gd name="T9" fmla="*/ 90 h 198"/>
                <a:gd name="T10" fmla="*/ 774 w 896"/>
                <a:gd name="T11" fmla="*/ 0 h 198"/>
                <a:gd name="T12" fmla="*/ 18 w 896"/>
                <a:gd name="T13" fmla="*/ 0 h 1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6" h="198">
                  <a:moveTo>
                    <a:pt x="18" y="0"/>
                  </a:moveTo>
                  <a:lnTo>
                    <a:pt x="0" y="96"/>
                  </a:lnTo>
                  <a:lnTo>
                    <a:pt x="18" y="198"/>
                  </a:lnTo>
                  <a:lnTo>
                    <a:pt x="774" y="198"/>
                  </a:lnTo>
                  <a:cubicBezTo>
                    <a:pt x="896" y="180"/>
                    <a:pt x="750" y="123"/>
                    <a:pt x="750" y="90"/>
                  </a:cubicBezTo>
                  <a:cubicBezTo>
                    <a:pt x="750" y="57"/>
                    <a:pt x="896" y="15"/>
                    <a:pt x="774" y="0"/>
                  </a:cubicBezTo>
                  <a:lnTo>
                    <a:pt x="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2559" name="Oval 59"/>
            <p:cNvSpPr>
              <a:spLocks noChangeArrowheads="1"/>
            </p:cNvSpPr>
            <p:nvPr/>
          </p:nvSpPr>
          <p:spPr bwMode="auto">
            <a:xfrm>
              <a:off x="2502" y="1506"/>
              <a:ext cx="6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2560" name="Line 60"/>
            <p:cNvSpPr>
              <a:spLocks noChangeShapeType="1"/>
            </p:cNvSpPr>
            <p:nvPr/>
          </p:nvSpPr>
          <p:spPr bwMode="auto">
            <a:xfrm>
              <a:off x="2526" y="1584"/>
              <a:ext cx="1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82966" name="Freeform 65"/>
          <p:cNvSpPr>
            <a:spLocks/>
          </p:cNvSpPr>
          <p:nvPr/>
        </p:nvSpPr>
        <p:spPr bwMode="auto">
          <a:xfrm>
            <a:off x="2803525" y="5040313"/>
            <a:ext cx="892175" cy="173037"/>
          </a:xfrm>
          <a:custGeom>
            <a:avLst/>
            <a:gdLst>
              <a:gd name="T0" fmla="*/ 2147483647 w 562"/>
              <a:gd name="T1" fmla="*/ 2147483647 h 266"/>
              <a:gd name="T2" fmla="*/ 2147483647 w 562"/>
              <a:gd name="T3" fmla="*/ 2147483647 h 266"/>
              <a:gd name="T4" fmla="*/ 2147483647 w 562"/>
              <a:gd name="T5" fmla="*/ 2147483647 h 266"/>
              <a:gd name="T6" fmla="*/ 2147483647 w 562"/>
              <a:gd name="T7" fmla="*/ 0 h 266"/>
              <a:gd name="T8" fmla="*/ 2147483647 w 562"/>
              <a:gd name="T9" fmla="*/ 2147483647 h 266"/>
              <a:gd name="T10" fmla="*/ 2147483647 w 562"/>
              <a:gd name="T11" fmla="*/ 2147483647 h 266"/>
              <a:gd name="T12" fmla="*/ 2147483647 w 562"/>
              <a:gd name="T13" fmla="*/ 2147483647 h 266"/>
              <a:gd name="T14" fmla="*/ 2147483647 w 562"/>
              <a:gd name="T15" fmla="*/ 2147483647 h 266"/>
              <a:gd name="T16" fmla="*/ 2147483647 w 562"/>
              <a:gd name="T17" fmla="*/ 2147483647 h 266"/>
              <a:gd name="T18" fmla="*/ 2147483647 w 562"/>
              <a:gd name="T19" fmla="*/ 2147483647 h 266"/>
              <a:gd name="T20" fmla="*/ 2147483647 w 562"/>
              <a:gd name="T21" fmla="*/ 2147483647 h 2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967" name="Freeform 66"/>
          <p:cNvSpPr>
            <a:spLocks/>
          </p:cNvSpPr>
          <p:nvPr/>
        </p:nvSpPr>
        <p:spPr bwMode="auto">
          <a:xfrm>
            <a:off x="2846388" y="4270375"/>
            <a:ext cx="427037" cy="219075"/>
          </a:xfrm>
          <a:custGeom>
            <a:avLst/>
            <a:gdLst>
              <a:gd name="T0" fmla="*/ 2147483647 w 562"/>
              <a:gd name="T1" fmla="*/ 2147483647 h 266"/>
              <a:gd name="T2" fmla="*/ 2147483647 w 562"/>
              <a:gd name="T3" fmla="*/ 2147483647 h 266"/>
              <a:gd name="T4" fmla="*/ 2147483647 w 562"/>
              <a:gd name="T5" fmla="*/ 2147483647 h 266"/>
              <a:gd name="T6" fmla="*/ 2147483647 w 562"/>
              <a:gd name="T7" fmla="*/ 0 h 266"/>
              <a:gd name="T8" fmla="*/ 2147483647 w 562"/>
              <a:gd name="T9" fmla="*/ 2147483647 h 266"/>
              <a:gd name="T10" fmla="*/ 2147483647 w 562"/>
              <a:gd name="T11" fmla="*/ 2147483647 h 266"/>
              <a:gd name="T12" fmla="*/ 2147483647 w 562"/>
              <a:gd name="T13" fmla="*/ 2147483647 h 266"/>
              <a:gd name="T14" fmla="*/ 2147483647 w 562"/>
              <a:gd name="T15" fmla="*/ 2147483647 h 266"/>
              <a:gd name="T16" fmla="*/ 2147483647 w 562"/>
              <a:gd name="T17" fmla="*/ 2147483647 h 266"/>
              <a:gd name="T18" fmla="*/ 2147483647 w 562"/>
              <a:gd name="T19" fmla="*/ 2147483647 h 266"/>
              <a:gd name="T20" fmla="*/ 2147483647 w 562"/>
              <a:gd name="T21" fmla="*/ 2147483647 h 2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968" name="Freeform 68"/>
          <p:cNvSpPr>
            <a:spLocks/>
          </p:cNvSpPr>
          <p:nvPr/>
        </p:nvSpPr>
        <p:spPr bwMode="auto">
          <a:xfrm>
            <a:off x="2755900" y="6069013"/>
            <a:ext cx="989013" cy="185737"/>
          </a:xfrm>
          <a:custGeom>
            <a:avLst/>
            <a:gdLst>
              <a:gd name="T0" fmla="*/ 2147483647 w 623"/>
              <a:gd name="T1" fmla="*/ 2147483647 h 117"/>
              <a:gd name="T2" fmla="*/ 2147483647 w 623"/>
              <a:gd name="T3" fmla="*/ 2147483647 h 117"/>
              <a:gd name="T4" fmla="*/ 2147483647 w 623"/>
              <a:gd name="T5" fmla="*/ 2147483647 h 117"/>
              <a:gd name="T6" fmla="*/ 2147483647 w 623"/>
              <a:gd name="T7" fmla="*/ 0 h 117"/>
              <a:gd name="T8" fmla="*/ 2147483647 w 623"/>
              <a:gd name="T9" fmla="*/ 2147483647 h 117"/>
              <a:gd name="T10" fmla="*/ 2147483647 w 623"/>
              <a:gd name="T11" fmla="*/ 2147483647 h 1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3" h="117">
                <a:moveTo>
                  <a:pt x="20" y="113"/>
                </a:moveTo>
                <a:cubicBezTo>
                  <a:pt x="44" y="68"/>
                  <a:pt x="0" y="1"/>
                  <a:pt x="114" y="2"/>
                </a:cubicBezTo>
                <a:cubicBezTo>
                  <a:pt x="233" y="1"/>
                  <a:pt x="144" y="114"/>
                  <a:pt x="256" y="114"/>
                </a:cubicBezTo>
                <a:cubicBezTo>
                  <a:pt x="368" y="114"/>
                  <a:pt x="288" y="0"/>
                  <a:pt x="394" y="0"/>
                </a:cubicBezTo>
                <a:cubicBezTo>
                  <a:pt x="500" y="0"/>
                  <a:pt x="421" y="117"/>
                  <a:pt x="522" y="116"/>
                </a:cubicBezTo>
                <a:cubicBezTo>
                  <a:pt x="623" y="115"/>
                  <a:pt x="570" y="64"/>
                  <a:pt x="616" y="1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554" name="Text Box 69"/>
          <p:cNvSpPr txBox="1">
            <a:spLocks noChangeArrowheads="1"/>
          </p:cNvSpPr>
          <p:nvPr/>
        </p:nvSpPr>
        <p:spPr bwMode="auto">
          <a:xfrm>
            <a:off x="442913" y="5699125"/>
            <a:ext cx="128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FDM cable</a:t>
            </a:r>
          </a:p>
        </p:txBody>
      </p:sp>
      <p:pic>
        <p:nvPicPr>
          <p:cNvPr id="82970" name="Picture 73" descr="underline_ba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03300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6" name="Rectangle 74"/>
          <p:cNvSpPr>
            <a:spLocks noGrp="1" noChangeArrowheads="1"/>
          </p:cNvSpPr>
          <p:nvPr>
            <p:ph type="title"/>
          </p:nvPr>
        </p:nvSpPr>
        <p:spPr>
          <a:xfrm>
            <a:off x="230188" y="206375"/>
            <a:ext cx="862965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Channel partitioning MAC protocols: FDMA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5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Random access protocols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44638"/>
            <a:ext cx="7772400" cy="46482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when node has packet to send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transmit at full channel data rate R.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no </a:t>
            </a:r>
            <a:r>
              <a:rPr lang="en-US" i="1" dirty="0">
                <a:latin typeface="Gill Sans MT" charset="0"/>
              </a:rPr>
              <a:t>a priori</a:t>
            </a:r>
            <a:r>
              <a:rPr lang="en-US" dirty="0">
                <a:latin typeface="Gill Sans MT" charset="0"/>
              </a:rPr>
              <a:t> coordination among nodes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two or more transmitting nodes </a:t>
            </a:r>
            <a:r>
              <a:rPr lang="en-US" dirty="0">
                <a:latin typeface="MS Mincho" charset="0"/>
                <a:ea typeface="MS Mincho" charset="0"/>
                <a:cs typeface="MS Mincho" charset="0"/>
              </a:rPr>
              <a:t>➜</a:t>
            </a:r>
            <a:r>
              <a:rPr lang="en-US" dirty="0">
                <a:latin typeface="Gill Sans MT" charset="0"/>
                <a:cs typeface="+mn-cs"/>
              </a:rPr>
              <a:t> </a:t>
            </a:r>
            <a:r>
              <a:rPr lang="ja-JP" altLang="en-US">
                <a:latin typeface="Gill Sans MT" charset="0"/>
                <a:cs typeface="+mn-cs"/>
              </a:rPr>
              <a:t>“</a:t>
            </a:r>
            <a:r>
              <a:rPr lang="en-US" dirty="0">
                <a:latin typeface="Gill Sans MT" charset="0"/>
                <a:cs typeface="+mn-cs"/>
              </a:rPr>
              <a:t>collision</a:t>
            </a:r>
            <a:r>
              <a:rPr lang="ja-JP" altLang="en-US">
                <a:latin typeface="Gill Sans MT" charset="0"/>
                <a:cs typeface="+mn-cs"/>
              </a:rPr>
              <a:t>”</a:t>
            </a:r>
            <a:r>
              <a:rPr lang="en-US" dirty="0">
                <a:latin typeface="Gill Sans MT" charset="0"/>
                <a:cs typeface="+mn-cs"/>
              </a:rPr>
              <a:t>,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random access MAC protocol</a:t>
            </a:r>
            <a:r>
              <a:rPr lang="en-US" dirty="0">
                <a:latin typeface="Gill Sans MT" charset="0"/>
                <a:cs typeface="+mn-cs"/>
              </a:rPr>
              <a:t> specifies: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how to detect collisions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how to recover from collisions (e.g., via delayed retransmissions)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examples of random access MAC protocols: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slotted ALOHA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ALOHA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CSMA, CSMA/CD, CSMA/CA</a:t>
            </a:r>
          </a:p>
        </p:txBody>
      </p:sp>
      <p:pic>
        <p:nvPicPr>
          <p:cNvPr id="84997" name="Picture 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03981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43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54588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Slotted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4038" y="1522413"/>
            <a:ext cx="3989387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assumptions: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all frames same size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time divided into equal size slots (time to transmit 1 frame)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nodes start to transmit only slot beginning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nodes are synchronized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if 2 or more nodes transmit in slot, all nodes detect collision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00188"/>
            <a:ext cx="4332288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operation: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when node obtains fresh frame, transmits in next slot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>
                <a:latin typeface="Gill Sans MT" charset="0"/>
              </a:rPr>
              <a:t>if no collision:</a:t>
            </a:r>
            <a:r>
              <a:rPr lang="en-US" dirty="0">
                <a:latin typeface="Gill Sans MT" charset="0"/>
              </a:rPr>
              <a:t> node can send new frame in next slot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>
                <a:latin typeface="Gill Sans MT" charset="0"/>
              </a:rPr>
              <a:t>if collision:</a:t>
            </a:r>
            <a:r>
              <a:rPr lang="en-US" dirty="0">
                <a:latin typeface="Gill Sans MT" charset="0"/>
              </a:rPr>
              <a:t> node retransmits frame in each subsequent slot with prob. p until success</a:t>
            </a:r>
          </a:p>
        </p:txBody>
      </p:sp>
      <p:pic>
        <p:nvPicPr>
          <p:cNvPr id="87046" name="Picture 7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20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3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335338"/>
            <a:ext cx="3810000" cy="320357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Pros: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single active node can continuously transmit at full rate of channel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highly decentralized: only slots in nodes need to be in sync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simple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2560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3313113"/>
            <a:ext cx="3810000" cy="3200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Cons: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collisions, wasting slots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idle slots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nodes may be able to detect collision in less than time to transmit packet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clock synchronization</a:t>
            </a:r>
          </a:p>
        </p:txBody>
      </p:sp>
      <p:sp>
        <p:nvSpPr>
          <p:cNvPr id="25606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54588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Slotted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</a:p>
        </p:txBody>
      </p:sp>
      <p:pic>
        <p:nvPicPr>
          <p:cNvPr id="89094" name="Picture 6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20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095" name="Group 64"/>
          <p:cNvGrpSpPr>
            <a:grpSpLocks/>
          </p:cNvGrpSpPr>
          <p:nvPr/>
        </p:nvGrpSpPr>
        <p:grpSpPr bwMode="auto">
          <a:xfrm>
            <a:off x="1028700" y="1350963"/>
            <a:ext cx="6053138" cy="1938337"/>
            <a:chOff x="648" y="899"/>
            <a:chExt cx="3813" cy="1221"/>
          </a:xfrm>
        </p:grpSpPr>
        <p:grpSp>
          <p:nvGrpSpPr>
            <p:cNvPr id="89096" name="Group 9"/>
            <p:cNvGrpSpPr>
              <a:grpSpLocks/>
            </p:cNvGrpSpPr>
            <p:nvPr/>
          </p:nvGrpSpPr>
          <p:grpSpPr bwMode="auto">
            <a:xfrm>
              <a:off x="1193" y="899"/>
              <a:ext cx="283" cy="192"/>
              <a:chOff x="1185" y="903"/>
              <a:chExt cx="283" cy="192"/>
            </a:xfrm>
          </p:grpSpPr>
          <p:sp>
            <p:nvSpPr>
              <p:cNvPr id="25660" name="Rectangle 7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61" name="Text Box 8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097" name="Group 10"/>
            <p:cNvGrpSpPr>
              <a:grpSpLocks/>
            </p:cNvGrpSpPr>
            <p:nvPr/>
          </p:nvGrpSpPr>
          <p:grpSpPr bwMode="auto">
            <a:xfrm>
              <a:off x="1811" y="901"/>
              <a:ext cx="283" cy="192"/>
              <a:chOff x="1185" y="903"/>
              <a:chExt cx="283" cy="192"/>
            </a:xfrm>
          </p:grpSpPr>
          <p:sp>
            <p:nvSpPr>
              <p:cNvPr id="25658" name="Rectangle 11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9" name="Text Box 12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098" name="Group 13"/>
            <p:cNvGrpSpPr>
              <a:grpSpLocks/>
            </p:cNvGrpSpPr>
            <p:nvPr/>
          </p:nvGrpSpPr>
          <p:grpSpPr bwMode="auto">
            <a:xfrm>
              <a:off x="2779" y="902"/>
              <a:ext cx="283" cy="192"/>
              <a:chOff x="1185" y="903"/>
              <a:chExt cx="283" cy="192"/>
            </a:xfrm>
          </p:grpSpPr>
          <p:sp>
            <p:nvSpPr>
              <p:cNvPr id="25656" name="Rectangle 14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7" name="Text Box 15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099" name="Group 16"/>
            <p:cNvGrpSpPr>
              <a:grpSpLocks/>
            </p:cNvGrpSpPr>
            <p:nvPr/>
          </p:nvGrpSpPr>
          <p:grpSpPr bwMode="auto">
            <a:xfrm>
              <a:off x="3419" y="899"/>
              <a:ext cx="283" cy="192"/>
              <a:chOff x="1185" y="903"/>
              <a:chExt cx="283" cy="192"/>
            </a:xfrm>
          </p:grpSpPr>
          <p:sp>
            <p:nvSpPr>
              <p:cNvPr id="25654" name="Rectangle 17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5" name="Text Box 18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100" name="Group 24"/>
            <p:cNvGrpSpPr>
              <a:grpSpLocks/>
            </p:cNvGrpSpPr>
            <p:nvPr/>
          </p:nvGrpSpPr>
          <p:grpSpPr bwMode="auto">
            <a:xfrm>
              <a:off x="1194" y="1225"/>
              <a:ext cx="283" cy="192"/>
              <a:chOff x="4584" y="1229"/>
              <a:chExt cx="283" cy="192"/>
            </a:xfrm>
          </p:grpSpPr>
          <p:sp>
            <p:nvSpPr>
              <p:cNvPr id="25652" name="Rectangle 20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3" name="Text Box 21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89101" name="Group 31"/>
            <p:cNvGrpSpPr>
              <a:grpSpLocks/>
            </p:cNvGrpSpPr>
            <p:nvPr/>
          </p:nvGrpSpPr>
          <p:grpSpPr bwMode="auto">
            <a:xfrm>
              <a:off x="1195" y="1546"/>
              <a:ext cx="283" cy="192"/>
              <a:chOff x="4827" y="1591"/>
              <a:chExt cx="283" cy="192"/>
            </a:xfrm>
          </p:grpSpPr>
          <p:sp>
            <p:nvSpPr>
              <p:cNvPr id="25650" name="Rectangle 22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1" name="Text Box 23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89102" name="Group 25"/>
            <p:cNvGrpSpPr>
              <a:grpSpLocks/>
            </p:cNvGrpSpPr>
            <p:nvPr/>
          </p:nvGrpSpPr>
          <p:grpSpPr bwMode="auto">
            <a:xfrm>
              <a:off x="1817" y="1226"/>
              <a:ext cx="283" cy="192"/>
              <a:chOff x="4584" y="1229"/>
              <a:chExt cx="283" cy="192"/>
            </a:xfrm>
          </p:grpSpPr>
          <p:sp>
            <p:nvSpPr>
              <p:cNvPr id="25648" name="Rectangle 26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9" name="Text Box 27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89103" name="Group 28"/>
            <p:cNvGrpSpPr>
              <a:grpSpLocks/>
            </p:cNvGrpSpPr>
            <p:nvPr/>
          </p:nvGrpSpPr>
          <p:grpSpPr bwMode="auto">
            <a:xfrm>
              <a:off x="2143" y="1227"/>
              <a:ext cx="283" cy="192"/>
              <a:chOff x="4584" y="1229"/>
              <a:chExt cx="283" cy="192"/>
            </a:xfrm>
          </p:grpSpPr>
          <p:sp>
            <p:nvSpPr>
              <p:cNvPr id="25646" name="Rectangle 29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7" name="Text Box 30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89104" name="Group 32"/>
            <p:cNvGrpSpPr>
              <a:grpSpLocks/>
            </p:cNvGrpSpPr>
            <p:nvPr/>
          </p:nvGrpSpPr>
          <p:grpSpPr bwMode="auto">
            <a:xfrm>
              <a:off x="2780" y="1547"/>
              <a:ext cx="283" cy="192"/>
              <a:chOff x="4827" y="1591"/>
              <a:chExt cx="283" cy="192"/>
            </a:xfrm>
          </p:grpSpPr>
          <p:sp>
            <p:nvSpPr>
              <p:cNvPr id="25644" name="Rectangle 33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5" name="Text Box 34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89105" name="Group 35"/>
            <p:cNvGrpSpPr>
              <a:grpSpLocks/>
            </p:cNvGrpSpPr>
            <p:nvPr/>
          </p:nvGrpSpPr>
          <p:grpSpPr bwMode="auto">
            <a:xfrm>
              <a:off x="3732" y="1548"/>
              <a:ext cx="283" cy="192"/>
              <a:chOff x="4827" y="1591"/>
              <a:chExt cx="283" cy="192"/>
            </a:xfrm>
          </p:grpSpPr>
          <p:sp>
            <p:nvSpPr>
              <p:cNvPr id="25642" name="Rectangle 36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3" name="Text Box 37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sp>
          <p:nvSpPr>
            <p:cNvPr id="25619" name="Text Box 38"/>
            <p:cNvSpPr txBox="1">
              <a:spLocks noChangeArrowheads="1"/>
            </p:cNvSpPr>
            <p:nvPr/>
          </p:nvSpPr>
          <p:spPr bwMode="auto">
            <a:xfrm>
              <a:off x="659" y="921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 smtClean="0">
                  <a:latin typeface="Arial" charset="0"/>
                  <a:cs typeface="+mn-cs"/>
                </a:rPr>
                <a:t>node 1</a:t>
              </a:r>
            </a:p>
          </p:txBody>
        </p:sp>
        <p:sp>
          <p:nvSpPr>
            <p:cNvPr id="25620" name="Text Box 39"/>
            <p:cNvSpPr txBox="1">
              <a:spLocks noChangeArrowheads="1"/>
            </p:cNvSpPr>
            <p:nvPr/>
          </p:nvSpPr>
          <p:spPr bwMode="auto">
            <a:xfrm>
              <a:off x="648" y="1245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 smtClean="0">
                  <a:latin typeface="Arial" charset="0"/>
                  <a:cs typeface="+mn-cs"/>
                </a:rPr>
                <a:t>node 2</a:t>
              </a:r>
            </a:p>
          </p:txBody>
        </p:sp>
        <p:sp>
          <p:nvSpPr>
            <p:cNvPr id="25621" name="Text Box 40"/>
            <p:cNvSpPr txBox="1">
              <a:spLocks noChangeArrowheads="1"/>
            </p:cNvSpPr>
            <p:nvPr/>
          </p:nvSpPr>
          <p:spPr bwMode="auto">
            <a:xfrm>
              <a:off x="677" y="1562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 smtClean="0">
                  <a:latin typeface="Arial" charset="0"/>
                  <a:cs typeface="+mn-cs"/>
                </a:rPr>
                <a:t>node 3</a:t>
              </a:r>
            </a:p>
          </p:txBody>
        </p:sp>
        <p:sp>
          <p:nvSpPr>
            <p:cNvPr id="25622" name="Line 41"/>
            <p:cNvSpPr>
              <a:spLocks noChangeShapeType="1"/>
            </p:cNvSpPr>
            <p:nvPr/>
          </p:nvSpPr>
          <p:spPr bwMode="auto">
            <a:xfrm>
              <a:off x="1179" y="1882"/>
              <a:ext cx="32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3" name="Line 42"/>
            <p:cNvSpPr>
              <a:spLocks noChangeShapeType="1"/>
            </p:cNvSpPr>
            <p:nvPr/>
          </p:nvSpPr>
          <p:spPr bwMode="auto">
            <a:xfrm>
              <a:off x="1181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4" name="Line 43"/>
            <p:cNvSpPr>
              <a:spLocks noChangeShapeType="1"/>
            </p:cNvSpPr>
            <p:nvPr/>
          </p:nvSpPr>
          <p:spPr bwMode="auto">
            <a:xfrm>
              <a:off x="1496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5" name="Line 44"/>
            <p:cNvSpPr>
              <a:spLocks noChangeShapeType="1"/>
            </p:cNvSpPr>
            <p:nvPr/>
          </p:nvSpPr>
          <p:spPr bwMode="auto">
            <a:xfrm>
              <a:off x="1813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6" name="Line 45"/>
            <p:cNvSpPr>
              <a:spLocks noChangeShapeType="1"/>
            </p:cNvSpPr>
            <p:nvPr/>
          </p:nvSpPr>
          <p:spPr bwMode="auto">
            <a:xfrm>
              <a:off x="2132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7" name="Line 46"/>
            <p:cNvSpPr>
              <a:spLocks noChangeShapeType="1"/>
            </p:cNvSpPr>
            <p:nvPr/>
          </p:nvSpPr>
          <p:spPr bwMode="auto">
            <a:xfrm>
              <a:off x="2450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8" name="Line 47"/>
            <p:cNvSpPr>
              <a:spLocks noChangeShapeType="1"/>
            </p:cNvSpPr>
            <p:nvPr/>
          </p:nvSpPr>
          <p:spPr bwMode="auto">
            <a:xfrm>
              <a:off x="2770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9" name="Line 48"/>
            <p:cNvSpPr>
              <a:spLocks noChangeShapeType="1"/>
            </p:cNvSpPr>
            <p:nvPr/>
          </p:nvSpPr>
          <p:spPr bwMode="auto">
            <a:xfrm>
              <a:off x="3088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0" name="Line 49"/>
            <p:cNvSpPr>
              <a:spLocks noChangeShapeType="1"/>
            </p:cNvSpPr>
            <p:nvPr/>
          </p:nvSpPr>
          <p:spPr bwMode="auto">
            <a:xfrm>
              <a:off x="3406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1" name="Line 50"/>
            <p:cNvSpPr>
              <a:spLocks noChangeShapeType="1"/>
            </p:cNvSpPr>
            <p:nvPr/>
          </p:nvSpPr>
          <p:spPr bwMode="auto">
            <a:xfrm>
              <a:off x="3726" y="1815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2" name="Line 51"/>
            <p:cNvSpPr>
              <a:spLocks noChangeShapeType="1"/>
            </p:cNvSpPr>
            <p:nvPr/>
          </p:nvSpPr>
          <p:spPr bwMode="auto">
            <a:xfrm>
              <a:off x="4034" y="1813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3" name="Text Box 54"/>
            <p:cNvSpPr txBox="1">
              <a:spLocks noChangeArrowheads="1"/>
            </p:cNvSpPr>
            <p:nvPr/>
          </p:nvSpPr>
          <p:spPr bwMode="auto">
            <a:xfrm>
              <a:off x="1220" y="188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C</a:t>
              </a:r>
            </a:p>
          </p:txBody>
        </p:sp>
        <p:sp>
          <p:nvSpPr>
            <p:cNvPr id="25634" name="Text Box 55"/>
            <p:cNvSpPr txBox="1">
              <a:spLocks noChangeArrowheads="1"/>
            </p:cNvSpPr>
            <p:nvPr/>
          </p:nvSpPr>
          <p:spPr bwMode="auto">
            <a:xfrm>
              <a:off x="1862" y="188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C</a:t>
              </a:r>
            </a:p>
          </p:txBody>
        </p:sp>
        <p:sp>
          <p:nvSpPr>
            <p:cNvPr id="25635" name="Text Box 56"/>
            <p:cNvSpPr txBox="1">
              <a:spLocks noChangeArrowheads="1"/>
            </p:cNvSpPr>
            <p:nvPr/>
          </p:nvSpPr>
          <p:spPr bwMode="auto">
            <a:xfrm>
              <a:off x="2816" y="188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C</a:t>
              </a:r>
            </a:p>
          </p:txBody>
        </p:sp>
        <p:sp>
          <p:nvSpPr>
            <p:cNvPr id="25636" name="Text Box 58"/>
            <p:cNvSpPr txBox="1">
              <a:spLocks noChangeArrowheads="1"/>
            </p:cNvSpPr>
            <p:nvPr/>
          </p:nvSpPr>
          <p:spPr bwMode="auto">
            <a:xfrm>
              <a:off x="2186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S</a:t>
              </a:r>
            </a:p>
          </p:txBody>
        </p:sp>
        <p:sp>
          <p:nvSpPr>
            <p:cNvPr id="25637" name="Text Box 59"/>
            <p:cNvSpPr txBox="1">
              <a:spLocks noChangeArrowheads="1"/>
            </p:cNvSpPr>
            <p:nvPr/>
          </p:nvSpPr>
          <p:spPr bwMode="auto">
            <a:xfrm>
              <a:off x="3446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S</a:t>
              </a:r>
            </a:p>
          </p:txBody>
        </p:sp>
        <p:sp>
          <p:nvSpPr>
            <p:cNvPr id="25638" name="Text Box 60"/>
            <p:cNvSpPr txBox="1">
              <a:spLocks noChangeArrowheads="1"/>
            </p:cNvSpPr>
            <p:nvPr/>
          </p:nvSpPr>
          <p:spPr bwMode="auto">
            <a:xfrm>
              <a:off x="3752" y="188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S</a:t>
              </a:r>
            </a:p>
          </p:txBody>
        </p:sp>
        <p:sp>
          <p:nvSpPr>
            <p:cNvPr id="25639" name="Text Box 61"/>
            <p:cNvSpPr txBox="1">
              <a:spLocks noChangeArrowheads="1"/>
            </p:cNvSpPr>
            <p:nvPr/>
          </p:nvSpPr>
          <p:spPr bwMode="auto">
            <a:xfrm>
              <a:off x="1544" y="188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E</a:t>
              </a:r>
            </a:p>
          </p:txBody>
        </p:sp>
        <p:sp>
          <p:nvSpPr>
            <p:cNvPr id="25640" name="Text Box 62"/>
            <p:cNvSpPr txBox="1">
              <a:spLocks noChangeArrowheads="1"/>
            </p:cNvSpPr>
            <p:nvPr/>
          </p:nvSpPr>
          <p:spPr bwMode="auto">
            <a:xfrm>
              <a:off x="2504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E</a:t>
              </a:r>
            </a:p>
          </p:txBody>
        </p:sp>
        <p:sp>
          <p:nvSpPr>
            <p:cNvPr id="25641" name="Text Box 63"/>
            <p:cNvSpPr txBox="1">
              <a:spLocks noChangeArrowheads="1"/>
            </p:cNvSpPr>
            <p:nvPr/>
          </p:nvSpPr>
          <p:spPr bwMode="auto">
            <a:xfrm>
              <a:off x="3134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E</a:t>
              </a:r>
            </a:p>
          </p:txBody>
        </p:sp>
      </p:grp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6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12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4188" y="3297238"/>
            <a:ext cx="3810000" cy="3128962"/>
          </a:xfrm>
        </p:spPr>
        <p:txBody>
          <a:bodyPr/>
          <a:lstStyle/>
          <a:p>
            <a:pPr>
              <a:defRPr/>
            </a:pPr>
            <a:r>
              <a:rPr lang="en-US" sz="2400" i="1" dirty="0">
                <a:latin typeface="Gill Sans MT" charset="0"/>
                <a:cs typeface="+mn-cs"/>
              </a:rPr>
              <a:t>suppose: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  <a:r>
              <a:rPr lang="en-US" sz="2400" i="1" dirty="0">
                <a:latin typeface="Gill Sans MT" charset="0"/>
                <a:cs typeface="+mn-cs"/>
              </a:rPr>
              <a:t>N</a:t>
            </a:r>
            <a:r>
              <a:rPr lang="en-US" sz="2400" dirty="0">
                <a:latin typeface="Gill Sans MT" charset="0"/>
                <a:cs typeface="+mn-cs"/>
              </a:rPr>
              <a:t> nodes with many frames to send, each transmits in slot with probability </a:t>
            </a:r>
            <a:r>
              <a:rPr lang="en-US" sz="2400" i="1" dirty="0">
                <a:latin typeface="Gill Sans MT" charset="0"/>
                <a:cs typeface="+mn-cs"/>
              </a:rPr>
              <a:t>p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prob that given node has success in a slot  = </a:t>
            </a:r>
            <a:r>
              <a:rPr lang="en-US" sz="2400" i="1" dirty="0">
                <a:latin typeface="Gill Sans MT" charset="0"/>
                <a:cs typeface="+mn-cs"/>
              </a:rPr>
              <a:t>p(1-p)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prob that </a:t>
            </a:r>
            <a:r>
              <a:rPr lang="en-US" sz="2400" i="1" dirty="0">
                <a:latin typeface="Gill Sans MT" charset="0"/>
                <a:cs typeface="+mn-cs"/>
              </a:rPr>
              <a:t>any</a:t>
            </a:r>
            <a:r>
              <a:rPr lang="en-US" sz="2400" dirty="0">
                <a:latin typeface="Gill Sans MT" charset="0"/>
                <a:cs typeface="+mn-cs"/>
              </a:rPr>
              <a:t> node has a success = </a:t>
            </a:r>
            <a:r>
              <a:rPr lang="en-US" sz="2400" i="1" dirty="0">
                <a:latin typeface="Gill Sans MT" charset="0"/>
                <a:cs typeface="+mn-cs"/>
              </a:rPr>
              <a:t>Np(1-p)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</a:t>
            </a:r>
            <a:endParaRPr lang="en-US" sz="2400" i="1" dirty="0">
              <a:latin typeface="Gill Sans MT" charset="0"/>
              <a:cs typeface="+mn-cs"/>
            </a:endParaRP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978400" y="1647825"/>
            <a:ext cx="3810000" cy="32385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max efficiency: find </a:t>
            </a:r>
            <a:r>
              <a:rPr lang="en-US" sz="2400" i="1" dirty="0">
                <a:latin typeface="Gill Sans MT" charset="0"/>
                <a:cs typeface="+mn-cs"/>
              </a:rPr>
              <a:t>p* </a:t>
            </a:r>
            <a:r>
              <a:rPr lang="en-US" sz="2400" dirty="0">
                <a:latin typeface="Gill Sans MT" charset="0"/>
                <a:cs typeface="+mn-cs"/>
              </a:rPr>
              <a:t>that maximizes </a:t>
            </a:r>
            <a:br>
              <a:rPr lang="en-US" sz="2400" dirty="0">
                <a:latin typeface="Gill Sans MT" charset="0"/>
                <a:cs typeface="+mn-cs"/>
              </a:rPr>
            </a:br>
            <a:r>
              <a:rPr lang="en-US" sz="2400" i="1" dirty="0">
                <a:latin typeface="Gill Sans MT" charset="0"/>
                <a:cs typeface="+mn-cs"/>
              </a:rPr>
              <a:t>Np(1-p)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for many nodes, take limit of </a:t>
            </a:r>
            <a:r>
              <a:rPr lang="en-US" sz="2400" i="1" dirty="0">
                <a:latin typeface="Gill Sans MT" charset="0"/>
                <a:cs typeface="+mn-cs"/>
              </a:rPr>
              <a:t>Np*(1-p*)</a:t>
            </a:r>
            <a:r>
              <a:rPr lang="en-US" sz="2400" b="1" i="1" baseline="30000" dirty="0">
                <a:latin typeface="Gill Sans MT" charset="0"/>
                <a:cs typeface="+mn-cs"/>
              </a:rPr>
              <a:t>N-1 </a:t>
            </a:r>
            <a:r>
              <a:rPr lang="en-US" sz="2400" dirty="0">
                <a:latin typeface="Gill Sans MT" charset="0"/>
                <a:cs typeface="+mn-cs"/>
              </a:rPr>
              <a:t>as </a:t>
            </a:r>
            <a:r>
              <a:rPr lang="en-US" sz="2400" i="1" dirty="0">
                <a:latin typeface="Gill Sans MT" charset="0"/>
                <a:cs typeface="+mn-cs"/>
              </a:rPr>
              <a:t>N</a:t>
            </a:r>
            <a:r>
              <a:rPr lang="en-US" sz="2400" dirty="0">
                <a:latin typeface="Gill Sans MT" charset="0"/>
                <a:cs typeface="+mn-cs"/>
              </a:rPr>
              <a:t> goes to infinity, gives: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   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max efficiency = 1/e = .37</a:t>
            </a:r>
            <a:endParaRPr lang="en-US" sz="2400" b="1" i="1" baseline="30000" dirty="0">
              <a:solidFill>
                <a:srgbClr val="CC0000"/>
              </a:solidFill>
              <a:latin typeface="Gill Sans MT" charset="0"/>
              <a:cs typeface="+mn-cs"/>
            </a:endParaRPr>
          </a:p>
        </p:txBody>
      </p:sp>
      <p:sp>
        <p:nvSpPr>
          <p:cNvPr id="26630" name="Text Box 9"/>
          <p:cNvSpPr txBox="1">
            <a:spLocks noChangeArrowheads="1"/>
          </p:cNvSpPr>
          <p:nvPr/>
        </p:nvSpPr>
        <p:spPr bwMode="auto">
          <a:xfrm>
            <a:off x="595313" y="1687513"/>
            <a:ext cx="3554412" cy="1414462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efficiency</a:t>
            </a:r>
            <a:r>
              <a:rPr lang="en-US" sz="2400" i="0" dirty="0" smtClean="0">
                <a:latin typeface="Gill Sans MT" charset="0"/>
                <a:cs typeface="+mn-cs"/>
              </a:rPr>
              <a:t>: long-run </a:t>
            </a:r>
            <a:br>
              <a:rPr lang="en-US" sz="2400" i="0" dirty="0" smtClean="0">
                <a:latin typeface="Gill Sans MT" charset="0"/>
                <a:cs typeface="+mn-cs"/>
              </a:rPr>
            </a:br>
            <a:r>
              <a:rPr lang="en-US" sz="2400" i="0" dirty="0" smtClean="0">
                <a:latin typeface="Gill Sans MT" charset="0"/>
                <a:cs typeface="+mn-cs"/>
              </a:rPr>
              <a:t>fraction of successful slots </a:t>
            </a:r>
            <a:br>
              <a:rPr lang="en-US" sz="2400" i="0" dirty="0" smtClean="0">
                <a:latin typeface="Gill Sans MT" charset="0"/>
                <a:cs typeface="+mn-cs"/>
              </a:rPr>
            </a:br>
            <a:r>
              <a:rPr lang="en-US" sz="2400" i="0" dirty="0" smtClean="0">
                <a:latin typeface="Gill Sans MT" charset="0"/>
                <a:cs typeface="+mn-cs"/>
              </a:rPr>
              <a:t>(many nodes, all with many frames to send)</a:t>
            </a:r>
          </a:p>
        </p:txBody>
      </p:sp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5407025" y="4529138"/>
            <a:ext cx="2568575" cy="14144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at best:</a:t>
            </a:r>
            <a:r>
              <a:rPr lang="en-US" sz="2400" i="0" dirty="0" smtClean="0">
                <a:latin typeface="Gill Sans MT" charset="0"/>
                <a:cs typeface="+mn-cs"/>
              </a:rPr>
              <a:t> channel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Gill Sans MT" charset="0"/>
                <a:cs typeface="+mn-cs"/>
              </a:rPr>
              <a:t>used for useful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Gill Sans MT" charset="0"/>
                <a:cs typeface="+mn-cs"/>
              </a:rPr>
              <a:t>transmissions 37%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Gill Sans MT" charset="0"/>
                <a:cs typeface="+mn-cs"/>
              </a:rPr>
              <a:t>of time!</a:t>
            </a:r>
          </a:p>
        </p:txBody>
      </p:sp>
      <p:sp>
        <p:nvSpPr>
          <p:cNvPr id="26632" name="Text Box 11"/>
          <p:cNvSpPr txBox="1">
            <a:spLocks noChangeArrowheads="1"/>
          </p:cNvSpPr>
          <p:nvPr/>
        </p:nvSpPr>
        <p:spPr bwMode="auto">
          <a:xfrm>
            <a:off x="8048625" y="4402138"/>
            <a:ext cx="4889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6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!</a:t>
            </a:r>
          </a:p>
        </p:txBody>
      </p:sp>
      <p:sp>
        <p:nvSpPr>
          <p:cNvPr id="26633" name="Rectangle 17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7602538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Slotted </a:t>
            </a:r>
            <a:r>
              <a:rPr lang="en-US" sz="4000" dirty="0">
                <a:latin typeface="Gill Sans MT" charset="0"/>
                <a:cs typeface="+mj-cs"/>
              </a:rPr>
              <a:t>ALOHA: efficiency</a:t>
            </a:r>
          </a:p>
        </p:txBody>
      </p:sp>
      <p:pic>
        <p:nvPicPr>
          <p:cNvPr id="91145" name="Picture 18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20750"/>
            <a:ext cx="577056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49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95091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08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Pure (unslotted)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2400"/>
            <a:ext cx="8343900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unslotted Aloha: simpler, no synchronization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when frame first arrives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 transmit immediately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collision probability increases: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frame sent at t</a:t>
            </a:r>
            <a:r>
              <a:rPr lang="en-US" baseline="-25000" dirty="0">
                <a:latin typeface="Gill Sans MT" charset="0"/>
              </a:rPr>
              <a:t>0</a:t>
            </a:r>
            <a:r>
              <a:rPr lang="en-US" dirty="0">
                <a:latin typeface="Gill Sans MT" charset="0"/>
              </a:rPr>
              <a:t> collides with other frames sent in [t</a:t>
            </a:r>
            <a:r>
              <a:rPr lang="en-US" baseline="-25000" dirty="0">
                <a:latin typeface="Gill Sans MT" charset="0"/>
              </a:rPr>
              <a:t>0</a:t>
            </a:r>
            <a:r>
              <a:rPr lang="en-US" dirty="0">
                <a:latin typeface="Gill Sans MT" charset="0"/>
              </a:rPr>
              <a:t>-1,t</a:t>
            </a:r>
            <a:r>
              <a:rPr lang="en-US" baseline="-25000" dirty="0">
                <a:latin typeface="Gill Sans MT" charset="0"/>
              </a:rPr>
              <a:t>0</a:t>
            </a:r>
            <a:r>
              <a:rPr lang="en-US" dirty="0">
                <a:latin typeface="Gill Sans MT" charset="0"/>
              </a:rPr>
              <a:t>+1]</a:t>
            </a:r>
          </a:p>
        </p:txBody>
      </p:sp>
      <p:pic>
        <p:nvPicPr>
          <p:cNvPr id="93190" name="Picture 4" descr="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3871913"/>
            <a:ext cx="62801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60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6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857250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53988"/>
            <a:ext cx="7772400" cy="9620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Pure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  <a:r>
              <a:rPr lang="en-US" dirty="0">
                <a:latin typeface="Gill Sans MT" charset="0"/>
                <a:cs typeface="+mj-cs"/>
              </a:rPr>
              <a:t> efficiency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28738"/>
            <a:ext cx="826452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000" dirty="0">
                <a:latin typeface="Gill Sans MT" charset="0"/>
                <a:cs typeface="+mn-cs"/>
              </a:rPr>
              <a:t>P(success by given node) = P(node transmits) </a:t>
            </a:r>
            <a:r>
              <a:rPr lang="en-US" sz="2000" baseline="16000" dirty="0">
                <a:latin typeface="Gill Sans MT" charset="0"/>
                <a:cs typeface="+mn-cs"/>
              </a:rPr>
              <a:t>.</a:t>
            </a:r>
            <a:endParaRPr lang="en-US" sz="2000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Gill Sans MT" charset="0"/>
                <a:cs typeface="+mn-cs"/>
              </a:rPr>
              <a:t>                                              P(no other node transmits in [t</a:t>
            </a:r>
            <a:r>
              <a:rPr lang="en-US" sz="2000" baseline="-25000" dirty="0">
                <a:latin typeface="Gill Sans MT" charset="0"/>
                <a:cs typeface="+mn-cs"/>
              </a:rPr>
              <a:t>0</a:t>
            </a:r>
            <a:r>
              <a:rPr lang="en-US" sz="2000" dirty="0">
                <a:latin typeface="Gill Sans MT" charset="0"/>
                <a:cs typeface="+mn-cs"/>
              </a:rPr>
              <a:t>-1,t</a:t>
            </a:r>
            <a:r>
              <a:rPr lang="en-US" sz="2000" baseline="-25000" dirty="0">
                <a:latin typeface="Gill Sans MT" charset="0"/>
                <a:cs typeface="+mn-cs"/>
              </a:rPr>
              <a:t>0</a:t>
            </a:r>
            <a:r>
              <a:rPr lang="en-US" sz="2000" dirty="0">
                <a:latin typeface="Gill Sans MT" charset="0"/>
                <a:cs typeface="+mn-cs"/>
              </a:rPr>
              <a:t>] </a:t>
            </a:r>
            <a:r>
              <a:rPr lang="en-US" sz="2000" baseline="16000" dirty="0">
                <a:latin typeface="Gill Sans MT" charset="0"/>
                <a:cs typeface="+mn-cs"/>
              </a:rPr>
              <a:t>.</a:t>
            </a:r>
            <a:endParaRPr lang="en-US" sz="2000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Gill Sans MT" charset="0"/>
                <a:cs typeface="+mn-cs"/>
              </a:rPr>
              <a:t>                                              P(no other node transmits in [t</a:t>
            </a:r>
            <a:r>
              <a:rPr lang="en-US" sz="2000" baseline="-25000" dirty="0">
                <a:latin typeface="Gill Sans MT" charset="0"/>
                <a:cs typeface="+mn-cs"/>
              </a:rPr>
              <a:t>0</a:t>
            </a:r>
            <a:r>
              <a:rPr lang="en-US" sz="2000" dirty="0">
                <a:latin typeface="Gill Sans MT" charset="0"/>
                <a:cs typeface="+mn-cs"/>
              </a:rPr>
              <a:t>-1,t</a:t>
            </a:r>
            <a:r>
              <a:rPr lang="en-US" sz="2000" baseline="-25000" dirty="0">
                <a:latin typeface="Gill Sans MT" charset="0"/>
                <a:cs typeface="+mn-cs"/>
              </a:rPr>
              <a:t>0</a:t>
            </a:r>
            <a:r>
              <a:rPr lang="en-US" sz="2000" dirty="0">
                <a:latin typeface="Gill Sans MT" charset="0"/>
                <a:cs typeface="+mn-cs"/>
              </a:rPr>
              <a:t>] 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Gill Sans MT" charset="0"/>
                <a:cs typeface="+mn-cs"/>
              </a:rPr>
              <a:t>                                      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                                    </a:t>
            </a:r>
            <a:r>
              <a:rPr lang="en-US" sz="2400" i="1" dirty="0">
                <a:latin typeface="Gill Sans MT" charset="0"/>
                <a:cs typeface="+mn-cs"/>
              </a:rPr>
              <a:t>  = p </a:t>
            </a:r>
            <a:r>
              <a:rPr lang="en-US" sz="2400" i="1" baseline="16000" dirty="0">
                <a:latin typeface="Gill Sans MT" charset="0"/>
                <a:cs typeface="+mn-cs"/>
              </a:rPr>
              <a:t>. </a:t>
            </a:r>
            <a:r>
              <a:rPr lang="en-US" sz="2400" i="1" dirty="0">
                <a:latin typeface="Gill Sans MT" charset="0"/>
                <a:cs typeface="+mn-cs"/>
              </a:rPr>
              <a:t>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</a:t>
            </a:r>
            <a:r>
              <a:rPr lang="en-US" sz="2400" i="1" baseline="16000" dirty="0">
                <a:latin typeface="Gill Sans MT" charset="0"/>
                <a:cs typeface="+mn-cs"/>
              </a:rPr>
              <a:t> . </a:t>
            </a:r>
            <a:r>
              <a:rPr lang="en-US" sz="2400" i="1" dirty="0">
                <a:latin typeface="Gill Sans MT" charset="0"/>
                <a:cs typeface="+mn-cs"/>
              </a:rPr>
              <a:t>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  </a:t>
            </a:r>
          </a:p>
          <a:p>
            <a:pPr>
              <a:buFont typeface="Wingdings" charset="0"/>
              <a:buNone/>
              <a:defRPr/>
            </a:pPr>
            <a:r>
              <a:rPr lang="en-US" sz="2400" b="1" baseline="30000" dirty="0">
                <a:latin typeface="Gill Sans MT" charset="0"/>
                <a:cs typeface="+mn-cs"/>
              </a:rPr>
              <a:t>                                                    </a:t>
            </a:r>
            <a:r>
              <a:rPr lang="en-US" sz="2400" b="1" i="1" baseline="30000" dirty="0">
                <a:latin typeface="Gill Sans MT" charset="0"/>
                <a:cs typeface="+mn-cs"/>
              </a:rPr>
              <a:t>     </a:t>
            </a:r>
            <a:r>
              <a:rPr lang="en-US" sz="2400" i="1" dirty="0">
                <a:latin typeface="Gill Sans MT" charset="0"/>
                <a:cs typeface="+mn-cs"/>
              </a:rPr>
              <a:t>=</a:t>
            </a:r>
            <a:r>
              <a:rPr lang="en-US" sz="2400" b="1" i="1" dirty="0">
                <a:latin typeface="Gill Sans MT" charset="0"/>
                <a:cs typeface="+mn-cs"/>
              </a:rPr>
              <a:t> </a:t>
            </a:r>
            <a:r>
              <a:rPr lang="en-US" sz="2400" i="1" dirty="0">
                <a:latin typeface="Gill Sans MT" charset="0"/>
                <a:cs typeface="+mn-cs"/>
              </a:rPr>
              <a:t>p </a:t>
            </a:r>
            <a:r>
              <a:rPr lang="en-US" sz="2400" i="1" baseline="16000" dirty="0">
                <a:latin typeface="Gill Sans MT" charset="0"/>
                <a:cs typeface="+mn-cs"/>
              </a:rPr>
              <a:t>. </a:t>
            </a:r>
            <a:r>
              <a:rPr lang="en-US" sz="2400" i="1" dirty="0">
                <a:latin typeface="Gill Sans MT" charset="0"/>
                <a:cs typeface="+mn-cs"/>
              </a:rPr>
              <a:t>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2(N-1)</a:t>
            </a:r>
            <a:r>
              <a:rPr lang="en-US" i="1" baseline="16000" dirty="0">
                <a:latin typeface="Gill Sans MT" charset="0"/>
                <a:cs typeface="+mn-cs"/>
              </a:rPr>
              <a:t> </a:t>
            </a:r>
            <a:endParaRPr lang="en-US" sz="2000" i="1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endParaRPr lang="en-US" baseline="16000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baseline="16000" dirty="0">
                <a:latin typeface="Gill Sans MT" charset="0"/>
                <a:cs typeface="+mn-cs"/>
              </a:rPr>
              <a:t>                              … choosing optimum p and then letting </a:t>
            </a:r>
            <a:r>
              <a:rPr lang="en-US" i="1" baseline="16000" dirty="0">
                <a:latin typeface="Gill Sans MT" charset="0"/>
                <a:cs typeface="+mn-cs"/>
              </a:rPr>
              <a:t>n</a:t>
            </a:r>
            <a:r>
              <a:rPr lang="en-US" baseline="16000" dirty="0">
                <a:latin typeface="Gill Sans MT" charset="0"/>
                <a:cs typeface="+mn-cs"/>
              </a:rPr>
              <a:t> </a:t>
            </a:r>
          </a:p>
          <a:p>
            <a:pPr>
              <a:buFont typeface="Wingdings" charset="0"/>
              <a:buNone/>
              <a:defRPr/>
            </a:pPr>
            <a:r>
              <a:rPr lang="en-US" baseline="16000" dirty="0">
                <a:latin typeface="Gill Sans MT" charset="0"/>
                <a:cs typeface="+mn-cs"/>
              </a:rPr>
              <a:t>                                        </a:t>
            </a:r>
            <a:r>
              <a:rPr lang="en-US" i="1" baseline="16000" dirty="0">
                <a:latin typeface="Gill Sans MT" charset="0"/>
                <a:cs typeface="+mn-cs"/>
              </a:rPr>
              <a:t>         </a:t>
            </a:r>
            <a:r>
              <a:rPr lang="en-US" sz="2400" i="1" dirty="0">
                <a:latin typeface="Gill Sans MT" charset="0"/>
                <a:cs typeface="+mn-cs"/>
              </a:rPr>
              <a:t>= 1/(2e) = .18</a:t>
            </a:r>
            <a:r>
              <a:rPr lang="en-US" i="1" baseline="16000" dirty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	</a:t>
            </a:r>
            <a:endParaRPr lang="en-US" b="1" i="1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28679" name="Text Box 4"/>
          <p:cNvSpPr txBox="1">
            <a:spLocks noChangeArrowheads="1"/>
          </p:cNvSpPr>
          <p:nvPr/>
        </p:nvSpPr>
        <p:spPr bwMode="auto">
          <a:xfrm>
            <a:off x="2222500" y="5175250"/>
            <a:ext cx="4586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0" dirty="0" smtClean="0">
                <a:solidFill>
                  <a:srgbClr val="CC0000"/>
                </a:solidFill>
                <a:latin typeface="Gill Sans MT" charset="0"/>
                <a:cs typeface="+mn-cs"/>
              </a:rPr>
              <a:t>even </a:t>
            </a: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worse</a:t>
            </a:r>
            <a:r>
              <a:rPr lang="en-US" sz="2800" i="0" dirty="0" smtClean="0">
                <a:solidFill>
                  <a:srgbClr val="CC0000"/>
                </a:solidFill>
                <a:latin typeface="Gill Sans MT" charset="0"/>
                <a:cs typeface="+mn-cs"/>
              </a:rPr>
              <a:t> than slotted Aloha!</a:t>
            </a:r>
          </a:p>
        </p:txBody>
      </p:sp>
      <p:grpSp>
        <p:nvGrpSpPr>
          <p:cNvPr id="95239" name="Group 10"/>
          <p:cNvGrpSpPr>
            <a:grpSpLocks/>
          </p:cNvGrpSpPr>
          <p:nvPr/>
        </p:nvGrpSpPr>
        <p:grpSpPr bwMode="auto">
          <a:xfrm>
            <a:off x="6664312" y="3739362"/>
            <a:ext cx="736600" cy="90487"/>
            <a:chOff x="3242" y="3679"/>
            <a:chExt cx="464" cy="57"/>
          </a:xfrm>
        </p:grpSpPr>
        <p:sp>
          <p:nvSpPr>
            <p:cNvPr id="28681" name="Line 7"/>
            <p:cNvSpPr>
              <a:spLocks noChangeShapeType="1"/>
            </p:cNvSpPr>
            <p:nvPr/>
          </p:nvSpPr>
          <p:spPr bwMode="auto">
            <a:xfrm>
              <a:off x="3242" y="3711"/>
              <a:ext cx="2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8682" name="Oval 8"/>
            <p:cNvSpPr>
              <a:spLocks noChangeArrowheads="1"/>
            </p:cNvSpPr>
            <p:nvPr/>
          </p:nvSpPr>
          <p:spPr bwMode="auto">
            <a:xfrm>
              <a:off x="3494" y="3680"/>
              <a:ext cx="107" cy="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8683" name="Oval 9"/>
            <p:cNvSpPr>
              <a:spLocks noChangeArrowheads="1"/>
            </p:cNvSpPr>
            <p:nvPr/>
          </p:nvSpPr>
          <p:spPr bwMode="auto">
            <a:xfrm>
              <a:off x="3599" y="3679"/>
              <a:ext cx="107" cy="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24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icture 4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0048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228600"/>
            <a:ext cx="846455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CSMA (carrier sense multiple access)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6525" y="1662113"/>
            <a:ext cx="6467475" cy="3246437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600" i="1" dirty="0">
                <a:solidFill>
                  <a:srgbClr val="CC0000"/>
                </a:solidFill>
                <a:cs typeface="+mn-cs"/>
              </a:rPr>
              <a:t>CSMA</a:t>
            </a:r>
            <a:r>
              <a:rPr lang="en-US" sz="3600" dirty="0">
                <a:solidFill>
                  <a:srgbClr val="FF0000"/>
                </a:solidFill>
                <a:cs typeface="+mn-cs"/>
              </a:rPr>
              <a:t>:</a:t>
            </a:r>
            <a:r>
              <a:rPr lang="en-US" sz="3200" dirty="0">
                <a:cs typeface="+mn-cs"/>
              </a:rPr>
              <a:t> listen before transmit: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cs typeface="+mn-cs"/>
              </a:rPr>
              <a:t>if channel sensed idle:</a:t>
            </a:r>
            <a:r>
              <a:rPr lang="en-US" dirty="0">
                <a:cs typeface="+mn-cs"/>
              </a:rPr>
              <a:t> transmit entire frame</a:t>
            </a:r>
          </a:p>
          <a:p>
            <a:pPr>
              <a:defRPr/>
            </a:pPr>
            <a:r>
              <a:rPr lang="en-US" dirty="0">
                <a:solidFill>
                  <a:srgbClr val="000099"/>
                </a:solidFill>
                <a:cs typeface="+mn-cs"/>
              </a:rPr>
              <a:t>if channel sensed busy</a:t>
            </a:r>
            <a:r>
              <a:rPr lang="en-US" dirty="0">
                <a:cs typeface="+mn-cs"/>
              </a:rPr>
              <a:t>, defer transmission 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/>
            </a:r>
            <a:br>
              <a:rPr lang="en-US" dirty="0">
                <a:cs typeface="+mn-cs"/>
              </a:rPr>
            </a:b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human analogy: don</a:t>
            </a:r>
            <a:r>
              <a:rPr lang="ja-JP" altLang="en-US" dirty="0">
                <a:cs typeface="+mn-cs"/>
              </a:rPr>
              <a:t>’</a:t>
            </a:r>
            <a:r>
              <a:rPr lang="en-US" dirty="0">
                <a:cs typeface="+mn-cs"/>
              </a:rPr>
              <a:t>t interrupt others!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11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6.1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 smtClean="0">
                <a:latin typeface="Gill Sans MT" charset="0"/>
                <a:cs typeface="+mn-cs"/>
              </a:rPr>
              <a:t> LANs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39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 collisions</a:t>
            </a:r>
          </a:p>
        </p:txBody>
      </p:sp>
      <p:sp>
        <p:nvSpPr>
          <p:cNvPr id="3072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597275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collisions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can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still occur: </a:t>
            </a:r>
            <a:r>
              <a:rPr lang="en-US" sz="2400" dirty="0">
                <a:latin typeface="Gill Sans MT" charset="0"/>
                <a:cs typeface="+mn-cs"/>
              </a:rPr>
              <a:t>propagation delay means  two nodes may not hear each other</a:t>
            </a:r>
            <a:r>
              <a:rPr lang="ja-JP" altLang="en-US" sz="2400" dirty="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s transmission</a:t>
            </a:r>
          </a:p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collision: </a:t>
            </a:r>
            <a:r>
              <a:rPr lang="en-US" sz="2400" dirty="0">
                <a:latin typeface="Gill Sans MT" charset="0"/>
                <a:cs typeface="+mn-cs"/>
              </a:rPr>
              <a:t>entire packet transmission time wasted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distance &amp; propagation delay play role in in determining collision probability</a:t>
            </a:r>
          </a:p>
          <a:p>
            <a:pPr lvl="1">
              <a:defRPr/>
            </a:pPr>
            <a:endParaRPr lang="en-US" sz="2000" dirty="0">
              <a:latin typeface="Gill Sans MT" charset="0"/>
            </a:endParaRPr>
          </a:p>
        </p:txBody>
      </p:sp>
      <p:sp>
        <p:nvSpPr>
          <p:cNvPr id="30726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99334" name="Picture 3" descr="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1322388"/>
            <a:ext cx="4287837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Rectangle 6"/>
          <p:cNvSpPr>
            <a:spLocks noChangeArrowheads="1"/>
          </p:cNvSpPr>
          <p:nvPr/>
        </p:nvSpPr>
        <p:spPr bwMode="auto">
          <a:xfrm>
            <a:off x="5521325" y="884238"/>
            <a:ext cx="256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0" dirty="0">
                <a:latin typeface="Arial" charset="0"/>
                <a:cs typeface="+mn-cs"/>
              </a:rPr>
              <a:t>spatial layout of nodes </a:t>
            </a:r>
            <a:endParaRPr lang="en-US" sz="2000" i="0" dirty="0">
              <a:latin typeface="Arial" charset="0"/>
              <a:cs typeface="+mn-cs"/>
            </a:endParaRPr>
          </a:p>
        </p:txBody>
      </p:sp>
      <p:pic>
        <p:nvPicPr>
          <p:cNvPr id="99336" name="Picture 8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012825"/>
            <a:ext cx="39433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311" name="Rectangle 87"/>
          <p:cNvSpPr>
            <a:spLocks noChangeArrowheads="1"/>
          </p:cNvSpPr>
          <p:nvPr/>
        </p:nvSpPr>
        <p:spPr bwMode="auto">
          <a:xfrm>
            <a:off x="4827588" y="2552700"/>
            <a:ext cx="3736975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0312" name="Rectangle 88"/>
          <p:cNvSpPr>
            <a:spLocks noChangeArrowheads="1"/>
          </p:cNvSpPr>
          <p:nvPr/>
        </p:nvSpPr>
        <p:spPr bwMode="auto">
          <a:xfrm>
            <a:off x="4835525" y="2809875"/>
            <a:ext cx="3725863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0314" name="Rectangle 90"/>
          <p:cNvSpPr>
            <a:spLocks noChangeArrowheads="1"/>
          </p:cNvSpPr>
          <p:nvPr/>
        </p:nvSpPr>
        <p:spPr bwMode="auto">
          <a:xfrm>
            <a:off x="4797425" y="3062288"/>
            <a:ext cx="3763963" cy="16240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0315" name="Rectangle 91"/>
          <p:cNvSpPr>
            <a:spLocks noChangeArrowheads="1"/>
          </p:cNvSpPr>
          <p:nvPr/>
        </p:nvSpPr>
        <p:spPr bwMode="auto">
          <a:xfrm>
            <a:off x="4770438" y="4670425"/>
            <a:ext cx="3789362" cy="163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34" name="Rectangle 92"/>
          <p:cNvSpPr>
            <a:spLocks noChangeArrowheads="1"/>
          </p:cNvSpPr>
          <p:nvPr/>
        </p:nvSpPr>
        <p:spPr bwMode="auto">
          <a:xfrm>
            <a:off x="4764088" y="1254125"/>
            <a:ext cx="4040187" cy="1301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9342" name="Group 98"/>
          <p:cNvGrpSpPr>
            <a:grpSpLocks/>
          </p:cNvGrpSpPr>
          <p:nvPr/>
        </p:nvGrpSpPr>
        <p:grpSpPr bwMode="auto">
          <a:xfrm>
            <a:off x="4948238" y="1252538"/>
            <a:ext cx="3513137" cy="628650"/>
            <a:chOff x="3117" y="180"/>
            <a:chExt cx="2213" cy="396"/>
          </a:xfrm>
        </p:grpSpPr>
        <p:grpSp>
          <p:nvGrpSpPr>
            <p:cNvPr id="99343" name="Group 67"/>
            <p:cNvGrpSpPr>
              <a:grpSpLocks/>
            </p:cNvGrpSpPr>
            <p:nvPr/>
          </p:nvGrpSpPr>
          <p:grpSpPr bwMode="auto">
            <a:xfrm flipH="1">
              <a:off x="3117" y="245"/>
              <a:ext cx="316" cy="323"/>
              <a:chOff x="2839" y="3501"/>
              <a:chExt cx="755" cy="803"/>
            </a:xfrm>
          </p:grpSpPr>
          <p:pic>
            <p:nvPicPr>
              <p:cNvPr id="99358" name="Picture 6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9" name="Freeform 6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9344" name="Group 70"/>
            <p:cNvGrpSpPr>
              <a:grpSpLocks/>
            </p:cNvGrpSpPr>
            <p:nvPr/>
          </p:nvGrpSpPr>
          <p:grpSpPr bwMode="auto">
            <a:xfrm flipH="1">
              <a:off x="3747" y="253"/>
              <a:ext cx="316" cy="323"/>
              <a:chOff x="2839" y="3501"/>
              <a:chExt cx="755" cy="803"/>
            </a:xfrm>
          </p:grpSpPr>
          <p:pic>
            <p:nvPicPr>
              <p:cNvPr id="99356" name="Picture 7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7" name="Freeform 7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9345" name="Group 73"/>
            <p:cNvGrpSpPr>
              <a:grpSpLocks/>
            </p:cNvGrpSpPr>
            <p:nvPr/>
          </p:nvGrpSpPr>
          <p:grpSpPr bwMode="auto">
            <a:xfrm flipH="1">
              <a:off x="4356" y="247"/>
              <a:ext cx="316" cy="323"/>
              <a:chOff x="2839" y="3501"/>
              <a:chExt cx="755" cy="803"/>
            </a:xfrm>
          </p:grpSpPr>
          <p:pic>
            <p:nvPicPr>
              <p:cNvPr id="99354" name="Picture 7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5" name="Freeform 7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9346" name="Group 76"/>
            <p:cNvGrpSpPr>
              <a:grpSpLocks/>
            </p:cNvGrpSpPr>
            <p:nvPr/>
          </p:nvGrpSpPr>
          <p:grpSpPr bwMode="auto">
            <a:xfrm flipH="1">
              <a:off x="5014" y="249"/>
              <a:ext cx="316" cy="323"/>
              <a:chOff x="2839" y="3501"/>
              <a:chExt cx="755" cy="803"/>
            </a:xfrm>
          </p:grpSpPr>
          <p:pic>
            <p:nvPicPr>
              <p:cNvPr id="99352" name="Picture 7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3" name="Freeform 7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30740" name="Line 93"/>
            <p:cNvSpPr>
              <a:spLocks noChangeShapeType="1"/>
            </p:cNvSpPr>
            <p:nvPr/>
          </p:nvSpPr>
          <p:spPr bwMode="auto">
            <a:xfrm>
              <a:off x="3309" y="181"/>
              <a:ext cx="19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1" name="Line 94"/>
            <p:cNvSpPr>
              <a:spLocks noChangeShapeType="1"/>
            </p:cNvSpPr>
            <p:nvPr/>
          </p:nvSpPr>
          <p:spPr bwMode="auto">
            <a:xfrm>
              <a:off x="3309" y="180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2" name="Line 95"/>
            <p:cNvSpPr>
              <a:spLocks noChangeShapeType="1"/>
            </p:cNvSpPr>
            <p:nvPr/>
          </p:nvSpPr>
          <p:spPr bwMode="auto">
            <a:xfrm>
              <a:off x="3975" y="183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3" name="Line 96"/>
            <p:cNvSpPr>
              <a:spLocks noChangeShapeType="1"/>
            </p:cNvSpPr>
            <p:nvPr/>
          </p:nvSpPr>
          <p:spPr bwMode="auto">
            <a:xfrm>
              <a:off x="4578" y="183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4" name="Line 97"/>
            <p:cNvSpPr>
              <a:spLocks noChangeShapeType="1"/>
            </p:cNvSpPr>
            <p:nvPr/>
          </p:nvSpPr>
          <p:spPr bwMode="auto">
            <a:xfrm>
              <a:off x="5289" y="180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01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80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80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80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180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311" grpId="0" animBg="1"/>
      <p:bldP spid="180312" grpId="0" animBg="1"/>
      <p:bldP spid="180314" grpId="0" animBg="1"/>
      <p:bldP spid="1803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5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160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CSMA/CD </a:t>
            </a:r>
            <a:r>
              <a:rPr lang="en-US" sz="4000" dirty="0">
                <a:latin typeface="Gill Sans MT" charset="0"/>
                <a:cs typeface="+mj-cs"/>
              </a:rPr>
              <a:t>(collision detection)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33513"/>
            <a:ext cx="826452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latin typeface="Gill Sans MT" charset="0"/>
                <a:cs typeface="+mn-cs"/>
              </a:rPr>
              <a:t>CSMA/CD: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carrier sensing, deferral as in CSMA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collisions </a:t>
            </a:r>
            <a:r>
              <a:rPr lang="en-US" i="1" dirty="0">
                <a:latin typeface="Gill Sans MT" charset="0"/>
              </a:rPr>
              <a:t>detected</a:t>
            </a:r>
            <a:r>
              <a:rPr lang="en-US" dirty="0">
                <a:latin typeface="Gill Sans MT" charset="0"/>
              </a:rPr>
              <a:t> within short time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colliding transmissions aborted, reducing channel wastage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collision detection: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easy in wired LANs: measure signal strengths, compare transmitted, received signals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difficult in wireless LANs: received signal strength overwhelmed by local transmission strength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human analogy: the polite conversationalist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99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 descr="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1531938"/>
            <a:ext cx="4433887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8" name="Picture 7" descr="underline_base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160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CSMA/CD </a:t>
            </a:r>
            <a:r>
              <a:rPr lang="en-US" sz="4000" dirty="0">
                <a:latin typeface="Gill Sans MT" charset="0"/>
                <a:cs typeface="+mj-cs"/>
              </a:rPr>
              <a:t>(collision detection)</a:t>
            </a:r>
          </a:p>
        </p:txBody>
      </p:sp>
      <p:sp>
        <p:nvSpPr>
          <p:cNvPr id="32775" name="Rectangle 29"/>
          <p:cNvSpPr>
            <a:spLocks noChangeArrowheads="1"/>
          </p:cNvSpPr>
          <p:nvPr/>
        </p:nvSpPr>
        <p:spPr bwMode="auto">
          <a:xfrm>
            <a:off x="2041525" y="1446213"/>
            <a:ext cx="4135438" cy="1211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2778125" y="1595438"/>
            <a:ext cx="256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0" dirty="0">
                <a:latin typeface="Arial" charset="0"/>
                <a:cs typeface="+mn-cs"/>
              </a:rPr>
              <a:t>spatial layout of nodes </a:t>
            </a:r>
            <a:endParaRPr lang="en-US" sz="2000" i="0" dirty="0">
              <a:latin typeface="Arial" charset="0"/>
              <a:cs typeface="+mn-cs"/>
            </a:endParaRPr>
          </a:p>
        </p:txBody>
      </p:sp>
      <p:grpSp>
        <p:nvGrpSpPr>
          <p:cNvPr id="103432" name="Group 30"/>
          <p:cNvGrpSpPr>
            <a:grpSpLocks/>
          </p:cNvGrpSpPr>
          <p:nvPr/>
        </p:nvGrpSpPr>
        <p:grpSpPr bwMode="auto">
          <a:xfrm>
            <a:off x="2541588" y="1985963"/>
            <a:ext cx="3263900" cy="195262"/>
            <a:chOff x="4220" y="1231"/>
            <a:chExt cx="1989" cy="90"/>
          </a:xfrm>
        </p:grpSpPr>
        <p:sp>
          <p:nvSpPr>
            <p:cNvPr id="32790" name="Line 23"/>
            <p:cNvSpPr>
              <a:spLocks noChangeShapeType="1"/>
            </p:cNvSpPr>
            <p:nvPr/>
          </p:nvSpPr>
          <p:spPr bwMode="auto">
            <a:xfrm>
              <a:off x="4220" y="1232"/>
              <a:ext cx="19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1" name="Line 24"/>
            <p:cNvSpPr>
              <a:spLocks noChangeShapeType="1"/>
            </p:cNvSpPr>
            <p:nvPr/>
          </p:nvSpPr>
          <p:spPr bwMode="auto">
            <a:xfrm>
              <a:off x="4220" y="1231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2" name="Line 25"/>
            <p:cNvSpPr>
              <a:spLocks noChangeShapeType="1"/>
            </p:cNvSpPr>
            <p:nvPr/>
          </p:nvSpPr>
          <p:spPr bwMode="auto">
            <a:xfrm>
              <a:off x="4886" y="1234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3" name="Line 26"/>
            <p:cNvSpPr>
              <a:spLocks noChangeShapeType="1"/>
            </p:cNvSpPr>
            <p:nvPr/>
          </p:nvSpPr>
          <p:spPr bwMode="auto">
            <a:xfrm>
              <a:off x="5489" y="1234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4" name="Line 27"/>
            <p:cNvSpPr>
              <a:spLocks noChangeShapeType="1"/>
            </p:cNvSpPr>
            <p:nvPr/>
          </p:nvSpPr>
          <p:spPr bwMode="auto">
            <a:xfrm>
              <a:off x="6200" y="1231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03433" name="Group 11"/>
          <p:cNvGrpSpPr>
            <a:grpSpLocks/>
          </p:cNvGrpSpPr>
          <p:nvPr/>
        </p:nvGrpSpPr>
        <p:grpSpPr bwMode="auto">
          <a:xfrm flipH="1">
            <a:off x="2187575" y="2119313"/>
            <a:ext cx="501650" cy="512762"/>
            <a:chOff x="2839" y="3501"/>
            <a:chExt cx="755" cy="803"/>
          </a:xfrm>
        </p:grpSpPr>
        <p:pic>
          <p:nvPicPr>
            <p:cNvPr id="103443" name="Picture 12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4" name="Freeform 13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03434" name="Group 14"/>
          <p:cNvGrpSpPr>
            <a:grpSpLocks/>
          </p:cNvGrpSpPr>
          <p:nvPr/>
        </p:nvGrpSpPr>
        <p:grpSpPr bwMode="auto">
          <a:xfrm flipH="1">
            <a:off x="3279775" y="2101850"/>
            <a:ext cx="501650" cy="512763"/>
            <a:chOff x="2839" y="3501"/>
            <a:chExt cx="755" cy="803"/>
          </a:xfrm>
        </p:grpSpPr>
        <p:pic>
          <p:nvPicPr>
            <p:cNvPr id="103441" name="Picture 15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2" name="Freeform 16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03435" name="Group 17"/>
          <p:cNvGrpSpPr>
            <a:grpSpLocks/>
          </p:cNvGrpSpPr>
          <p:nvPr/>
        </p:nvGrpSpPr>
        <p:grpSpPr bwMode="auto">
          <a:xfrm flipH="1">
            <a:off x="4278313" y="2092325"/>
            <a:ext cx="501650" cy="512763"/>
            <a:chOff x="2839" y="3501"/>
            <a:chExt cx="755" cy="803"/>
          </a:xfrm>
        </p:grpSpPr>
        <p:pic>
          <p:nvPicPr>
            <p:cNvPr id="103439" name="Picture 18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0" name="Freeform 19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03436" name="Group 20"/>
          <p:cNvGrpSpPr>
            <a:grpSpLocks/>
          </p:cNvGrpSpPr>
          <p:nvPr/>
        </p:nvGrpSpPr>
        <p:grpSpPr bwMode="auto">
          <a:xfrm flipH="1">
            <a:off x="5397500" y="2106613"/>
            <a:ext cx="501650" cy="512762"/>
            <a:chOff x="2839" y="3501"/>
            <a:chExt cx="755" cy="803"/>
          </a:xfrm>
        </p:grpSpPr>
        <p:pic>
          <p:nvPicPr>
            <p:cNvPr id="103437" name="Picture 21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38" name="Freeform 2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53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41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 CSMA/CD algorithm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3075" y="1500188"/>
            <a:ext cx="40417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1. </a:t>
            </a:r>
            <a:r>
              <a:rPr lang="en-US" sz="2600" dirty="0">
                <a:latin typeface="Gill Sans MT" charset="0"/>
                <a:cs typeface="+mn-cs"/>
              </a:rPr>
              <a:t>NIC receives datagram from network layer, creates frame</a:t>
            </a: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2. </a:t>
            </a:r>
            <a:r>
              <a:rPr lang="en-US" sz="2600" dirty="0">
                <a:latin typeface="Gill Sans MT" charset="0"/>
                <a:cs typeface="+mn-cs"/>
              </a:rPr>
              <a:t>If NIC senses channel idle, starts frame </a:t>
            </a:r>
            <a:r>
              <a:rPr lang="en-US" sz="2600" dirty="0" smtClean="0">
                <a:latin typeface="Gill Sans MT" charset="0"/>
                <a:cs typeface="+mn-cs"/>
              </a:rPr>
              <a:t>transmission. </a:t>
            </a:r>
            <a:r>
              <a:rPr lang="en-US" sz="2600" dirty="0">
                <a:latin typeface="Gill Sans MT" charset="0"/>
                <a:cs typeface="+mn-cs"/>
              </a:rPr>
              <a:t>If NIC senses channel busy, waits until channel idle, then </a:t>
            </a:r>
            <a:r>
              <a:rPr lang="en-US" sz="2600" dirty="0" smtClean="0">
                <a:latin typeface="Gill Sans MT" charset="0"/>
                <a:cs typeface="+mn-cs"/>
              </a:rPr>
              <a:t>transmits.</a:t>
            </a:r>
            <a:endParaRPr lang="en-US" sz="2600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3. </a:t>
            </a:r>
            <a:r>
              <a:rPr lang="en-US" sz="2600" dirty="0">
                <a:latin typeface="Gill Sans MT" charset="0"/>
                <a:cs typeface="+mn-cs"/>
              </a:rPr>
              <a:t>If NIC transmits entire frame without detecting another transmission, NIC is done with frame !</a:t>
            </a:r>
          </a:p>
        </p:txBody>
      </p:sp>
      <p:sp>
        <p:nvSpPr>
          <p:cNvPr id="5735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27563" y="1543050"/>
            <a:ext cx="39655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4. </a:t>
            </a:r>
            <a:r>
              <a:rPr lang="en-US" sz="2600" dirty="0">
                <a:latin typeface="Gill Sans MT" charset="0"/>
                <a:cs typeface="+mn-cs"/>
              </a:rPr>
              <a:t>If NIC detects another transmission while transmitting,  aborts and sends jam signal</a:t>
            </a: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5. </a:t>
            </a:r>
            <a:r>
              <a:rPr lang="en-US" sz="2600" dirty="0">
                <a:latin typeface="Gill Sans MT" charset="0"/>
                <a:cs typeface="+mn-cs"/>
              </a:rPr>
              <a:t>After aborting, NIC enters </a:t>
            </a:r>
            <a:r>
              <a:rPr lang="en-US" sz="26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binary (exponential) </a:t>
            </a:r>
            <a:r>
              <a:rPr lang="en-US" sz="2600" i="1" dirty="0">
                <a:solidFill>
                  <a:srgbClr val="CC0000"/>
                </a:solidFill>
                <a:latin typeface="Gill Sans MT" charset="0"/>
                <a:cs typeface="+mn-cs"/>
              </a:rPr>
              <a:t>backoff: </a:t>
            </a:r>
            <a:endParaRPr lang="en-US" sz="2600" i="1" dirty="0" smtClean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after </a:t>
            </a:r>
            <a:r>
              <a:rPr lang="en-US" i="1" dirty="0">
                <a:latin typeface="Gill Sans MT" charset="0"/>
              </a:rPr>
              <a:t>m</a:t>
            </a:r>
            <a:r>
              <a:rPr lang="en-US" dirty="0">
                <a:latin typeface="Gill Sans MT" charset="0"/>
              </a:rPr>
              <a:t>th collision, NIC chooses </a:t>
            </a:r>
            <a:r>
              <a:rPr lang="en-US" i="1" dirty="0">
                <a:latin typeface="Gill Sans MT" charset="0"/>
              </a:rPr>
              <a:t>K </a:t>
            </a:r>
            <a:r>
              <a:rPr lang="en-US" dirty="0">
                <a:latin typeface="Gill Sans MT" charset="0"/>
              </a:rPr>
              <a:t>at random from </a:t>
            </a:r>
            <a:r>
              <a:rPr lang="en-US" i="1" dirty="0" smtClean="0">
                <a:latin typeface="Gill Sans MT" charset="0"/>
              </a:rPr>
              <a:t>{</a:t>
            </a:r>
            <a:r>
              <a:rPr lang="en-US" i="1" dirty="0">
                <a:latin typeface="Gill Sans MT" charset="0"/>
              </a:rPr>
              <a:t>0,1,2</a:t>
            </a:r>
            <a:r>
              <a:rPr lang="en-US" i="1" dirty="0" smtClean="0">
                <a:latin typeface="Gill Sans MT" charset="0"/>
              </a:rPr>
              <a:t>, …, 2</a:t>
            </a:r>
            <a:r>
              <a:rPr lang="en-US" b="1" i="1" baseline="30000" dirty="0" smtClean="0">
                <a:latin typeface="Gill Sans MT" charset="0"/>
              </a:rPr>
              <a:t>m</a:t>
            </a:r>
            <a:r>
              <a:rPr lang="en-US" i="1" dirty="0">
                <a:latin typeface="Gill Sans MT" charset="0"/>
              </a:rPr>
              <a:t>-1}</a:t>
            </a:r>
            <a:r>
              <a:rPr lang="en-US" dirty="0">
                <a:latin typeface="Gill Sans MT" charset="0"/>
              </a:rPr>
              <a:t>. NIC waits K</a:t>
            </a:r>
            <a:r>
              <a:rPr lang="el-GR" dirty="0">
                <a:latin typeface="Gill Sans MT" charset="0"/>
              </a:rPr>
              <a:t>·</a:t>
            </a:r>
            <a:r>
              <a:rPr lang="en-US" dirty="0">
                <a:latin typeface="Gill Sans MT" charset="0"/>
              </a:rPr>
              <a:t>512 </a:t>
            </a:r>
            <a:r>
              <a:rPr lang="en-US" dirty="0" smtClean="0">
                <a:latin typeface="Gill Sans MT" charset="0"/>
              </a:rPr>
              <a:t>bit times</a:t>
            </a:r>
            <a:r>
              <a:rPr lang="en-US" dirty="0">
                <a:latin typeface="Gill Sans MT" charset="0"/>
              </a:rPr>
              <a:t>, returns to Step </a:t>
            </a:r>
            <a:r>
              <a:rPr lang="en-US" dirty="0" smtClean="0">
                <a:latin typeface="Gill Sans MT" charset="0"/>
              </a:rPr>
              <a:t>2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longer backoff interval with more collisions</a:t>
            </a:r>
            <a:endParaRPr lang="en-US" dirty="0">
              <a:latin typeface="Gill Sans MT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latin typeface="Gill Sans MT" charset="0"/>
                <a:cs typeface="+mn-cs"/>
              </a:rPr>
              <a:t>  </a:t>
            </a:r>
          </a:p>
        </p:txBody>
      </p:sp>
      <p:pic>
        <p:nvPicPr>
          <p:cNvPr id="105478" name="Picture 16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9064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04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CSMA/CD efficiency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1684338"/>
          </a:xfrm>
        </p:spPr>
        <p:txBody>
          <a:bodyPr/>
          <a:lstStyle/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T</a:t>
            </a:r>
            <a:r>
              <a:rPr lang="en-US" sz="2400" baseline="-25000" dirty="0">
                <a:latin typeface="Gill Sans MT" charset="0"/>
                <a:cs typeface="+mn-cs"/>
              </a:rPr>
              <a:t>prop</a:t>
            </a:r>
            <a:r>
              <a:rPr lang="en-US" sz="2400" dirty="0">
                <a:latin typeface="Gill Sans MT" charset="0"/>
                <a:cs typeface="+mn-cs"/>
              </a:rPr>
              <a:t> = max prop delay between 2 nodes in LAN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t</a:t>
            </a:r>
            <a:r>
              <a:rPr lang="en-US" sz="2400" baseline="-25000" dirty="0">
                <a:latin typeface="Gill Sans MT" charset="0"/>
                <a:cs typeface="+mn-cs"/>
              </a:rPr>
              <a:t>trans</a:t>
            </a:r>
            <a:r>
              <a:rPr lang="en-US" sz="2400" dirty="0">
                <a:latin typeface="Gill Sans MT" charset="0"/>
                <a:cs typeface="+mn-cs"/>
              </a:rPr>
              <a:t> = time to transmit max-size frame</a:t>
            </a: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 marL="277813" indent="-277813">
              <a:defRPr/>
            </a:pPr>
            <a:r>
              <a:rPr lang="en-US" sz="2400" dirty="0">
                <a:latin typeface="Gill Sans MT" charset="0"/>
                <a:cs typeface="+mn-cs"/>
              </a:rPr>
              <a:t>efficiency goes to 1 </a:t>
            </a:r>
          </a:p>
          <a:p>
            <a:pPr marL="695325" lvl="1" indent="-238125">
              <a:defRPr/>
            </a:pPr>
            <a:r>
              <a:rPr lang="en-US" dirty="0">
                <a:latin typeface="Gill Sans MT" charset="0"/>
              </a:rPr>
              <a:t>as </a:t>
            </a:r>
            <a:r>
              <a:rPr lang="en-US" i="1" dirty="0">
                <a:latin typeface="Gill Sans MT" charset="0"/>
              </a:rPr>
              <a:t>t</a:t>
            </a:r>
            <a:r>
              <a:rPr lang="en-US" i="1" baseline="-25000" dirty="0">
                <a:latin typeface="Gill Sans MT" charset="0"/>
              </a:rPr>
              <a:t>prop</a:t>
            </a:r>
            <a:r>
              <a:rPr lang="en-US" dirty="0">
                <a:latin typeface="Gill Sans MT" charset="0"/>
              </a:rPr>
              <a:t> goes to 0</a:t>
            </a:r>
          </a:p>
          <a:p>
            <a:pPr marL="695325" lvl="1" indent="-238125">
              <a:defRPr/>
            </a:pPr>
            <a:r>
              <a:rPr lang="en-US" dirty="0">
                <a:latin typeface="Gill Sans MT" charset="0"/>
              </a:rPr>
              <a:t>as </a:t>
            </a:r>
            <a:r>
              <a:rPr lang="en-US" i="1" dirty="0">
                <a:latin typeface="Gill Sans MT" charset="0"/>
              </a:rPr>
              <a:t>t</a:t>
            </a:r>
            <a:r>
              <a:rPr lang="en-US" i="1" baseline="-25000" dirty="0">
                <a:latin typeface="Gill Sans MT" charset="0"/>
              </a:rPr>
              <a:t>trans</a:t>
            </a:r>
            <a:r>
              <a:rPr lang="en-US" dirty="0">
                <a:latin typeface="Gill Sans MT" charset="0"/>
              </a:rPr>
              <a:t> goes to infinity</a:t>
            </a:r>
          </a:p>
          <a:p>
            <a:pPr marL="277813" indent="-277813">
              <a:defRPr/>
            </a:pPr>
            <a:r>
              <a:rPr lang="en-US" sz="2400" dirty="0">
                <a:latin typeface="Gill Sans MT" charset="0"/>
                <a:cs typeface="+mn-cs"/>
              </a:rPr>
              <a:t>better performance than ALOHA: and simple, cheap, decentralized</a:t>
            </a:r>
            <a:r>
              <a:rPr lang="en-US" dirty="0">
                <a:latin typeface="Gill Sans MT" charset="0"/>
                <a:cs typeface="+mn-cs"/>
              </a:rPr>
              <a:t>!</a:t>
            </a:r>
          </a:p>
        </p:txBody>
      </p:sp>
      <p:graphicFrame>
        <p:nvGraphicFramePr>
          <p:cNvPr id="107525" name="Object 4"/>
          <p:cNvGraphicFramePr>
            <a:graphicFrameLocks noChangeAspect="1"/>
          </p:cNvGraphicFramePr>
          <p:nvPr/>
        </p:nvGraphicFramePr>
        <p:xfrm>
          <a:off x="2795588" y="2859088"/>
          <a:ext cx="3570287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9" name="Equation" r:id="rId4" imgW="1422400" imgH="393700" progId="Equation.3">
                  <p:embed/>
                </p:oleObj>
              </mc:Choice>
              <mc:Fallback>
                <p:oleObj name="Equation" r:id="rId4" imgW="1422400" imgH="3937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588" y="2859088"/>
                        <a:ext cx="3570287" cy="9842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7526" name="Picture 22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0334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54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5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995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ja-JP" altLang="en-US">
                <a:latin typeface="Gill Sans MT" charset="0"/>
                <a:cs typeface="+mj-cs"/>
              </a:rPr>
              <a:t>“</a:t>
            </a:r>
            <a:r>
              <a:rPr lang="en-US" dirty="0">
                <a:latin typeface="Gill Sans MT" charset="0"/>
                <a:cs typeface="+mj-cs"/>
              </a:rPr>
              <a:t>Taking turns</a:t>
            </a:r>
            <a:r>
              <a:rPr lang="ja-JP" altLang="en-US">
                <a:latin typeface="Gill Sans MT" charset="0"/>
                <a:cs typeface="+mj-cs"/>
              </a:rPr>
              <a:t>”</a:t>
            </a:r>
            <a:r>
              <a:rPr lang="en-US" dirty="0">
                <a:latin typeface="Gill Sans MT" charset="0"/>
                <a:cs typeface="+mj-cs"/>
              </a:rPr>
              <a:t> </a:t>
            </a:r>
            <a:r>
              <a:rPr lang="en-US" sz="4000" dirty="0">
                <a:latin typeface="Gill Sans MT" charset="0"/>
                <a:cs typeface="+mj-cs"/>
              </a:rPr>
              <a:t>MAC</a:t>
            </a:r>
            <a:r>
              <a:rPr lang="en-US" dirty="0">
                <a:latin typeface="Gill Sans MT" charset="0"/>
                <a:cs typeface="+mj-cs"/>
              </a:rPr>
              <a:t> protocols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channel partitioning MAC protocols: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share channel </a:t>
            </a:r>
            <a:r>
              <a:rPr lang="en-US" i="1" dirty="0">
                <a:latin typeface="Gill Sans MT" charset="0"/>
              </a:rPr>
              <a:t>efficiently</a:t>
            </a:r>
            <a:r>
              <a:rPr lang="en-US" dirty="0">
                <a:latin typeface="Gill Sans MT" charset="0"/>
              </a:rPr>
              <a:t> and </a:t>
            </a:r>
            <a:r>
              <a:rPr lang="en-US" i="1" dirty="0">
                <a:latin typeface="Gill Sans MT" charset="0"/>
              </a:rPr>
              <a:t>fairly</a:t>
            </a:r>
            <a:r>
              <a:rPr lang="en-US" dirty="0">
                <a:latin typeface="Gill Sans MT" charset="0"/>
              </a:rPr>
              <a:t> at high load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inefficient at low load: delay in channel access, 1/N bandwidth allocated even if only 1 active node! 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random access MAC protocols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efficient at low load: single node can fully utilize channel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high load: collision overhead</a:t>
            </a:r>
          </a:p>
          <a:p>
            <a:pPr>
              <a:buFont typeface="Wingdings" charset="0"/>
              <a:buNone/>
              <a:defRPr/>
            </a:pPr>
            <a:r>
              <a:rPr lang="ja-JP" altLang="en-US" dirty="0">
                <a:solidFill>
                  <a:srgbClr val="CC0000"/>
                </a:solidFill>
                <a:latin typeface="Gill Sans MT" charset="0"/>
                <a:cs typeface="+mn-cs"/>
              </a:rPr>
              <a:t>“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taking turns</a:t>
            </a:r>
            <a:r>
              <a:rPr lang="ja-JP" altLang="en-US" dirty="0">
                <a:solidFill>
                  <a:srgbClr val="CC0000"/>
                </a:solidFill>
                <a:latin typeface="Gill Sans MT" charset="0"/>
                <a:cs typeface="+mn-cs"/>
              </a:rPr>
              <a:t>”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protocols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look for best of both worlds!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89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9" name="Group 55"/>
          <p:cNvGrpSpPr>
            <a:grpSpLocks/>
          </p:cNvGrpSpPr>
          <p:nvPr/>
        </p:nvGrpSpPr>
        <p:grpSpPr bwMode="auto">
          <a:xfrm>
            <a:off x="4398963" y="4154488"/>
            <a:ext cx="781050" cy="681037"/>
            <a:chOff x="-44" y="1473"/>
            <a:chExt cx="981" cy="1105"/>
          </a:xfrm>
        </p:grpSpPr>
        <p:pic>
          <p:nvPicPr>
            <p:cNvPr id="111652" name="Picture 56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53" name="Freeform 5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0" name="Group 58"/>
          <p:cNvGrpSpPr>
            <a:grpSpLocks/>
          </p:cNvGrpSpPr>
          <p:nvPr/>
        </p:nvGrpSpPr>
        <p:grpSpPr bwMode="auto">
          <a:xfrm>
            <a:off x="4691063" y="3549650"/>
            <a:ext cx="781050" cy="681038"/>
            <a:chOff x="-44" y="1473"/>
            <a:chExt cx="981" cy="1105"/>
          </a:xfrm>
        </p:grpSpPr>
        <p:pic>
          <p:nvPicPr>
            <p:cNvPr id="111650" name="Picture 59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51" name="Freeform 6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1" name="Group 61"/>
          <p:cNvGrpSpPr>
            <a:grpSpLocks/>
          </p:cNvGrpSpPr>
          <p:nvPr/>
        </p:nvGrpSpPr>
        <p:grpSpPr bwMode="auto">
          <a:xfrm>
            <a:off x="4972050" y="2935288"/>
            <a:ext cx="781050" cy="681037"/>
            <a:chOff x="-44" y="1473"/>
            <a:chExt cx="981" cy="1105"/>
          </a:xfrm>
        </p:grpSpPr>
        <p:pic>
          <p:nvPicPr>
            <p:cNvPr id="111648" name="Picture 62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9" name="Freeform 6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2" name="Group 64"/>
          <p:cNvGrpSpPr>
            <a:grpSpLocks/>
          </p:cNvGrpSpPr>
          <p:nvPr/>
        </p:nvGrpSpPr>
        <p:grpSpPr bwMode="auto">
          <a:xfrm>
            <a:off x="5273675" y="2354263"/>
            <a:ext cx="781050" cy="681037"/>
            <a:chOff x="-44" y="1473"/>
            <a:chExt cx="981" cy="1105"/>
          </a:xfrm>
        </p:grpSpPr>
        <p:pic>
          <p:nvPicPr>
            <p:cNvPr id="111646" name="Picture 6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7" name="Freeform 6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3" name="Group 67"/>
          <p:cNvGrpSpPr>
            <a:grpSpLocks/>
          </p:cNvGrpSpPr>
          <p:nvPr/>
        </p:nvGrpSpPr>
        <p:grpSpPr bwMode="auto">
          <a:xfrm flipH="1">
            <a:off x="6810375" y="2600325"/>
            <a:ext cx="781050" cy="681038"/>
            <a:chOff x="-44" y="1473"/>
            <a:chExt cx="981" cy="1105"/>
          </a:xfrm>
        </p:grpSpPr>
        <p:pic>
          <p:nvPicPr>
            <p:cNvPr id="111644" name="Picture 68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5" name="Freeform 6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348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1485900"/>
            <a:ext cx="3460750" cy="5062538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latin typeface="Gill Sans MT" charset="0"/>
                <a:cs typeface="+mn-cs"/>
              </a:rPr>
              <a:t>polling:</a:t>
            </a:r>
            <a:r>
              <a:rPr lang="en-US" sz="3200" b="1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endParaRPr lang="en-US" sz="3200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master node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invites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slave nodes to transmit in turn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typically used with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dumb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slave devices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concerns: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polling overhead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latency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single point of failure (master)</a:t>
            </a:r>
          </a:p>
        </p:txBody>
      </p:sp>
      <p:sp>
        <p:nvSpPr>
          <p:cNvPr id="34826" name="Line 24"/>
          <p:cNvSpPr>
            <a:spLocks noChangeShapeType="1"/>
          </p:cNvSpPr>
          <p:nvPr/>
        </p:nvSpPr>
        <p:spPr bwMode="auto">
          <a:xfrm flipH="1">
            <a:off x="5286375" y="2717800"/>
            <a:ext cx="927100" cy="177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7" name="Line 25"/>
          <p:cNvSpPr>
            <a:spLocks noChangeShapeType="1"/>
          </p:cNvSpPr>
          <p:nvPr/>
        </p:nvSpPr>
        <p:spPr bwMode="auto">
          <a:xfrm>
            <a:off x="5927725" y="2768600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8" name="Line 31"/>
          <p:cNvSpPr>
            <a:spLocks noChangeShapeType="1"/>
          </p:cNvSpPr>
          <p:nvPr/>
        </p:nvSpPr>
        <p:spPr bwMode="auto">
          <a:xfrm>
            <a:off x="6076950" y="2982913"/>
            <a:ext cx="858838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9" name="Line 35"/>
          <p:cNvSpPr>
            <a:spLocks noChangeShapeType="1"/>
          </p:cNvSpPr>
          <p:nvPr/>
        </p:nvSpPr>
        <p:spPr bwMode="auto">
          <a:xfrm>
            <a:off x="5656263" y="329723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30" name="Line 37"/>
          <p:cNvSpPr>
            <a:spLocks noChangeShapeType="1"/>
          </p:cNvSpPr>
          <p:nvPr/>
        </p:nvSpPr>
        <p:spPr bwMode="auto">
          <a:xfrm>
            <a:off x="5384800" y="3825875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31" name="Line 39"/>
          <p:cNvSpPr>
            <a:spLocks noChangeShapeType="1"/>
          </p:cNvSpPr>
          <p:nvPr/>
        </p:nvSpPr>
        <p:spPr bwMode="auto">
          <a:xfrm>
            <a:off x="5113338" y="4354513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32" name="Text Box 40"/>
          <p:cNvSpPr txBox="1">
            <a:spLocks noChangeArrowheads="1"/>
          </p:cNvSpPr>
          <p:nvPr/>
        </p:nvSpPr>
        <p:spPr bwMode="auto">
          <a:xfrm>
            <a:off x="6638925" y="3222625"/>
            <a:ext cx="958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master</a:t>
            </a:r>
          </a:p>
        </p:txBody>
      </p:sp>
      <p:sp>
        <p:nvSpPr>
          <p:cNvPr id="34833" name="Text Box 41"/>
          <p:cNvSpPr txBox="1">
            <a:spLocks noChangeArrowheads="1"/>
          </p:cNvSpPr>
          <p:nvPr/>
        </p:nvSpPr>
        <p:spPr bwMode="auto">
          <a:xfrm>
            <a:off x="4464050" y="4808538"/>
            <a:ext cx="904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slaves</a:t>
            </a:r>
          </a:p>
        </p:txBody>
      </p:sp>
      <p:grpSp>
        <p:nvGrpSpPr>
          <p:cNvPr id="184364" name="Group 44"/>
          <p:cNvGrpSpPr>
            <a:grpSpLocks/>
          </p:cNvGrpSpPr>
          <p:nvPr/>
        </p:nvGrpSpPr>
        <p:grpSpPr bwMode="auto">
          <a:xfrm>
            <a:off x="6823075" y="2636838"/>
            <a:ext cx="560388" cy="336550"/>
            <a:chOff x="4212" y="2864"/>
            <a:chExt cx="353" cy="212"/>
          </a:xfrm>
        </p:grpSpPr>
        <p:sp>
          <p:nvSpPr>
            <p:cNvPr id="34843" name="Rectangle 42"/>
            <p:cNvSpPr>
              <a:spLocks noChangeArrowheads="1"/>
            </p:cNvSpPr>
            <p:nvPr/>
          </p:nvSpPr>
          <p:spPr bwMode="auto">
            <a:xfrm>
              <a:off x="4212" y="2916"/>
              <a:ext cx="353" cy="137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44" name="Text Box 43"/>
            <p:cNvSpPr txBox="1">
              <a:spLocks noChangeArrowheads="1"/>
            </p:cNvSpPr>
            <p:nvPr/>
          </p:nvSpPr>
          <p:spPr bwMode="auto">
            <a:xfrm>
              <a:off x="4227" y="2864"/>
              <a:ext cx="3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poll</a:t>
              </a:r>
            </a:p>
          </p:txBody>
        </p:sp>
      </p:grpSp>
      <p:grpSp>
        <p:nvGrpSpPr>
          <p:cNvPr id="184368" name="Group 48"/>
          <p:cNvGrpSpPr>
            <a:grpSpLocks/>
          </p:cNvGrpSpPr>
          <p:nvPr/>
        </p:nvGrpSpPr>
        <p:grpSpPr bwMode="auto">
          <a:xfrm>
            <a:off x="4872038" y="3559175"/>
            <a:ext cx="595312" cy="336550"/>
            <a:chOff x="4415" y="2364"/>
            <a:chExt cx="375" cy="212"/>
          </a:xfrm>
        </p:grpSpPr>
        <p:sp>
          <p:nvSpPr>
            <p:cNvPr id="34841" name="Rectangle 46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42" name="Text Box 47"/>
            <p:cNvSpPr txBox="1">
              <a:spLocks noChangeArrowheads="1"/>
            </p:cNvSpPr>
            <p:nvPr/>
          </p:nvSpPr>
          <p:spPr bwMode="auto">
            <a:xfrm>
              <a:off x="4415" y="2364"/>
              <a:ext cx="3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data</a:t>
              </a:r>
            </a:p>
          </p:txBody>
        </p:sp>
      </p:grpSp>
      <p:grpSp>
        <p:nvGrpSpPr>
          <p:cNvPr id="184369" name="Group 49"/>
          <p:cNvGrpSpPr>
            <a:grpSpLocks/>
          </p:cNvGrpSpPr>
          <p:nvPr/>
        </p:nvGrpSpPr>
        <p:grpSpPr bwMode="auto">
          <a:xfrm>
            <a:off x="5378450" y="2441575"/>
            <a:ext cx="595313" cy="336550"/>
            <a:chOff x="4415" y="2364"/>
            <a:chExt cx="375" cy="212"/>
          </a:xfrm>
        </p:grpSpPr>
        <p:sp>
          <p:nvSpPr>
            <p:cNvPr id="34839" name="Rectangle 50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40" name="Text Box 51"/>
            <p:cNvSpPr txBox="1">
              <a:spLocks noChangeArrowheads="1"/>
            </p:cNvSpPr>
            <p:nvPr/>
          </p:nvSpPr>
          <p:spPr bwMode="auto">
            <a:xfrm>
              <a:off x="4415" y="2364"/>
              <a:ext cx="3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data</a:t>
              </a:r>
            </a:p>
          </p:txBody>
        </p:sp>
      </p:grpSp>
      <p:pic>
        <p:nvPicPr>
          <p:cNvPr id="111636" name="Picture 53" descr="underline_base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995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8" name="Rectangle 54"/>
          <p:cNvSpPr>
            <a:spLocks noGrp="1" noChangeArrowheads="1"/>
          </p:cNvSpPr>
          <p:nvPr>
            <p:ph type="title"/>
          </p:nvPr>
        </p:nvSpPr>
        <p:spPr>
          <a:xfrm>
            <a:off x="42227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ja-JP" altLang="en-US">
                <a:latin typeface="Gill Sans MT" charset="0"/>
                <a:cs typeface="+mj-cs"/>
              </a:rPr>
              <a:t>“</a:t>
            </a:r>
            <a:r>
              <a:rPr lang="en-US" dirty="0">
                <a:latin typeface="Gill Sans MT" charset="0"/>
                <a:cs typeface="+mj-cs"/>
              </a:rPr>
              <a:t>Taking turns</a:t>
            </a:r>
            <a:r>
              <a:rPr lang="ja-JP" altLang="en-US">
                <a:latin typeface="Gill Sans MT" charset="0"/>
                <a:cs typeface="+mj-cs"/>
              </a:rPr>
              <a:t>”</a:t>
            </a:r>
            <a:r>
              <a:rPr lang="en-US" dirty="0">
                <a:latin typeface="Gill Sans MT" charset="0"/>
                <a:cs typeface="+mj-cs"/>
              </a:rPr>
              <a:t> MAC protocols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4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9254 -1.85185E-6 L -0.07882 -0.03495 L -0.1526 -0.03495 " pathEditMode="relative" ptsTypes="AAAA">
                                      <p:cBhvr>
                                        <p:cTn id="9" dur="2000" fill="hold"/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07119 -0.00162 L 0.0599 0.03171 L 0.15122 0.03009 " pathEditMode="relative" ptsTypes="AAAA">
                                      <p:cBhvr>
                                        <p:cTn id="18" dur="2000" fill="hold"/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08872 -1.85185E-6 L -0.14375 0.14167 L -0.21753 0.14167 " pathEditMode="relative" ptsTypes="AAAA">
                                      <p:cBhvr>
                                        <p:cTn id="28" dur="2000" fill="hold"/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2963E-6 L 0.07135 -0.00161 L 0.11754 -0.13171 L 0.21129 -0.13333 " pathEditMode="relative" ptsTypes="AAAA">
                                      <p:cBhvr>
                                        <p:cTn id="37" dur="2000" fill="hold"/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7" name="Group 21"/>
          <p:cNvGrpSpPr>
            <a:grpSpLocks/>
          </p:cNvGrpSpPr>
          <p:nvPr/>
        </p:nvGrpSpPr>
        <p:grpSpPr bwMode="auto">
          <a:xfrm>
            <a:off x="7229475" y="3667125"/>
            <a:ext cx="781050" cy="681038"/>
            <a:chOff x="-44" y="1473"/>
            <a:chExt cx="981" cy="1105"/>
          </a:xfrm>
        </p:grpSpPr>
        <p:pic>
          <p:nvPicPr>
            <p:cNvPr id="113685" name="Picture 22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6" name="Freeform 2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3668" name="Group 24"/>
          <p:cNvGrpSpPr>
            <a:grpSpLocks/>
          </p:cNvGrpSpPr>
          <p:nvPr/>
        </p:nvGrpSpPr>
        <p:grpSpPr bwMode="auto">
          <a:xfrm>
            <a:off x="4514850" y="3624263"/>
            <a:ext cx="781050" cy="681037"/>
            <a:chOff x="-44" y="1473"/>
            <a:chExt cx="981" cy="1105"/>
          </a:xfrm>
        </p:grpSpPr>
        <p:pic>
          <p:nvPicPr>
            <p:cNvPr id="113683" name="Picture 2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4" name="Freeform 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3669" name="Group 27"/>
          <p:cNvGrpSpPr>
            <a:grpSpLocks/>
          </p:cNvGrpSpPr>
          <p:nvPr/>
        </p:nvGrpSpPr>
        <p:grpSpPr bwMode="auto">
          <a:xfrm>
            <a:off x="5832475" y="1960563"/>
            <a:ext cx="781050" cy="681037"/>
            <a:chOff x="-44" y="1473"/>
            <a:chExt cx="981" cy="1105"/>
          </a:xfrm>
        </p:grpSpPr>
        <p:pic>
          <p:nvPicPr>
            <p:cNvPr id="113681" name="Picture 28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2" name="Freeform 2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3670" name="Group 30"/>
          <p:cNvGrpSpPr>
            <a:grpSpLocks/>
          </p:cNvGrpSpPr>
          <p:nvPr/>
        </p:nvGrpSpPr>
        <p:grpSpPr bwMode="auto">
          <a:xfrm>
            <a:off x="5886450" y="5408613"/>
            <a:ext cx="781050" cy="681037"/>
            <a:chOff x="-44" y="1473"/>
            <a:chExt cx="981" cy="1105"/>
          </a:xfrm>
        </p:grpSpPr>
        <p:pic>
          <p:nvPicPr>
            <p:cNvPr id="113679" name="Picture 31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0" name="Freeform 3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35848" name="Rectangle 4"/>
          <p:cNvSpPr>
            <a:spLocks noChangeArrowheads="1"/>
          </p:cNvSpPr>
          <p:nvPr/>
        </p:nvSpPr>
        <p:spPr bwMode="auto">
          <a:xfrm>
            <a:off x="600075" y="1376363"/>
            <a:ext cx="375443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latin typeface="Gill Sans MT" charset="0"/>
                <a:cs typeface="+mn-cs"/>
              </a:rPr>
              <a:t>token passing:</a:t>
            </a:r>
            <a:endParaRPr lang="en-US" sz="3200" b="1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control 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cs typeface="+mn-cs"/>
              </a:rPr>
              <a:t>token</a:t>
            </a:r>
            <a:r>
              <a:rPr lang="en-US" sz="2400" b="1" i="0" dirty="0">
                <a:latin typeface="Gill Sans MT" charset="0"/>
                <a:cs typeface="+mn-cs"/>
              </a:rPr>
              <a:t> </a:t>
            </a:r>
            <a:r>
              <a:rPr lang="en-US" sz="2400" i="0" dirty="0">
                <a:latin typeface="Gill Sans MT" charset="0"/>
                <a:cs typeface="+mn-cs"/>
              </a:rPr>
              <a:t>passed from one node to next sequentially.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token message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concerns: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token overhead 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latency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single point of failure (token)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0" dirty="0">
                <a:latin typeface="Gill Sans MT" charset="0"/>
                <a:cs typeface="+mn-cs"/>
              </a:rPr>
              <a:t> </a:t>
            </a:r>
          </a:p>
        </p:txBody>
      </p:sp>
      <p:sp>
        <p:nvSpPr>
          <p:cNvPr id="35849" name="Oval 8"/>
          <p:cNvSpPr>
            <a:spLocks noChangeArrowheads="1"/>
          </p:cNvSpPr>
          <p:nvPr/>
        </p:nvSpPr>
        <p:spPr bwMode="auto">
          <a:xfrm>
            <a:off x="5360988" y="2617788"/>
            <a:ext cx="2046287" cy="27781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72780" name="Rectangle 12"/>
          <p:cNvSpPr>
            <a:spLocks noChangeArrowheads="1"/>
          </p:cNvSpPr>
          <p:nvPr/>
        </p:nvSpPr>
        <p:spPr bwMode="auto">
          <a:xfrm>
            <a:off x="6205538" y="1725613"/>
            <a:ext cx="274637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0" dirty="0">
                <a:solidFill>
                  <a:schemeClr val="bg1"/>
                </a:solidFill>
                <a:latin typeface="Arial" charset="0"/>
                <a:cs typeface="+mn-cs"/>
              </a:rPr>
              <a:t>T</a:t>
            </a:r>
          </a:p>
        </p:txBody>
      </p:sp>
      <p:sp>
        <p:nvSpPr>
          <p:cNvPr id="672783" name="Rectangle 15"/>
          <p:cNvSpPr>
            <a:spLocks noChangeArrowheads="1"/>
          </p:cNvSpPr>
          <p:nvPr/>
        </p:nvSpPr>
        <p:spPr bwMode="auto">
          <a:xfrm>
            <a:off x="5949950" y="6008688"/>
            <a:ext cx="811213" cy="3206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0" dirty="0">
                <a:solidFill>
                  <a:schemeClr val="bg1"/>
                </a:solidFill>
                <a:latin typeface="Arial" charset="0"/>
                <a:cs typeface="+mn-cs"/>
              </a:rPr>
              <a:t>data</a:t>
            </a:r>
          </a:p>
        </p:txBody>
      </p:sp>
      <p:sp>
        <p:nvSpPr>
          <p:cNvPr id="672784" name="Text Box 16"/>
          <p:cNvSpPr txBox="1">
            <a:spLocks noChangeArrowheads="1"/>
          </p:cNvSpPr>
          <p:nvPr/>
        </p:nvSpPr>
        <p:spPr bwMode="auto">
          <a:xfrm>
            <a:off x="4341813" y="3079750"/>
            <a:ext cx="1009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(nothing</a:t>
            </a:r>
          </a:p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to send)</a:t>
            </a:r>
          </a:p>
        </p:txBody>
      </p:sp>
      <p:sp>
        <p:nvSpPr>
          <p:cNvPr id="672785" name="Rectangle 17"/>
          <p:cNvSpPr>
            <a:spLocks noChangeArrowheads="1"/>
          </p:cNvSpPr>
          <p:nvPr/>
        </p:nvSpPr>
        <p:spPr bwMode="auto">
          <a:xfrm>
            <a:off x="4838700" y="3743325"/>
            <a:ext cx="274638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0" dirty="0">
                <a:solidFill>
                  <a:schemeClr val="bg1"/>
                </a:solidFill>
                <a:latin typeface="Arial" charset="0"/>
                <a:cs typeface="+mn-cs"/>
              </a:rPr>
              <a:t>T</a:t>
            </a:r>
          </a:p>
        </p:txBody>
      </p:sp>
      <p:pic>
        <p:nvPicPr>
          <p:cNvPr id="113677" name="Picture 19" descr="underline_base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995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5" name="Rectangle 20"/>
          <p:cNvSpPr>
            <a:spLocks noGrp="1" noChangeArrowheads="1"/>
          </p:cNvSpPr>
          <p:nvPr>
            <p:ph type="title"/>
          </p:nvPr>
        </p:nvSpPr>
        <p:spPr>
          <a:xfrm>
            <a:off x="42227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ja-JP" altLang="en-US">
                <a:latin typeface="Gill Sans MT" charset="0"/>
                <a:cs typeface="+mj-cs"/>
              </a:rPr>
              <a:t>“</a:t>
            </a:r>
            <a:r>
              <a:rPr lang="en-US" dirty="0">
                <a:latin typeface="Gill Sans MT" charset="0"/>
                <a:cs typeface="+mj-cs"/>
              </a:rPr>
              <a:t>Taking turns</a:t>
            </a:r>
            <a:r>
              <a:rPr lang="ja-JP" altLang="en-US">
                <a:latin typeface="Gill Sans MT" charset="0"/>
                <a:cs typeface="+mj-cs"/>
              </a:rPr>
              <a:t>”</a:t>
            </a:r>
            <a:r>
              <a:rPr lang="en-US" dirty="0">
                <a:latin typeface="Gill Sans MT" charset="0"/>
                <a:cs typeface="+mj-cs"/>
              </a:rPr>
              <a:t> MAC protocols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3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3657 C 0.00694 0.06435 0.00121 0.09282 0.00139 0.10509 C 0.00156 0.11736 0.00659 0.10694 0.00017 0.10995 C -0.00625 0.11296 -0.02361 0.11273 -0.03733 0.12338 C -0.05105 0.13403 -0.06945 0.14444 -0.0823 0.17338 C -0.09514 0.20231 -0.1033 0.27847 -0.11476 0.29676 C -0.12622 0.31505 -0.14341 0.28611 -0.15105 0.28333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1354 -0.0044 0.02708 -0.0088 0.03506 0.00671 C 0.04305 0.02222 0.04236 0.06875 0.04756 0.09328 C 0.05277 0.11782 0.05538 0.13402 0.06631 0.15347 C 0.07725 0.17291 0.09982 0.19861 0.11371 0.20995 C 0.1276 0.22129 0.1434 0.20926 0.15 0.22176 C 0.15659 0.23426 0.1552 0.25949 0.15381 0.28495 " pathEditMode="relative" ptsTypes="aaaaaaA">
                                      <p:cBhvr>
                                        <p:cTn id="19" dur="2000" fill="hold"/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2431 C 0.01319 -0.0581 0.00763 -0.09167 0.01371 -0.10926 C 0.01979 -0.12685 0.04114 -0.11273 0.05503 -0.1294 C 0.06892 -0.14607 0.0875 -0.1794 0.09756 -0.20926 C 0.10763 -0.23912 0.11371 -0.27824 0.1151 -0.30926 C 0.11649 -0.34028 0.11371 -0.36783 0.10625 -0.39607 C 0.09878 -0.42431 0.08454 -0.45949 0.06996 -0.4794 C 0.05538 -0.49931 0.03142 -0.50996 0.01875 -0.51598 C 0.00607 -0.52199 0.0052 -0.51875 -0.00625 -0.51598 C -0.01771 -0.5132 -0.03698 -0.51135 -0.05 -0.49931 C -0.06303 -0.48727 -0.07605 -0.46343 -0.0849 -0.44422 C -0.09375 -0.425 -0.10018 -0.4044 -0.10365 -0.38426 C -0.10712 -0.36412 -0.10556 -0.34375 -0.10625 -0.32269 C -0.10695 -0.30162 -0.11025 -0.27801 -0.10747 -0.25764 C -0.10469 -0.23727 -0.09705 -0.21852 -0.08994 -0.20093 C -0.08282 -0.18334 -0.07553 -0.1669 -0.06494 -0.15255 C -0.05434 -0.1382 -0.03768 -0.12107 -0.02622 -0.11435 C -0.01476 -0.10764 -0.00174 -0.11806 0.00381 -0.11273 C 0.00937 -0.10741 0.00677 -0.09931 0.00746 -0.08264 C 0.00816 -0.06598 0.00781 -0.03935 0.00746 -0.01273 " pathEditMode="relative" rAng="0" ptsTypes="aaaaaaaaaaaaaaaaaaaA">
                                      <p:cBhvr>
                                        <p:cTn id="23" dur="2000" fill="hold"/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80" grpId="0" animBg="1"/>
      <p:bldP spid="672780" grpId="1" animBg="1"/>
      <p:bldP spid="672783" grpId="0" animBg="1"/>
      <p:bldP spid="672783" grpId="1" animBg="1"/>
      <p:bldP spid="672784" grpId="0"/>
      <p:bldP spid="672785" grpId="0" animBg="1"/>
      <p:bldP spid="672785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5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02711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 Summary of </a:t>
            </a:r>
            <a:r>
              <a:rPr lang="en-US" sz="4000" dirty="0">
                <a:latin typeface="Gill Sans MT" charset="0"/>
                <a:cs typeface="+mj-cs"/>
              </a:rPr>
              <a:t>MAC</a:t>
            </a:r>
            <a:r>
              <a:rPr lang="en-US" dirty="0">
                <a:latin typeface="Gill Sans MT" charset="0"/>
                <a:cs typeface="+mj-cs"/>
              </a:rPr>
              <a:t> protocols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906963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channel partitioning,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by time, frequency or code</a:t>
            </a:r>
          </a:p>
          <a:p>
            <a:pPr marL="690563" lvl="1" indent="-233363">
              <a:defRPr/>
            </a:pPr>
            <a:r>
              <a:rPr lang="en-US" sz="2000" dirty="0">
                <a:latin typeface="Gill Sans MT" charset="0"/>
              </a:rPr>
              <a:t>Time Division, Frequency Division</a:t>
            </a:r>
          </a:p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random access </a:t>
            </a:r>
            <a:r>
              <a:rPr lang="en-US" sz="2400" dirty="0">
                <a:latin typeface="Gill Sans MT" charset="0"/>
                <a:cs typeface="+mn-cs"/>
              </a:rPr>
              <a:t>(dynamic), 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ALOHA, S-ALOHA, CSMA, CSMA/CD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carrier sensing: easy in some technologies (wire), hard in others (wireless)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CSMA/CD used in Ethernet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CSMA/CA used in 802.11</a:t>
            </a:r>
          </a:p>
          <a:p>
            <a:pPr marL="231775" indent="-231775">
              <a:tabLst>
                <a:tab pos="279400" algn="l"/>
              </a:tabLst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taking turns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polling from central site, token passing</a:t>
            </a:r>
          </a:p>
          <a:p>
            <a:pPr marL="690563" lvl="1" indent="-233363">
              <a:defRPr/>
            </a:pPr>
            <a:r>
              <a:rPr lang="en-US" dirty="0" smtClean="0">
                <a:latin typeface="Gill Sans MT" charset="0"/>
              </a:rPr>
              <a:t>Bluetooth</a:t>
            </a:r>
            <a:r>
              <a:rPr lang="en-US" dirty="0">
                <a:latin typeface="Gill Sans MT" charset="0"/>
              </a:rPr>
              <a:t>, FDDI, 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token ring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81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1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6.4 LANs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49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66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86836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200025"/>
            <a:ext cx="6308725" cy="8763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layer: introduction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2275" y="1330325"/>
            <a:ext cx="4267200" cy="3802063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terminology: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hosts and routers: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nodes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communication channels that connect adjacent nodes along communication path: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wired 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wireless 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LANs</a:t>
            </a:r>
            <a:endParaRPr lang="en-US" b="1" dirty="0">
              <a:solidFill>
                <a:srgbClr val="FF0000"/>
              </a:solidFill>
              <a:latin typeface="Gill Sans MT" charset="0"/>
            </a:endParaRP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layer-2 packet: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frame,</a:t>
            </a:r>
            <a:r>
              <a:rPr lang="en-US" sz="2400" b="1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encapsulates datagram</a:t>
            </a:r>
          </a:p>
          <a:p>
            <a:pPr>
              <a:buFont typeface="Wingdings" charset="0"/>
              <a:buNone/>
              <a:defRPr/>
            </a:pPr>
            <a:endParaRPr lang="en-US" sz="2400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4103" name="Text Box 467"/>
          <p:cNvSpPr txBox="1">
            <a:spLocks noChangeArrowheads="1"/>
          </p:cNvSpPr>
          <p:nvPr/>
        </p:nvSpPr>
        <p:spPr bwMode="auto">
          <a:xfrm>
            <a:off x="396875" y="5299075"/>
            <a:ext cx="4881563" cy="10445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data-link layer</a:t>
            </a:r>
            <a:r>
              <a:rPr lang="en-US" sz="2400" i="0" dirty="0" smtClean="0">
                <a:latin typeface="Gill Sans MT" charset="0"/>
                <a:cs typeface="+mn-cs"/>
              </a:rPr>
              <a:t> has responsibility of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Gill Sans MT" charset="0"/>
                <a:cs typeface="+mn-cs"/>
              </a:rPr>
              <a:t>transferring datagram from one node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Gill Sans MT" charset="0"/>
                <a:cs typeface="+mn-cs"/>
              </a:rPr>
              <a:t>to </a:t>
            </a:r>
            <a:r>
              <a:rPr lang="en-US" sz="24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physically adjacent</a:t>
            </a:r>
            <a:r>
              <a:rPr lang="en-US" sz="2400" i="0" dirty="0" smtClean="0">
                <a:latin typeface="Gill Sans MT" charset="0"/>
                <a:cs typeface="+mn-cs"/>
              </a:rPr>
              <a:t> node over a link</a:t>
            </a:r>
            <a:endParaRPr lang="en-US" i="0" dirty="0" smtClean="0">
              <a:latin typeface="Gill Sans MT" charset="0"/>
              <a:cs typeface="+mn-cs"/>
            </a:endParaRPr>
          </a:p>
        </p:txBody>
      </p:sp>
      <p:sp>
        <p:nvSpPr>
          <p:cNvPr id="4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45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537" name="Freeform 415"/>
          <p:cNvSpPr>
            <a:spLocks/>
          </p:cNvSpPr>
          <p:nvPr/>
        </p:nvSpPr>
        <p:spPr bwMode="auto">
          <a:xfrm>
            <a:off x="7004050" y="3527425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8" name="Freeform 416"/>
          <p:cNvSpPr>
            <a:spLocks/>
          </p:cNvSpPr>
          <p:nvPr/>
        </p:nvSpPr>
        <p:spPr bwMode="auto">
          <a:xfrm>
            <a:off x="7023100" y="2017139"/>
            <a:ext cx="1730375" cy="1125538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9" name="Freeform 417"/>
          <p:cNvSpPr>
            <a:spLocks/>
          </p:cNvSpPr>
          <p:nvPr/>
        </p:nvSpPr>
        <p:spPr bwMode="auto">
          <a:xfrm>
            <a:off x="5202238" y="1709738"/>
            <a:ext cx="1736725" cy="1071563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40" name="Group 418"/>
          <p:cNvGrpSpPr>
            <a:grpSpLocks/>
          </p:cNvGrpSpPr>
          <p:nvPr/>
        </p:nvGrpSpPr>
        <p:grpSpPr bwMode="auto">
          <a:xfrm>
            <a:off x="5278438" y="2974975"/>
            <a:ext cx="1458912" cy="933450"/>
            <a:chOff x="2889" y="1631"/>
            <a:chExt cx="980" cy="743"/>
          </a:xfrm>
        </p:grpSpPr>
        <p:sp>
          <p:nvSpPr>
            <p:cNvPr id="889" name="Rectangle 41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90" name="AutoShape 42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CCFF"/>
                </a:solidFill>
              </a:endParaRPr>
            </a:p>
          </p:txBody>
        </p:sp>
      </p:grpSp>
      <p:sp>
        <p:nvSpPr>
          <p:cNvPr id="541" name="Line 421"/>
          <p:cNvSpPr>
            <a:spLocks noChangeShapeType="1"/>
          </p:cNvSpPr>
          <p:nvPr/>
        </p:nvSpPr>
        <p:spPr bwMode="auto">
          <a:xfrm>
            <a:off x="7396163" y="3813175"/>
            <a:ext cx="163512" cy="1206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2" name="Line 422"/>
          <p:cNvSpPr>
            <a:spLocks noChangeShapeType="1"/>
          </p:cNvSpPr>
          <p:nvPr/>
        </p:nvSpPr>
        <p:spPr bwMode="auto">
          <a:xfrm>
            <a:off x="7493000" y="3733800"/>
            <a:ext cx="2794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3" name="Line 423"/>
          <p:cNvSpPr>
            <a:spLocks noChangeShapeType="1"/>
          </p:cNvSpPr>
          <p:nvPr/>
        </p:nvSpPr>
        <p:spPr bwMode="auto">
          <a:xfrm flipV="1">
            <a:off x="7729538" y="3819525"/>
            <a:ext cx="134937" cy="1047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4" name="Line 424"/>
          <p:cNvSpPr>
            <a:spLocks noChangeShapeType="1"/>
          </p:cNvSpPr>
          <p:nvPr/>
        </p:nvSpPr>
        <p:spPr bwMode="auto">
          <a:xfrm>
            <a:off x="6427788" y="3740150"/>
            <a:ext cx="67945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5" name="Line 425"/>
          <p:cNvSpPr>
            <a:spLocks noChangeShapeType="1"/>
          </p:cNvSpPr>
          <p:nvPr/>
        </p:nvSpPr>
        <p:spPr bwMode="auto">
          <a:xfrm>
            <a:off x="6723063" y="2587625"/>
            <a:ext cx="509587" cy="31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6" name="Freeform 427"/>
          <p:cNvSpPr>
            <a:spLocks/>
          </p:cNvSpPr>
          <p:nvPr/>
        </p:nvSpPr>
        <p:spPr bwMode="auto">
          <a:xfrm>
            <a:off x="5497513" y="4378325"/>
            <a:ext cx="3079750" cy="1665288"/>
          </a:xfrm>
          <a:custGeom>
            <a:avLst/>
            <a:gdLst>
              <a:gd name="T0" fmla="*/ 2147483647 w 1940"/>
              <a:gd name="T1" fmla="*/ 2147483647 h 1049"/>
              <a:gd name="T2" fmla="*/ 2147483647 w 1940"/>
              <a:gd name="T3" fmla="*/ 2147483647 h 1049"/>
              <a:gd name="T4" fmla="*/ 2147483647 w 1940"/>
              <a:gd name="T5" fmla="*/ 2147483647 h 1049"/>
              <a:gd name="T6" fmla="*/ 2147483647 w 1940"/>
              <a:gd name="T7" fmla="*/ 2147483647 h 1049"/>
              <a:gd name="T8" fmla="*/ 2147483647 w 1940"/>
              <a:gd name="T9" fmla="*/ 2147483647 h 1049"/>
              <a:gd name="T10" fmla="*/ 2147483647 w 1940"/>
              <a:gd name="T11" fmla="*/ 2147483647 h 1049"/>
              <a:gd name="T12" fmla="*/ 2147483647 w 1940"/>
              <a:gd name="T13" fmla="*/ 2147483647 h 1049"/>
              <a:gd name="T14" fmla="*/ 2147483647 w 1940"/>
              <a:gd name="T15" fmla="*/ 2147483647 h 1049"/>
              <a:gd name="T16" fmla="*/ 2147483647 w 1940"/>
              <a:gd name="T17" fmla="*/ 2147483647 h 1049"/>
              <a:gd name="T18" fmla="*/ 2147483647 w 1940"/>
              <a:gd name="T19" fmla="*/ 2147483647 h 1049"/>
              <a:gd name="T20" fmla="*/ 2147483647 w 1940"/>
              <a:gd name="T21" fmla="*/ 2147483647 h 1049"/>
              <a:gd name="T22" fmla="*/ 2147483647 w 1940"/>
              <a:gd name="T23" fmla="*/ 2147483647 h 1049"/>
              <a:gd name="T24" fmla="*/ 2147483647 w 1940"/>
              <a:gd name="T25" fmla="*/ 2147483647 h 1049"/>
              <a:gd name="T26" fmla="*/ 2147483647 w 1940"/>
              <a:gd name="T27" fmla="*/ 2147483647 h 1049"/>
              <a:gd name="T28" fmla="*/ 2147483647 w 1940"/>
              <a:gd name="T29" fmla="*/ 2147483647 h 1049"/>
              <a:gd name="T30" fmla="*/ 2147483647 w 1940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7" name="Line 428"/>
          <p:cNvSpPr>
            <a:spLocks noChangeShapeType="1"/>
          </p:cNvSpPr>
          <p:nvPr/>
        </p:nvSpPr>
        <p:spPr bwMode="auto">
          <a:xfrm rot="16200000">
            <a:off x="7845425" y="5159376"/>
            <a:ext cx="523875" cy="1397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8" name="Line 429"/>
          <p:cNvSpPr>
            <a:spLocks noChangeShapeType="1"/>
          </p:cNvSpPr>
          <p:nvPr/>
        </p:nvSpPr>
        <p:spPr bwMode="auto">
          <a:xfrm rot="5400000" flipV="1">
            <a:off x="7991475" y="54403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9" name="Line 430"/>
          <p:cNvSpPr>
            <a:spLocks noChangeShapeType="1"/>
          </p:cNvSpPr>
          <p:nvPr/>
        </p:nvSpPr>
        <p:spPr bwMode="auto">
          <a:xfrm rot="16200000" flipH="1">
            <a:off x="8207749" y="5085976"/>
            <a:ext cx="8249" cy="18362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0" name="Line 431"/>
          <p:cNvSpPr>
            <a:spLocks noChangeShapeType="1"/>
          </p:cNvSpPr>
          <p:nvPr/>
        </p:nvSpPr>
        <p:spPr bwMode="auto">
          <a:xfrm>
            <a:off x="7358063" y="4697413"/>
            <a:ext cx="390525" cy="1841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1" name="Line 432"/>
          <p:cNvSpPr>
            <a:spLocks noChangeShapeType="1"/>
          </p:cNvSpPr>
          <p:nvPr/>
        </p:nvSpPr>
        <p:spPr bwMode="auto">
          <a:xfrm flipV="1">
            <a:off x="6737350" y="4684713"/>
            <a:ext cx="322263" cy="198437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2" name="Line 433"/>
          <p:cNvSpPr>
            <a:spLocks noChangeShapeType="1"/>
          </p:cNvSpPr>
          <p:nvPr/>
        </p:nvSpPr>
        <p:spPr bwMode="auto">
          <a:xfrm flipV="1">
            <a:off x="6780213" y="4976813"/>
            <a:ext cx="97155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3" name="Line 435"/>
          <p:cNvSpPr>
            <a:spLocks noChangeShapeType="1"/>
          </p:cNvSpPr>
          <p:nvPr/>
        </p:nvSpPr>
        <p:spPr bwMode="auto">
          <a:xfrm>
            <a:off x="6100763" y="4773613"/>
            <a:ext cx="263525" cy="857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4" name="Line 436"/>
          <p:cNvSpPr>
            <a:spLocks noChangeShapeType="1"/>
          </p:cNvSpPr>
          <p:nvPr/>
        </p:nvSpPr>
        <p:spPr bwMode="auto">
          <a:xfrm flipV="1">
            <a:off x="5841999" y="4952398"/>
            <a:ext cx="548981" cy="15776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5" name="Line 439"/>
          <p:cNvSpPr>
            <a:spLocks noChangeShapeType="1"/>
          </p:cNvSpPr>
          <p:nvPr/>
        </p:nvSpPr>
        <p:spPr bwMode="auto">
          <a:xfrm flipH="1">
            <a:off x="6278768" y="5070474"/>
            <a:ext cx="131556" cy="24404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6" name="Line 440"/>
          <p:cNvSpPr>
            <a:spLocks noChangeShapeType="1"/>
          </p:cNvSpPr>
          <p:nvPr/>
        </p:nvSpPr>
        <p:spPr bwMode="auto">
          <a:xfrm flipH="1" flipV="1">
            <a:off x="6595002" y="5008500"/>
            <a:ext cx="67735" cy="261999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7" name="Line 441"/>
          <p:cNvSpPr>
            <a:spLocks noChangeShapeType="1"/>
          </p:cNvSpPr>
          <p:nvPr/>
        </p:nvSpPr>
        <p:spPr bwMode="auto">
          <a:xfrm>
            <a:off x="6691914" y="5003401"/>
            <a:ext cx="555024" cy="319487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8" name="Line 443"/>
          <p:cNvSpPr>
            <a:spLocks noChangeShapeType="1"/>
          </p:cNvSpPr>
          <p:nvPr/>
        </p:nvSpPr>
        <p:spPr bwMode="auto">
          <a:xfrm>
            <a:off x="6281738" y="3522663"/>
            <a:ext cx="0" cy="1317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9" name="Line 444"/>
          <p:cNvSpPr>
            <a:spLocks noChangeShapeType="1"/>
          </p:cNvSpPr>
          <p:nvPr/>
        </p:nvSpPr>
        <p:spPr bwMode="auto">
          <a:xfrm flipV="1">
            <a:off x="7577138" y="2492375"/>
            <a:ext cx="123825" cy="87313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0" name="Line 445"/>
          <p:cNvSpPr>
            <a:spLocks noChangeShapeType="1"/>
          </p:cNvSpPr>
          <p:nvPr/>
        </p:nvSpPr>
        <p:spPr bwMode="auto">
          <a:xfrm>
            <a:off x="7405688" y="2675613"/>
            <a:ext cx="0" cy="825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1" name="Line 446"/>
          <p:cNvSpPr>
            <a:spLocks noChangeShapeType="1"/>
          </p:cNvSpPr>
          <p:nvPr/>
        </p:nvSpPr>
        <p:spPr bwMode="auto">
          <a:xfrm flipV="1">
            <a:off x="7577138" y="2562225"/>
            <a:ext cx="263525" cy="2889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2" name="Line 447"/>
          <p:cNvSpPr>
            <a:spLocks noChangeShapeType="1"/>
          </p:cNvSpPr>
          <p:nvPr/>
        </p:nvSpPr>
        <p:spPr bwMode="auto">
          <a:xfrm>
            <a:off x="7942263" y="2560638"/>
            <a:ext cx="0" cy="1968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3" name="Line 448"/>
          <p:cNvSpPr>
            <a:spLocks noChangeShapeType="1"/>
          </p:cNvSpPr>
          <p:nvPr/>
        </p:nvSpPr>
        <p:spPr bwMode="auto">
          <a:xfrm>
            <a:off x="7596188" y="2867025"/>
            <a:ext cx="188912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4" name="Line 449"/>
          <p:cNvSpPr>
            <a:spLocks noChangeShapeType="1"/>
          </p:cNvSpPr>
          <p:nvPr/>
        </p:nvSpPr>
        <p:spPr bwMode="auto">
          <a:xfrm flipV="1">
            <a:off x="5891213" y="3733800"/>
            <a:ext cx="168275" cy="31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5" name="Line 450"/>
          <p:cNvSpPr>
            <a:spLocks noChangeShapeType="1"/>
          </p:cNvSpPr>
          <p:nvPr/>
        </p:nvSpPr>
        <p:spPr bwMode="auto">
          <a:xfrm>
            <a:off x="8150225" y="2857500"/>
            <a:ext cx="1778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6" name="Line 451"/>
          <p:cNvSpPr>
            <a:spLocks noChangeShapeType="1"/>
          </p:cNvSpPr>
          <p:nvPr/>
        </p:nvSpPr>
        <p:spPr bwMode="auto">
          <a:xfrm flipH="1">
            <a:off x="7296150" y="2933700"/>
            <a:ext cx="98425" cy="7048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7" name="Line 452"/>
          <p:cNvSpPr>
            <a:spLocks noChangeShapeType="1"/>
          </p:cNvSpPr>
          <p:nvPr/>
        </p:nvSpPr>
        <p:spPr bwMode="auto">
          <a:xfrm flipH="1">
            <a:off x="7888288" y="2933700"/>
            <a:ext cx="111125" cy="7270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8" name="Line 541"/>
          <p:cNvSpPr>
            <a:spLocks noChangeShapeType="1"/>
          </p:cNvSpPr>
          <p:nvPr/>
        </p:nvSpPr>
        <p:spPr bwMode="auto">
          <a:xfrm flipV="1">
            <a:off x="7272338" y="4075113"/>
            <a:ext cx="227012" cy="4365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69" name="Group 590"/>
          <p:cNvGrpSpPr>
            <a:grpSpLocks/>
          </p:cNvGrpSpPr>
          <p:nvPr/>
        </p:nvGrpSpPr>
        <p:grpSpPr bwMode="auto">
          <a:xfrm flipH="1">
            <a:off x="5775325" y="4533900"/>
            <a:ext cx="414337" cy="373063"/>
            <a:chOff x="2839" y="3501"/>
            <a:chExt cx="755" cy="803"/>
          </a:xfrm>
        </p:grpSpPr>
        <p:pic>
          <p:nvPicPr>
            <p:cNvPr id="887" name="Picture 591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8" name="Freeform 59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0" name="Group 593"/>
          <p:cNvGrpSpPr>
            <a:grpSpLocks/>
          </p:cNvGrpSpPr>
          <p:nvPr/>
        </p:nvGrpSpPr>
        <p:grpSpPr bwMode="auto">
          <a:xfrm flipH="1">
            <a:off x="5457825" y="4954588"/>
            <a:ext cx="482600" cy="406400"/>
            <a:chOff x="2839" y="3501"/>
            <a:chExt cx="755" cy="803"/>
          </a:xfrm>
        </p:grpSpPr>
        <p:pic>
          <p:nvPicPr>
            <p:cNvPr id="885" name="Picture 594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6" name="Freeform 595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1" name="Group 596"/>
          <p:cNvGrpSpPr>
            <a:grpSpLocks/>
          </p:cNvGrpSpPr>
          <p:nvPr/>
        </p:nvGrpSpPr>
        <p:grpSpPr bwMode="auto">
          <a:xfrm flipH="1">
            <a:off x="5935663" y="5256213"/>
            <a:ext cx="427037" cy="349250"/>
            <a:chOff x="2839" y="3501"/>
            <a:chExt cx="755" cy="803"/>
          </a:xfrm>
        </p:grpSpPr>
        <p:pic>
          <p:nvPicPr>
            <p:cNvPr id="883" name="Picture 597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4" name="Freeform 59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2" name="Group 599"/>
          <p:cNvGrpSpPr>
            <a:grpSpLocks/>
          </p:cNvGrpSpPr>
          <p:nvPr/>
        </p:nvGrpSpPr>
        <p:grpSpPr bwMode="auto">
          <a:xfrm>
            <a:off x="6550025" y="5238750"/>
            <a:ext cx="427037" cy="350838"/>
            <a:chOff x="2839" y="3501"/>
            <a:chExt cx="755" cy="803"/>
          </a:xfrm>
        </p:grpSpPr>
        <p:pic>
          <p:nvPicPr>
            <p:cNvPr id="881" name="Picture 600" descr="desktop_computer_stylized_medium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2" name="Freeform 60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573" name="Picture 603" descr="car_icon_small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15" y="1803458"/>
            <a:ext cx="8493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4" name="Group 652"/>
          <p:cNvGrpSpPr>
            <a:grpSpLocks/>
          </p:cNvGrpSpPr>
          <p:nvPr/>
        </p:nvGrpSpPr>
        <p:grpSpPr bwMode="auto">
          <a:xfrm>
            <a:off x="5613400" y="1546225"/>
            <a:ext cx="415925" cy="385763"/>
            <a:chOff x="2751" y="1851"/>
            <a:chExt cx="462" cy="478"/>
          </a:xfrm>
        </p:grpSpPr>
        <p:pic>
          <p:nvPicPr>
            <p:cNvPr id="879" name="Picture 653" descr="iphone_stylized_small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0" name="Picture 654" descr="antenna_radiation_stylized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9" name="Line 693"/>
          <p:cNvSpPr>
            <a:spLocks noChangeShapeType="1"/>
          </p:cNvSpPr>
          <p:nvPr/>
        </p:nvSpPr>
        <p:spPr bwMode="auto">
          <a:xfrm>
            <a:off x="8345488" y="2855912"/>
            <a:ext cx="305034" cy="259"/>
          </a:xfrm>
          <a:prstGeom prst="line">
            <a:avLst/>
          </a:prstGeom>
          <a:noFill/>
          <a:ln w="25400">
            <a:solidFill>
              <a:srgbClr val="CC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88" name="Group 776"/>
          <p:cNvGrpSpPr>
            <a:grpSpLocks/>
          </p:cNvGrpSpPr>
          <p:nvPr/>
        </p:nvGrpSpPr>
        <p:grpSpPr bwMode="auto">
          <a:xfrm>
            <a:off x="5611813" y="3500438"/>
            <a:ext cx="506412" cy="352425"/>
            <a:chOff x="2967" y="478"/>
            <a:chExt cx="788" cy="625"/>
          </a:xfrm>
        </p:grpSpPr>
        <p:pic>
          <p:nvPicPr>
            <p:cNvPr id="781" name="Picture 777" descr="access_point_stylized_small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2" name="Picture 778" descr="antenna_radiation_stylized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9" name="Group 779"/>
          <p:cNvGrpSpPr>
            <a:grpSpLocks/>
          </p:cNvGrpSpPr>
          <p:nvPr/>
        </p:nvGrpSpPr>
        <p:grpSpPr bwMode="auto">
          <a:xfrm>
            <a:off x="7132638" y="5003800"/>
            <a:ext cx="563562" cy="420688"/>
            <a:chOff x="2967" y="478"/>
            <a:chExt cx="788" cy="625"/>
          </a:xfrm>
        </p:grpSpPr>
        <p:pic>
          <p:nvPicPr>
            <p:cNvPr id="779" name="Picture 780" descr="access_point_stylized_small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0" name="Picture 781" descr="antenna_radiation_stylized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0" name="Group 523"/>
          <p:cNvGrpSpPr>
            <a:grpSpLocks/>
          </p:cNvGrpSpPr>
          <p:nvPr/>
        </p:nvGrpSpPr>
        <p:grpSpPr bwMode="auto">
          <a:xfrm>
            <a:off x="5890114" y="1844675"/>
            <a:ext cx="457200" cy="733152"/>
            <a:chOff x="6061075" y="1844675"/>
            <a:chExt cx="457200" cy="733152"/>
          </a:xfrm>
        </p:grpSpPr>
        <p:sp>
          <p:nvSpPr>
            <p:cNvPr id="759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227964" cy="174352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60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761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76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6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3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91" name="Group 950"/>
          <p:cNvGrpSpPr>
            <a:grpSpLocks/>
          </p:cNvGrpSpPr>
          <p:nvPr/>
        </p:nvGrpSpPr>
        <p:grpSpPr bwMode="auto">
          <a:xfrm>
            <a:off x="8240713" y="5002213"/>
            <a:ext cx="227012" cy="481013"/>
            <a:chOff x="4140" y="429"/>
            <a:chExt cx="1425" cy="2396"/>
          </a:xfrm>
        </p:grpSpPr>
        <p:sp>
          <p:nvSpPr>
            <p:cNvPr id="727" name="Freeform 95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" name="Rectangle 952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29" name="Freeform 95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0" name="Freeform 95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1" name="Rectangle 955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2" name="Group 95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57" name="AutoShape 957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8" name="AutoShape 958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3" name="Rectangle 959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4" name="Group 96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55" name="AutoShape 961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6" name="AutoShape 962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5" name="Rectangle 963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36" name="Rectangle 964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7" name="Group 96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53" name="AutoShape 966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4" name="AutoShape 967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8" name="Freeform 96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39" name="Group 96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51" name="AutoShape 970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2" name="AutoShape 971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40" name="Rectangle 972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1" name="Freeform 97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2" name="Freeform 97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3" name="Oval 975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4" name="Freeform 97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5" name="AutoShape 977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6" name="AutoShape 978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" name="Oval 979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8" name="Oval 980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749" name="Oval 981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0" name="Rectangle 982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92" name="Group 983"/>
          <p:cNvGrpSpPr>
            <a:grpSpLocks/>
          </p:cNvGrpSpPr>
          <p:nvPr/>
        </p:nvGrpSpPr>
        <p:grpSpPr bwMode="auto">
          <a:xfrm>
            <a:off x="7924800" y="5303838"/>
            <a:ext cx="227012" cy="481013"/>
            <a:chOff x="4140" y="429"/>
            <a:chExt cx="1425" cy="2396"/>
          </a:xfrm>
        </p:grpSpPr>
        <p:sp>
          <p:nvSpPr>
            <p:cNvPr id="695" name="Freeform 98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6" name="Rectangle 985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97" name="Freeform 98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8" name="Freeform 98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9" name="Rectangle 988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0" name="Group 98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5" name="AutoShape 990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6" name="AutoShape 991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1" name="Rectangle 992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2" name="Group 99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3" name="AutoShape 994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4" name="AutoShape 995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3" name="Rectangle 996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4" name="Rectangle 997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5" name="Group 99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1" name="AutoShape 999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2" name="AutoShape 100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6" name="Freeform 100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07" name="Group 100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19" name="AutoShape 1003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0" name="AutoShape 1004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8" name="Rectangle 1005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9" name="Freeform 100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0" name="Freeform 100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1" name="Oval 1008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2" name="Freeform 100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3" name="AutoShape 1010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4" name="AutoShape 1011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5" name="Oval 1012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6" name="Oval 1013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717" name="Oval 1014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8" name="Rectangle 1015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593" name="Picture 1017" descr="antenna_stylized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2043113"/>
            <a:ext cx="530702" cy="22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" name="Picture 1018" descr="laptop_keyboard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5327957" y="2291590"/>
            <a:ext cx="437221" cy="15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5" name="Freeform 1019"/>
          <p:cNvSpPr>
            <a:spLocks/>
          </p:cNvSpPr>
          <p:nvPr/>
        </p:nvSpPr>
        <p:spPr bwMode="auto">
          <a:xfrm>
            <a:off x="5472854" y="2136804"/>
            <a:ext cx="351919" cy="208167"/>
          </a:xfrm>
          <a:custGeom>
            <a:avLst/>
            <a:gdLst>
              <a:gd name="T0" fmla="*/ 6573757 w 2982"/>
              <a:gd name="T1" fmla="*/ 0 h 2442"/>
              <a:gd name="T2" fmla="*/ 0 w 2982"/>
              <a:gd name="T3" fmla="*/ 2477886 h 2442"/>
              <a:gd name="T4" fmla="*/ 26294911 w 2982"/>
              <a:gd name="T5" fmla="*/ 3095568 h 2442"/>
              <a:gd name="T6" fmla="*/ 32868668 w 2982"/>
              <a:gd name="T7" fmla="*/ 617681 h 2442"/>
              <a:gd name="T8" fmla="*/ 657375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96" name="Picture 1020" descr="screen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187" y="2142158"/>
            <a:ext cx="319785" cy="18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7" name="Freeform 1021"/>
          <p:cNvSpPr>
            <a:spLocks/>
          </p:cNvSpPr>
          <p:nvPr/>
        </p:nvSpPr>
        <p:spPr bwMode="auto">
          <a:xfrm>
            <a:off x="5536928" y="2130663"/>
            <a:ext cx="298167" cy="38736"/>
          </a:xfrm>
          <a:custGeom>
            <a:avLst/>
            <a:gdLst>
              <a:gd name="T0" fmla="*/ 1641570 w 2528"/>
              <a:gd name="T1" fmla="*/ 0 h 455"/>
              <a:gd name="T2" fmla="*/ 27891942 w 2528"/>
              <a:gd name="T3" fmla="*/ 616030 h 455"/>
              <a:gd name="T4" fmla="*/ 26250491 w 2528"/>
              <a:gd name="T5" fmla="*/ 616030 h 455"/>
              <a:gd name="T6" fmla="*/ 0 w 2528"/>
              <a:gd name="T7" fmla="*/ 616030 h 455"/>
              <a:gd name="T8" fmla="*/ 1641570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8" name="Freeform 1022"/>
          <p:cNvSpPr>
            <a:spLocks/>
          </p:cNvSpPr>
          <p:nvPr/>
        </p:nvSpPr>
        <p:spPr bwMode="auto">
          <a:xfrm>
            <a:off x="5469738" y="2130348"/>
            <a:ext cx="82770" cy="161243"/>
          </a:xfrm>
          <a:custGeom>
            <a:avLst/>
            <a:gdLst>
              <a:gd name="T0" fmla="*/ 6561704 w 702"/>
              <a:gd name="T1" fmla="*/ 0 h 1893"/>
              <a:gd name="T2" fmla="*/ 0 w 702"/>
              <a:gd name="T3" fmla="*/ 2474096 h 1893"/>
              <a:gd name="T4" fmla="*/ 1640426 w 702"/>
              <a:gd name="T5" fmla="*/ 2474096 h 1893"/>
              <a:gd name="T6" fmla="*/ 8202130 w 702"/>
              <a:gd name="T7" fmla="*/ 616693 h 1893"/>
              <a:gd name="T8" fmla="*/ 6561704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9" name="Freeform 1023"/>
          <p:cNvSpPr>
            <a:spLocks/>
          </p:cNvSpPr>
          <p:nvPr/>
        </p:nvSpPr>
        <p:spPr bwMode="auto">
          <a:xfrm>
            <a:off x="5743755" y="2159164"/>
            <a:ext cx="89197" cy="186122"/>
          </a:xfrm>
          <a:custGeom>
            <a:avLst/>
            <a:gdLst>
              <a:gd name="T0" fmla="*/ 8213085 w 756"/>
              <a:gd name="T1" fmla="*/ 0 h 2184"/>
              <a:gd name="T2" fmla="*/ 1642593 w 756"/>
              <a:gd name="T3" fmla="*/ 3093852 h 2184"/>
              <a:gd name="T4" fmla="*/ 0 w 756"/>
              <a:gd name="T5" fmla="*/ 3093852 h 2184"/>
              <a:gd name="T6" fmla="*/ 6570492 w 756"/>
              <a:gd name="T7" fmla="*/ 617339 h 2184"/>
              <a:gd name="T8" fmla="*/ 8213085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0" name="Freeform 1024"/>
          <p:cNvSpPr>
            <a:spLocks/>
          </p:cNvSpPr>
          <p:nvPr/>
        </p:nvSpPr>
        <p:spPr bwMode="auto">
          <a:xfrm>
            <a:off x="5468764" y="2283402"/>
            <a:ext cx="327185" cy="62828"/>
          </a:xfrm>
          <a:custGeom>
            <a:avLst/>
            <a:gdLst>
              <a:gd name="T0" fmla="*/ 1642768 w 2773"/>
              <a:gd name="T1" fmla="*/ 0 h 738"/>
              <a:gd name="T2" fmla="*/ 0 w 2773"/>
              <a:gd name="T3" fmla="*/ 616021 h 738"/>
              <a:gd name="T4" fmla="*/ 26283822 w 2773"/>
              <a:gd name="T5" fmla="*/ 1232127 h 738"/>
              <a:gd name="T6" fmla="*/ 26283822 w 2773"/>
              <a:gd name="T7" fmla="*/ 616021 h 738"/>
              <a:gd name="T8" fmla="*/ 1642768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1" name="Freeform 1025"/>
          <p:cNvSpPr>
            <a:spLocks/>
          </p:cNvSpPr>
          <p:nvPr/>
        </p:nvSpPr>
        <p:spPr bwMode="auto">
          <a:xfrm>
            <a:off x="5753688" y="2160738"/>
            <a:ext cx="83549" cy="186909"/>
          </a:xfrm>
          <a:custGeom>
            <a:avLst/>
            <a:gdLst>
              <a:gd name="T0" fmla="*/ 27077483 w 637"/>
              <a:gd name="T1" fmla="*/ 0 h 1659"/>
              <a:gd name="T2" fmla="*/ 27077483 w 637"/>
              <a:gd name="T3" fmla="*/ 0 h 1659"/>
              <a:gd name="T4" fmla="*/ 2253593 w 637"/>
              <a:gd name="T5" fmla="*/ 84370993 h 1659"/>
              <a:gd name="T6" fmla="*/ 0 w 637"/>
              <a:gd name="T7" fmla="*/ 81515082 h 1659"/>
              <a:gd name="T8" fmla="*/ 27077483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2" name="Freeform 1026"/>
          <p:cNvSpPr>
            <a:spLocks/>
          </p:cNvSpPr>
          <p:nvPr/>
        </p:nvSpPr>
        <p:spPr bwMode="auto">
          <a:xfrm>
            <a:off x="5469153" y="2291748"/>
            <a:ext cx="290961" cy="62041"/>
          </a:xfrm>
          <a:custGeom>
            <a:avLst/>
            <a:gdLst>
              <a:gd name="T0" fmla="*/ 0 w 2216"/>
              <a:gd name="T1" fmla="*/ 0 h 550"/>
              <a:gd name="T2" fmla="*/ 2258362 w 2216"/>
              <a:gd name="T3" fmla="*/ 2875657 h 550"/>
              <a:gd name="T4" fmla="*/ 95077021 w 2216"/>
              <a:gd name="T5" fmla="*/ 28705919 h 550"/>
              <a:gd name="T6" fmla="*/ 95077021 w 2216"/>
              <a:gd name="T7" fmla="*/ 24405125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03" name="Group 1027"/>
          <p:cNvGrpSpPr>
            <a:grpSpLocks/>
          </p:cNvGrpSpPr>
          <p:nvPr/>
        </p:nvGrpSpPr>
        <p:grpSpPr bwMode="auto">
          <a:xfrm>
            <a:off x="5464285" y="2358040"/>
            <a:ext cx="98740" cy="36846"/>
            <a:chOff x="1740" y="2642"/>
            <a:chExt cx="752" cy="327"/>
          </a:xfrm>
        </p:grpSpPr>
        <p:sp>
          <p:nvSpPr>
            <p:cNvPr id="689" name="Freeform 1028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0" name="Freeform 1029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1" name="Freeform 1030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2" name="Freeform 1031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3" name="Freeform 1032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4" name="Freeform 1033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04" name="Freeform 1034"/>
          <p:cNvSpPr>
            <a:spLocks/>
          </p:cNvSpPr>
          <p:nvPr/>
        </p:nvSpPr>
        <p:spPr bwMode="auto">
          <a:xfrm>
            <a:off x="5633330" y="2363551"/>
            <a:ext cx="119578" cy="80936"/>
          </a:xfrm>
          <a:custGeom>
            <a:avLst/>
            <a:gdLst>
              <a:gd name="T0" fmla="*/ 1765285 w 990"/>
              <a:gd name="T1" fmla="*/ 10672924 h 792"/>
              <a:gd name="T2" fmla="*/ 15858459 w 990"/>
              <a:gd name="T3" fmla="*/ 0 h 792"/>
              <a:gd name="T4" fmla="*/ 15858459 w 990"/>
              <a:gd name="T5" fmla="*/ 1065249 h 792"/>
              <a:gd name="T6" fmla="*/ 0 w 990"/>
              <a:gd name="T7" fmla="*/ 10672924 h 792"/>
              <a:gd name="T8" fmla="*/ 1765285 w 990"/>
              <a:gd name="T9" fmla="*/ 10672924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5" name="Freeform 1035"/>
          <p:cNvSpPr>
            <a:spLocks/>
          </p:cNvSpPr>
          <p:nvPr/>
        </p:nvSpPr>
        <p:spPr bwMode="auto">
          <a:xfrm>
            <a:off x="5328152" y="2370007"/>
            <a:ext cx="305957" cy="73850"/>
          </a:xfrm>
          <a:custGeom>
            <a:avLst/>
            <a:gdLst>
              <a:gd name="T0" fmla="*/ 1766745 w 2532"/>
              <a:gd name="T1" fmla="*/ 0 h 723"/>
              <a:gd name="T2" fmla="*/ 1766745 w 2532"/>
              <a:gd name="T3" fmla="*/ 0 h 723"/>
              <a:gd name="T4" fmla="*/ 38810380 w 2532"/>
              <a:gd name="T5" fmla="*/ 9588243 h 723"/>
              <a:gd name="T6" fmla="*/ 38810380 w 2532"/>
              <a:gd name="T7" fmla="*/ 10652479 h 723"/>
              <a:gd name="T8" fmla="*/ 0 w 2532"/>
              <a:gd name="T9" fmla="*/ 1064237 h 723"/>
              <a:gd name="T10" fmla="*/ 1766745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6" name="Freeform 1036"/>
          <p:cNvSpPr>
            <a:spLocks/>
          </p:cNvSpPr>
          <p:nvPr/>
        </p:nvSpPr>
        <p:spPr bwMode="auto">
          <a:xfrm>
            <a:off x="5328347" y="2356465"/>
            <a:ext cx="3311" cy="14959"/>
          </a:xfrm>
          <a:custGeom>
            <a:avLst/>
            <a:gdLst>
              <a:gd name="T0" fmla="*/ 2059569 w 26"/>
              <a:gd name="T1" fmla="*/ 1056289 h 147"/>
              <a:gd name="T2" fmla="*/ 2059569 w 26"/>
              <a:gd name="T3" fmla="*/ 2112475 h 147"/>
              <a:gd name="T4" fmla="*/ 0 w 26"/>
              <a:gd name="T5" fmla="*/ 2112475 h 147"/>
              <a:gd name="T6" fmla="*/ 2059569 w 26"/>
              <a:gd name="T7" fmla="*/ 0 h 147"/>
              <a:gd name="T8" fmla="*/ 2059569 w 26"/>
              <a:gd name="T9" fmla="*/ 1056289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7" name="Freeform 1037"/>
          <p:cNvSpPr>
            <a:spLocks/>
          </p:cNvSpPr>
          <p:nvPr/>
        </p:nvSpPr>
        <p:spPr bwMode="auto">
          <a:xfrm>
            <a:off x="5328542" y="2295527"/>
            <a:ext cx="142170" cy="61883"/>
          </a:xfrm>
          <a:custGeom>
            <a:avLst/>
            <a:gdLst>
              <a:gd name="T0" fmla="*/ 17669579 w 1176"/>
              <a:gd name="T1" fmla="*/ 0 h 606"/>
              <a:gd name="T2" fmla="*/ 0 w 1176"/>
              <a:gd name="T3" fmla="*/ 8519635 h 606"/>
              <a:gd name="T4" fmla="*/ 1768421 w 1176"/>
              <a:gd name="T5" fmla="*/ 8519635 h 606"/>
              <a:gd name="T6" fmla="*/ 17669579 w 1176"/>
              <a:gd name="T7" fmla="*/ 1063652 h 606"/>
              <a:gd name="T8" fmla="*/ 17669579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8" name="Freeform 1038"/>
          <p:cNvSpPr>
            <a:spLocks/>
          </p:cNvSpPr>
          <p:nvPr/>
        </p:nvSpPr>
        <p:spPr bwMode="auto">
          <a:xfrm>
            <a:off x="5338085" y="2359615"/>
            <a:ext cx="290182" cy="71016"/>
          </a:xfrm>
          <a:custGeom>
            <a:avLst/>
            <a:gdLst>
              <a:gd name="T0" fmla="*/ 1510505 w 2532"/>
              <a:gd name="T1" fmla="*/ 0 h 723"/>
              <a:gd name="T2" fmla="*/ 1510505 w 2532"/>
              <a:gd name="T3" fmla="*/ 0 h 723"/>
              <a:gd name="T4" fmla="*/ 18059933 w 2532"/>
              <a:gd name="T5" fmla="*/ 5682655 h 723"/>
              <a:gd name="T6" fmla="*/ 18059933 w 2532"/>
              <a:gd name="T7" fmla="*/ 5682655 h 723"/>
              <a:gd name="T8" fmla="*/ 0 w 2532"/>
              <a:gd name="T9" fmla="*/ 945505 h 723"/>
              <a:gd name="T10" fmla="*/ 1510505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9" name="Freeform 1039"/>
          <p:cNvSpPr>
            <a:spLocks/>
          </p:cNvSpPr>
          <p:nvPr/>
        </p:nvSpPr>
        <p:spPr bwMode="auto">
          <a:xfrm flipV="1">
            <a:off x="5627877" y="2354576"/>
            <a:ext cx="118410" cy="73535"/>
          </a:xfrm>
          <a:custGeom>
            <a:avLst/>
            <a:gdLst>
              <a:gd name="T0" fmla="*/ 0 w 2532"/>
              <a:gd name="T1" fmla="*/ 0 h 723"/>
              <a:gd name="T2" fmla="*/ 0 w 2532"/>
              <a:gd name="T3" fmla="*/ 0 h 723"/>
              <a:gd name="T4" fmla="*/ 0 w 2532"/>
              <a:gd name="T5" fmla="*/ 9465267 h 723"/>
              <a:gd name="T6" fmla="*/ 0 w 2532"/>
              <a:gd name="T7" fmla="*/ 9465267 h 723"/>
              <a:gd name="T8" fmla="*/ 0 w 2532"/>
              <a:gd name="T9" fmla="*/ 1055120 h 723"/>
              <a:gd name="T10" fmla="*/ 0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10" name="Group 1064"/>
          <p:cNvGrpSpPr>
            <a:grpSpLocks/>
          </p:cNvGrpSpPr>
          <p:nvPr/>
        </p:nvGrpSpPr>
        <p:grpSpPr bwMode="auto">
          <a:xfrm>
            <a:off x="6872288" y="5486400"/>
            <a:ext cx="474662" cy="407988"/>
            <a:chOff x="877" y="1008"/>
            <a:chExt cx="2747" cy="2591"/>
          </a:xfrm>
        </p:grpSpPr>
        <p:pic>
          <p:nvPicPr>
            <p:cNvPr id="666" name="Picture 106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" name="Picture 1066" descr="laptop_keyboard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" name="Freeform 1067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4 w 2982"/>
                <a:gd name="T5" fmla="*/ 1 h 2442"/>
                <a:gd name="T6" fmla="*/ 4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669" name="Picture 1068" descr="screen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0" name="Freeform 1069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4 w 2528"/>
                <a:gd name="T3" fmla="*/ 1 h 455"/>
                <a:gd name="T4" fmla="*/ 4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1" name="Freeform 1070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2" name="Freeform 1071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3" name="Freeform 1072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4 w 2773"/>
                <a:gd name="T5" fmla="*/ 1 h 738"/>
                <a:gd name="T6" fmla="*/ 4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4" name="Freeform 1073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3 w 637"/>
                <a:gd name="T1" fmla="*/ 0 h 1659"/>
                <a:gd name="T2" fmla="*/ 3 w 637"/>
                <a:gd name="T3" fmla="*/ 0 h 1659"/>
                <a:gd name="T4" fmla="*/ 1 w 637"/>
                <a:gd name="T5" fmla="*/ 21 h 1659"/>
                <a:gd name="T6" fmla="*/ 0 w 637"/>
                <a:gd name="T7" fmla="*/ 21 h 1659"/>
                <a:gd name="T8" fmla="*/ 3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5" name="Freeform 1074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13 w 2216"/>
                <a:gd name="T5" fmla="*/ 7 h 550"/>
                <a:gd name="T6" fmla="*/ 13 w 2216"/>
                <a:gd name="T7" fmla="*/ 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76" name="Group 1075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683" name="Freeform 107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4" name="Freeform 107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5" name="Freeform 107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6" name="Freeform 107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7" name="Freeform 108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8" name="Freeform 108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77" name="Freeform 1082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3 h 792"/>
                <a:gd name="T2" fmla="*/ 2 w 990"/>
                <a:gd name="T3" fmla="*/ 0 h 792"/>
                <a:gd name="T4" fmla="*/ 2 w 990"/>
                <a:gd name="T5" fmla="*/ 1 h 792"/>
                <a:gd name="T6" fmla="*/ 0 w 990"/>
                <a:gd name="T7" fmla="*/ 3 h 792"/>
                <a:gd name="T8" fmla="*/ 1 w 990"/>
                <a:gd name="T9" fmla="*/ 3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8" name="Freeform 1083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6 w 2532"/>
                <a:gd name="T5" fmla="*/ 3 h 723"/>
                <a:gd name="T6" fmla="*/ 6 w 2532"/>
                <a:gd name="T7" fmla="*/ 3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9" name="Freeform 1084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0" name="Freeform 1085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2 w 1176"/>
                <a:gd name="T1" fmla="*/ 0 h 606"/>
                <a:gd name="T2" fmla="*/ 0 w 1176"/>
                <a:gd name="T3" fmla="*/ 2 h 606"/>
                <a:gd name="T4" fmla="*/ 1 w 1176"/>
                <a:gd name="T5" fmla="*/ 2 h 606"/>
                <a:gd name="T6" fmla="*/ 2 w 1176"/>
                <a:gd name="T7" fmla="*/ 1 h 606"/>
                <a:gd name="T8" fmla="*/ 2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1" name="Freeform 1086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2" name="Freeform 1087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 h 723"/>
                <a:gd name="T6" fmla="*/ 0 w 2532"/>
                <a:gd name="T7" fmla="*/ 3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611" name="Picture 1115" descr="antenna_stylized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021" y="3105640"/>
            <a:ext cx="347997" cy="16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2" name="Picture 1116" descr="laptop_keyboard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5513878" y="3291709"/>
            <a:ext cx="286699" cy="11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3" name="Freeform 1117"/>
          <p:cNvSpPr>
            <a:spLocks/>
          </p:cNvSpPr>
          <p:nvPr/>
        </p:nvSpPr>
        <p:spPr bwMode="auto">
          <a:xfrm>
            <a:off x="5608891" y="3175799"/>
            <a:ext cx="230764" cy="155883"/>
          </a:xfrm>
          <a:custGeom>
            <a:avLst/>
            <a:gdLst>
              <a:gd name="T0" fmla="*/ 1856482 w 2982"/>
              <a:gd name="T1" fmla="*/ 0 h 2442"/>
              <a:gd name="T2" fmla="*/ 0 w 2982"/>
              <a:gd name="T3" fmla="*/ 1039092 h 2442"/>
              <a:gd name="T4" fmla="*/ 7413777 w 2982"/>
              <a:gd name="T5" fmla="*/ 1299855 h 2442"/>
              <a:gd name="T6" fmla="*/ 9270259 w 2982"/>
              <a:gd name="T7" fmla="*/ 260763 h 2442"/>
              <a:gd name="T8" fmla="*/ 1856482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614" name="Picture 1118" descr="screen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257" y="3179808"/>
            <a:ext cx="209692" cy="14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" name="Freeform 1119"/>
          <p:cNvSpPr>
            <a:spLocks/>
          </p:cNvSpPr>
          <p:nvPr/>
        </p:nvSpPr>
        <p:spPr bwMode="auto">
          <a:xfrm>
            <a:off x="5650906" y="3171201"/>
            <a:ext cx="195517" cy="29007"/>
          </a:xfrm>
          <a:custGeom>
            <a:avLst/>
            <a:gdLst>
              <a:gd name="T0" fmla="*/ 460563 w 2528"/>
              <a:gd name="T1" fmla="*/ 0 h 455"/>
              <a:gd name="T2" fmla="*/ 7865770 w 2528"/>
              <a:gd name="T3" fmla="*/ 260107 h 455"/>
              <a:gd name="T4" fmla="*/ 7399174 w 2528"/>
              <a:gd name="T5" fmla="*/ 260107 h 455"/>
              <a:gd name="T6" fmla="*/ 0 w 2528"/>
              <a:gd name="T7" fmla="*/ 260107 h 455"/>
              <a:gd name="T8" fmla="*/ 460563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" name="Freeform 1120"/>
          <p:cNvSpPr>
            <a:spLocks/>
          </p:cNvSpPr>
          <p:nvPr/>
        </p:nvSpPr>
        <p:spPr bwMode="auto">
          <a:xfrm>
            <a:off x="5606848" y="3170965"/>
            <a:ext cx="54275" cy="120745"/>
          </a:xfrm>
          <a:custGeom>
            <a:avLst/>
            <a:gdLst>
              <a:gd name="T0" fmla="*/ 1847051 w 702"/>
              <a:gd name="T1" fmla="*/ 0 h 1893"/>
              <a:gd name="T2" fmla="*/ 0 w 702"/>
              <a:gd name="T3" fmla="*/ 1037463 h 1893"/>
              <a:gd name="T4" fmla="*/ 460255 w 702"/>
              <a:gd name="T5" fmla="*/ 1037463 h 1893"/>
              <a:gd name="T6" fmla="*/ 2313337 w 702"/>
              <a:gd name="T7" fmla="*/ 260370 h 1893"/>
              <a:gd name="T8" fmla="*/ 1847051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7" name="Freeform 1121"/>
          <p:cNvSpPr>
            <a:spLocks/>
          </p:cNvSpPr>
          <p:nvPr/>
        </p:nvSpPr>
        <p:spPr bwMode="auto">
          <a:xfrm>
            <a:off x="5786529" y="3192543"/>
            <a:ext cx="58489" cy="139375"/>
          </a:xfrm>
          <a:custGeom>
            <a:avLst/>
            <a:gdLst>
              <a:gd name="T0" fmla="*/ 2316427 w 756"/>
              <a:gd name="T1" fmla="*/ 0 h 2184"/>
              <a:gd name="T2" fmla="*/ 460872 w 756"/>
              <a:gd name="T3" fmla="*/ 1299110 h 2184"/>
              <a:gd name="T4" fmla="*/ 0 w 756"/>
              <a:gd name="T5" fmla="*/ 1299110 h 2184"/>
              <a:gd name="T6" fmla="*/ 1849521 w 756"/>
              <a:gd name="T7" fmla="*/ 260626 h 2184"/>
              <a:gd name="T8" fmla="*/ 231642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8" name="Freeform 1122"/>
          <p:cNvSpPr>
            <a:spLocks/>
          </p:cNvSpPr>
          <p:nvPr/>
        </p:nvSpPr>
        <p:spPr bwMode="auto">
          <a:xfrm>
            <a:off x="5606209" y="3285578"/>
            <a:ext cx="214545" cy="47048"/>
          </a:xfrm>
          <a:custGeom>
            <a:avLst/>
            <a:gdLst>
              <a:gd name="T0" fmla="*/ 460889 w 2773"/>
              <a:gd name="T1" fmla="*/ 0 h 738"/>
              <a:gd name="T2" fmla="*/ 0 w 2773"/>
              <a:gd name="T3" fmla="*/ 260103 h 738"/>
              <a:gd name="T4" fmla="*/ 7410661 w 2773"/>
              <a:gd name="T5" fmla="*/ 520206 h 738"/>
              <a:gd name="T6" fmla="*/ 7410661 w 2773"/>
              <a:gd name="T7" fmla="*/ 260103 h 738"/>
              <a:gd name="T8" fmla="*/ 460889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9" name="Freeform 1123"/>
          <p:cNvSpPr>
            <a:spLocks/>
          </p:cNvSpPr>
          <p:nvPr/>
        </p:nvSpPr>
        <p:spPr bwMode="auto">
          <a:xfrm>
            <a:off x="5793042" y="3193722"/>
            <a:ext cx="54786" cy="139965"/>
          </a:xfrm>
          <a:custGeom>
            <a:avLst/>
            <a:gdLst>
              <a:gd name="T0" fmla="*/ 7633745 w 637"/>
              <a:gd name="T1" fmla="*/ 0 h 1659"/>
              <a:gd name="T2" fmla="*/ 7633745 w 637"/>
              <a:gd name="T3" fmla="*/ 0 h 1659"/>
              <a:gd name="T4" fmla="*/ 636188 w 637"/>
              <a:gd name="T5" fmla="*/ 35432406 h 1659"/>
              <a:gd name="T6" fmla="*/ 0 w 637"/>
              <a:gd name="T7" fmla="*/ 34229500 h 1659"/>
              <a:gd name="T8" fmla="*/ 7633745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0" name="Freeform 1124"/>
          <p:cNvSpPr>
            <a:spLocks/>
          </p:cNvSpPr>
          <p:nvPr/>
        </p:nvSpPr>
        <p:spPr bwMode="auto">
          <a:xfrm>
            <a:off x="5606465" y="3291827"/>
            <a:ext cx="190792" cy="46458"/>
          </a:xfrm>
          <a:custGeom>
            <a:avLst/>
            <a:gdLst>
              <a:gd name="T0" fmla="*/ 0 w 2216"/>
              <a:gd name="T1" fmla="*/ 0 h 550"/>
              <a:gd name="T2" fmla="*/ 637466 w 2216"/>
              <a:gd name="T3" fmla="*/ 1205796 h 550"/>
              <a:gd name="T4" fmla="*/ 26804554 w 2216"/>
              <a:gd name="T5" fmla="*/ 12051036 h 550"/>
              <a:gd name="T6" fmla="*/ 26804554 w 2216"/>
              <a:gd name="T7" fmla="*/ 10245932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21" name="Group 1125"/>
          <p:cNvGrpSpPr>
            <a:grpSpLocks/>
          </p:cNvGrpSpPr>
          <p:nvPr/>
        </p:nvGrpSpPr>
        <p:grpSpPr bwMode="auto">
          <a:xfrm>
            <a:off x="5603272" y="3341469"/>
            <a:ext cx="64747" cy="27592"/>
            <a:chOff x="1740" y="2642"/>
            <a:chExt cx="752" cy="327"/>
          </a:xfrm>
        </p:grpSpPr>
        <p:sp>
          <p:nvSpPr>
            <p:cNvPr id="660" name="Freeform 1126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1" name="Freeform 1127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2" name="Freeform 1128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3" name="Freeform 1129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4" name="Freeform 1130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5" name="Freeform 1131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22" name="Freeform 1132"/>
          <p:cNvSpPr>
            <a:spLocks/>
          </p:cNvSpPr>
          <p:nvPr/>
        </p:nvSpPr>
        <p:spPr bwMode="auto">
          <a:xfrm>
            <a:off x="5714120" y="3345596"/>
            <a:ext cx="78411" cy="60608"/>
          </a:xfrm>
          <a:custGeom>
            <a:avLst/>
            <a:gdLst>
              <a:gd name="T0" fmla="*/ 495573 w 990"/>
              <a:gd name="T1" fmla="*/ 4479941 h 792"/>
              <a:gd name="T2" fmla="*/ 4472754 w 990"/>
              <a:gd name="T3" fmla="*/ 0 h 792"/>
              <a:gd name="T4" fmla="*/ 4472754 w 990"/>
              <a:gd name="T5" fmla="*/ 450887 h 792"/>
              <a:gd name="T6" fmla="*/ 0 w 990"/>
              <a:gd name="T7" fmla="*/ 4479941 h 792"/>
              <a:gd name="T8" fmla="*/ 495573 w 990"/>
              <a:gd name="T9" fmla="*/ 4479941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3" name="Freeform 1133"/>
          <p:cNvSpPr>
            <a:spLocks/>
          </p:cNvSpPr>
          <p:nvPr/>
        </p:nvSpPr>
        <p:spPr bwMode="auto">
          <a:xfrm>
            <a:off x="5514006" y="3350431"/>
            <a:ext cx="200625" cy="55302"/>
          </a:xfrm>
          <a:custGeom>
            <a:avLst/>
            <a:gdLst>
              <a:gd name="T0" fmla="*/ 496016 w 2532"/>
              <a:gd name="T1" fmla="*/ 0 h 723"/>
              <a:gd name="T2" fmla="*/ 496016 w 2532"/>
              <a:gd name="T3" fmla="*/ 0 h 723"/>
              <a:gd name="T4" fmla="*/ 10943095 w 2532"/>
              <a:gd name="T5" fmla="*/ 4025267 h 723"/>
              <a:gd name="T6" fmla="*/ 10943095 w 2532"/>
              <a:gd name="T7" fmla="*/ 4475790 h 723"/>
              <a:gd name="T8" fmla="*/ 0 w 2532"/>
              <a:gd name="T9" fmla="*/ 444634 h 723"/>
              <a:gd name="T10" fmla="*/ 496016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4" name="Freeform 1134"/>
          <p:cNvSpPr>
            <a:spLocks/>
          </p:cNvSpPr>
          <p:nvPr/>
        </p:nvSpPr>
        <p:spPr bwMode="auto">
          <a:xfrm>
            <a:off x="5514134" y="3340290"/>
            <a:ext cx="2171" cy="11202"/>
          </a:xfrm>
          <a:custGeom>
            <a:avLst/>
            <a:gdLst>
              <a:gd name="T0" fmla="*/ 585669 w 26"/>
              <a:gd name="T1" fmla="*/ 441374 h 147"/>
              <a:gd name="T2" fmla="*/ 585669 w 26"/>
              <a:gd name="T3" fmla="*/ 882672 h 147"/>
              <a:gd name="T4" fmla="*/ 0 w 26"/>
              <a:gd name="T5" fmla="*/ 882672 h 147"/>
              <a:gd name="T6" fmla="*/ 585669 w 26"/>
              <a:gd name="T7" fmla="*/ 0 h 147"/>
              <a:gd name="T8" fmla="*/ 585669 w 26"/>
              <a:gd name="T9" fmla="*/ 441374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5" name="Freeform 1135"/>
          <p:cNvSpPr>
            <a:spLocks/>
          </p:cNvSpPr>
          <p:nvPr/>
        </p:nvSpPr>
        <p:spPr bwMode="auto">
          <a:xfrm>
            <a:off x="5514261" y="3294657"/>
            <a:ext cx="93225" cy="46340"/>
          </a:xfrm>
          <a:custGeom>
            <a:avLst/>
            <a:gdLst>
              <a:gd name="T0" fmla="*/ 4983336 w 1176"/>
              <a:gd name="T1" fmla="*/ 0 h 606"/>
              <a:gd name="T2" fmla="*/ 0 w 1176"/>
              <a:gd name="T3" fmla="*/ 3578656 h 606"/>
              <a:gd name="T4" fmla="*/ 496487 w 1176"/>
              <a:gd name="T5" fmla="*/ 3578656 h 606"/>
              <a:gd name="T6" fmla="*/ 4983336 w 1176"/>
              <a:gd name="T7" fmla="*/ 444436 h 606"/>
              <a:gd name="T8" fmla="*/ 4983336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6" name="Freeform 1136"/>
          <p:cNvSpPr>
            <a:spLocks/>
          </p:cNvSpPr>
          <p:nvPr/>
        </p:nvSpPr>
        <p:spPr bwMode="auto">
          <a:xfrm>
            <a:off x="5520519" y="3342649"/>
            <a:ext cx="190281" cy="53180"/>
          </a:xfrm>
          <a:custGeom>
            <a:avLst/>
            <a:gdLst>
              <a:gd name="T0" fmla="*/ 423548 w 2532"/>
              <a:gd name="T1" fmla="*/ 0 h 723"/>
              <a:gd name="T2" fmla="*/ 423548 w 2532"/>
              <a:gd name="T3" fmla="*/ 0 h 723"/>
              <a:gd name="T4" fmla="*/ 5094150 w 2532"/>
              <a:gd name="T5" fmla="*/ 2385965 h 723"/>
              <a:gd name="T6" fmla="*/ 5094150 w 2532"/>
              <a:gd name="T7" fmla="*/ 2385965 h 723"/>
              <a:gd name="T8" fmla="*/ 0 w 2532"/>
              <a:gd name="T9" fmla="*/ 400358 h 723"/>
              <a:gd name="T10" fmla="*/ 423548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7" name="Freeform 1137"/>
          <p:cNvSpPr>
            <a:spLocks/>
          </p:cNvSpPr>
          <p:nvPr/>
        </p:nvSpPr>
        <p:spPr bwMode="auto">
          <a:xfrm flipV="1">
            <a:off x="5710545" y="3338875"/>
            <a:ext cx="77645" cy="55066"/>
          </a:xfrm>
          <a:custGeom>
            <a:avLst/>
            <a:gdLst>
              <a:gd name="T0" fmla="*/ 0 w 2532"/>
              <a:gd name="T1" fmla="*/ 0 h 723"/>
              <a:gd name="T2" fmla="*/ 0 w 2532"/>
              <a:gd name="T3" fmla="*/ 0 h 723"/>
              <a:gd name="T4" fmla="*/ 0 w 2532"/>
              <a:gd name="T5" fmla="*/ 3973587 h 723"/>
              <a:gd name="T6" fmla="*/ 0 w 2532"/>
              <a:gd name="T7" fmla="*/ 3973587 h 723"/>
              <a:gd name="T8" fmla="*/ 0 w 2532"/>
              <a:gd name="T9" fmla="*/ 440833 h 723"/>
              <a:gd name="T10" fmla="*/ 0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28" name="Group 1139"/>
          <p:cNvGrpSpPr>
            <a:grpSpLocks/>
          </p:cNvGrpSpPr>
          <p:nvPr/>
        </p:nvGrpSpPr>
        <p:grpSpPr bwMode="auto">
          <a:xfrm flipH="1">
            <a:off x="5995499" y="3253643"/>
            <a:ext cx="359261" cy="342045"/>
            <a:chOff x="2839" y="3501"/>
            <a:chExt cx="755" cy="803"/>
          </a:xfrm>
        </p:grpSpPr>
        <p:pic>
          <p:nvPicPr>
            <p:cNvPr id="658" name="Picture 1140" descr="desktop_computer_stylized_medium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9" name="Freeform 114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629" name="Group 1142"/>
          <p:cNvGrpSpPr>
            <a:grpSpLocks/>
          </p:cNvGrpSpPr>
          <p:nvPr/>
        </p:nvGrpSpPr>
        <p:grpSpPr bwMode="auto">
          <a:xfrm>
            <a:off x="7307263" y="5422900"/>
            <a:ext cx="474662" cy="407988"/>
            <a:chOff x="877" y="1008"/>
            <a:chExt cx="2747" cy="2591"/>
          </a:xfrm>
        </p:grpSpPr>
        <p:pic>
          <p:nvPicPr>
            <p:cNvPr id="635" name="Picture 1143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6" name="Picture 1144" descr="laptop_keyboard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7" name="Freeform 1145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4 w 2982"/>
                <a:gd name="T5" fmla="*/ 1 h 2442"/>
                <a:gd name="T6" fmla="*/ 4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638" name="Picture 1146" descr="screen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9" name="Freeform 1147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4 w 2528"/>
                <a:gd name="T3" fmla="*/ 1 h 455"/>
                <a:gd name="T4" fmla="*/ 4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0" name="Freeform 1148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1" name="Freeform 1149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2" name="Freeform 1150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4 w 2773"/>
                <a:gd name="T5" fmla="*/ 1 h 738"/>
                <a:gd name="T6" fmla="*/ 4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3" name="Freeform 1151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3 w 637"/>
                <a:gd name="T1" fmla="*/ 0 h 1659"/>
                <a:gd name="T2" fmla="*/ 3 w 637"/>
                <a:gd name="T3" fmla="*/ 0 h 1659"/>
                <a:gd name="T4" fmla="*/ 1 w 637"/>
                <a:gd name="T5" fmla="*/ 21 h 1659"/>
                <a:gd name="T6" fmla="*/ 0 w 637"/>
                <a:gd name="T7" fmla="*/ 21 h 1659"/>
                <a:gd name="T8" fmla="*/ 3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4" name="Freeform 1152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13 w 2216"/>
                <a:gd name="T5" fmla="*/ 7 h 550"/>
                <a:gd name="T6" fmla="*/ 13 w 2216"/>
                <a:gd name="T7" fmla="*/ 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45" name="Group 1153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652" name="Freeform 1154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3" name="Freeform 1155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4" name="Freeform 1156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5" name="Freeform 1157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6" name="Freeform 1158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7" name="Freeform 1159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46" name="Freeform 1160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3 h 792"/>
                <a:gd name="T2" fmla="*/ 2 w 990"/>
                <a:gd name="T3" fmla="*/ 0 h 792"/>
                <a:gd name="T4" fmla="*/ 2 w 990"/>
                <a:gd name="T5" fmla="*/ 1 h 792"/>
                <a:gd name="T6" fmla="*/ 0 w 990"/>
                <a:gd name="T7" fmla="*/ 3 h 792"/>
                <a:gd name="T8" fmla="*/ 1 w 990"/>
                <a:gd name="T9" fmla="*/ 3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7" name="Freeform 1161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6 w 2532"/>
                <a:gd name="T5" fmla="*/ 3 h 723"/>
                <a:gd name="T6" fmla="*/ 6 w 2532"/>
                <a:gd name="T7" fmla="*/ 3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8" name="Freeform 1162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9" name="Freeform 1163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2 w 1176"/>
                <a:gd name="T1" fmla="*/ 0 h 606"/>
                <a:gd name="T2" fmla="*/ 0 w 1176"/>
                <a:gd name="T3" fmla="*/ 2 h 606"/>
                <a:gd name="T4" fmla="*/ 1 w 1176"/>
                <a:gd name="T5" fmla="*/ 2 h 606"/>
                <a:gd name="T6" fmla="*/ 2 w 1176"/>
                <a:gd name="T7" fmla="*/ 1 h 606"/>
                <a:gd name="T8" fmla="*/ 2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0" name="Freeform 1164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1" name="Freeform 1165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 h 723"/>
                <a:gd name="T6" fmla="*/ 0 w 2532"/>
                <a:gd name="T7" fmla="*/ 3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630" name="Picture 568" descr="light2.png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4843" y="2078789"/>
            <a:ext cx="92772" cy="40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1" name="Picture 1017" descr="antenna_stylized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957" y="2006227"/>
            <a:ext cx="530702" cy="22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2" name="Picture 1017" descr="antenna_stylized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195" y="1745624"/>
            <a:ext cx="530702" cy="22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3" name="Picture 571" descr="fridge2.png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702" y="3071517"/>
            <a:ext cx="189578" cy="33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" name="Picture 1115" descr="antenna_stylized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938" y="3011924"/>
            <a:ext cx="347997" cy="16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8" name="Group 850"/>
          <p:cNvGrpSpPr>
            <a:grpSpLocks/>
          </p:cNvGrpSpPr>
          <p:nvPr/>
        </p:nvGrpSpPr>
        <p:grpSpPr bwMode="auto">
          <a:xfrm>
            <a:off x="5607471" y="1538038"/>
            <a:ext cx="448245" cy="96676"/>
            <a:chOff x="2199" y="955"/>
            <a:chExt cx="2547" cy="506"/>
          </a:xfrm>
        </p:grpSpPr>
        <p:sp>
          <p:nvSpPr>
            <p:cNvPr id="531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3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4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5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6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59" name="Group 850"/>
          <p:cNvGrpSpPr>
            <a:grpSpLocks/>
          </p:cNvGrpSpPr>
          <p:nvPr/>
        </p:nvGrpSpPr>
        <p:grpSpPr bwMode="auto">
          <a:xfrm>
            <a:off x="5276468" y="2033201"/>
            <a:ext cx="448245" cy="96676"/>
            <a:chOff x="2199" y="955"/>
            <a:chExt cx="2547" cy="506"/>
          </a:xfrm>
        </p:grpSpPr>
        <p:sp>
          <p:nvSpPr>
            <p:cNvPr id="525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6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7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8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9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0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0" name="Group 850"/>
          <p:cNvGrpSpPr>
            <a:grpSpLocks/>
          </p:cNvGrpSpPr>
          <p:nvPr/>
        </p:nvGrpSpPr>
        <p:grpSpPr bwMode="auto">
          <a:xfrm>
            <a:off x="6495173" y="2008238"/>
            <a:ext cx="427847" cy="76292"/>
            <a:chOff x="2199" y="955"/>
            <a:chExt cx="2547" cy="506"/>
          </a:xfrm>
        </p:grpSpPr>
        <p:sp>
          <p:nvSpPr>
            <p:cNvPr id="519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0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1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3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4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1" name="Group 850"/>
          <p:cNvGrpSpPr>
            <a:grpSpLocks/>
          </p:cNvGrpSpPr>
          <p:nvPr/>
        </p:nvGrpSpPr>
        <p:grpSpPr bwMode="auto">
          <a:xfrm>
            <a:off x="6558106" y="1745978"/>
            <a:ext cx="427847" cy="76292"/>
            <a:chOff x="2199" y="955"/>
            <a:chExt cx="2547" cy="506"/>
          </a:xfrm>
        </p:grpSpPr>
        <p:sp>
          <p:nvSpPr>
            <p:cNvPr id="513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7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8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2" name="Group 850"/>
          <p:cNvGrpSpPr>
            <a:grpSpLocks/>
          </p:cNvGrpSpPr>
          <p:nvPr/>
        </p:nvGrpSpPr>
        <p:grpSpPr bwMode="auto">
          <a:xfrm>
            <a:off x="5756886" y="2979399"/>
            <a:ext cx="375111" cy="76292"/>
            <a:chOff x="2199" y="955"/>
            <a:chExt cx="2547" cy="506"/>
          </a:xfrm>
        </p:grpSpPr>
        <p:sp>
          <p:nvSpPr>
            <p:cNvPr id="507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8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9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0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1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3" name="Group 850"/>
          <p:cNvGrpSpPr>
            <a:grpSpLocks/>
          </p:cNvGrpSpPr>
          <p:nvPr/>
        </p:nvGrpSpPr>
        <p:grpSpPr bwMode="auto">
          <a:xfrm>
            <a:off x="5458054" y="3093653"/>
            <a:ext cx="373704" cy="70494"/>
            <a:chOff x="2199" y="955"/>
            <a:chExt cx="2547" cy="506"/>
          </a:xfrm>
        </p:grpSpPr>
        <p:sp>
          <p:nvSpPr>
            <p:cNvPr id="501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2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3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4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5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6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4" name="Group 850"/>
          <p:cNvGrpSpPr>
            <a:grpSpLocks/>
          </p:cNvGrpSpPr>
          <p:nvPr/>
        </p:nvGrpSpPr>
        <p:grpSpPr bwMode="auto">
          <a:xfrm>
            <a:off x="5616258" y="3506728"/>
            <a:ext cx="496588" cy="96676"/>
            <a:chOff x="2199" y="955"/>
            <a:chExt cx="2547" cy="506"/>
          </a:xfrm>
        </p:grpSpPr>
        <p:sp>
          <p:nvSpPr>
            <p:cNvPr id="495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6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7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8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9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0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5" name="Group 850"/>
          <p:cNvGrpSpPr>
            <a:grpSpLocks/>
          </p:cNvGrpSpPr>
          <p:nvPr/>
        </p:nvGrpSpPr>
        <p:grpSpPr bwMode="auto">
          <a:xfrm>
            <a:off x="7154356" y="5005218"/>
            <a:ext cx="536140" cy="131828"/>
            <a:chOff x="2199" y="955"/>
            <a:chExt cx="2547" cy="506"/>
          </a:xfrm>
        </p:grpSpPr>
        <p:sp>
          <p:nvSpPr>
            <p:cNvPr id="489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0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1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2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3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4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6" name="Group 850"/>
          <p:cNvGrpSpPr>
            <a:grpSpLocks/>
          </p:cNvGrpSpPr>
          <p:nvPr/>
        </p:nvGrpSpPr>
        <p:grpSpPr bwMode="auto">
          <a:xfrm>
            <a:off x="7299376" y="5413893"/>
            <a:ext cx="408699" cy="92283"/>
            <a:chOff x="2199" y="955"/>
            <a:chExt cx="2547" cy="506"/>
          </a:xfrm>
        </p:grpSpPr>
        <p:sp>
          <p:nvSpPr>
            <p:cNvPr id="483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4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5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6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7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8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7" name="Group 850"/>
          <p:cNvGrpSpPr>
            <a:grpSpLocks/>
          </p:cNvGrpSpPr>
          <p:nvPr/>
        </p:nvGrpSpPr>
        <p:grpSpPr bwMode="auto">
          <a:xfrm>
            <a:off x="6881891" y="5484200"/>
            <a:ext cx="408699" cy="92283"/>
            <a:chOff x="2199" y="955"/>
            <a:chExt cx="2547" cy="506"/>
          </a:xfrm>
        </p:grpSpPr>
        <p:sp>
          <p:nvSpPr>
            <p:cNvPr id="477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8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9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0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1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2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8" name="Group 817"/>
          <p:cNvGrpSpPr>
            <a:grpSpLocks/>
          </p:cNvGrpSpPr>
          <p:nvPr/>
        </p:nvGrpSpPr>
        <p:grpSpPr bwMode="auto">
          <a:xfrm>
            <a:off x="5865009" y="1738313"/>
            <a:ext cx="517525" cy="508000"/>
            <a:chOff x="2920" y="1424"/>
            <a:chExt cx="326" cy="320"/>
          </a:xfrm>
        </p:grpSpPr>
        <p:sp>
          <p:nvSpPr>
            <p:cNvPr id="469" name="Oval 818"/>
            <p:cNvSpPr>
              <a:spLocks noChangeArrowheads="1"/>
            </p:cNvSpPr>
            <p:nvPr/>
          </p:nvSpPr>
          <p:spPr bwMode="auto">
            <a:xfrm>
              <a:off x="2920" y="1445"/>
              <a:ext cx="326" cy="28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470" name="Group 819"/>
            <p:cNvGrpSpPr>
              <a:grpSpLocks/>
            </p:cNvGrpSpPr>
            <p:nvPr/>
          </p:nvGrpSpPr>
          <p:grpSpPr bwMode="auto">
            <a:xfrm>
              <a:off x="2949" y="1424"/>
              <a:ext cx="265" cy="280"/>
              <a:chOff x="2949" y="1424"/>
              <a:chExt cx="265" cy="280"/>
            </a:xfrm>
          </p:grpSpPr>
          <p:sp>
            <p:nvSpPr>
              <p:cNvPr id="472" name="Oval 820"/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3" name="Oval 821"/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4" name="Oval 822"/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5" name="Oval 823"/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6" name="Freeform 824"/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71" name="Freeform 825"/>
            <p:cNvSpPr>
              <a:spLocks/>
            </p:cNvSpPr>
            <p:nvPr/>
          </p:nvSpPr>
          <p:spPr bwMode="auto">
            <a:xfrm>
              <a:off x="2995" y="1615"/>
              <a:ext cx="178" cy="129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rgbClr val="66CCFF"/>
            </a:solidFill>
            <a:ln w="19050" cmpd="sng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891" name="Group 347"/>
          <p:cNvGrpSpPr>
            <a:grpSpLocks/>
          </p:cNvGrpSpPr>
          <p:nvPr/>
        </p:nvGrpSpPr>
        <p:grpSpPr bwMode="auto">
          <a:xfrm>
            <a:off x="6326174" y="2477052"/>
            <a:ext cx="416744" cy="205711"/>
            <a:chOff x="1871277" y="1576300"/>
            <a:chExt cx="1128371" cy="437861"/>
          </a:xfrm>
        </p:grpSpPr>
        <p:sp>
          <p:nvSpPr>
            <p:cNvPr id="892" name="Oval 89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3" name="Rectangle 89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4" name="Oval 89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5" name="Freeform 89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6" name="Freeform 89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7" name="Freeform 89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8" name="Freeform 89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899" name="Straight Connector 898"/>
            <p:cNvCxnSpPr>
              <a:endCxn id="89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0" name="Straight Connector 8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1" name="Group 347"/>
          <p:cNvGrpSpPr>
            <a:grpSpLocks/>
          </p:cNvGrpSpPr>
          <p:nvPr/>
        </p:nvGrpSpPr>
        <p:grpSpPr bwMode="auto">
          <a:xfrm>
            <a:off x="7177349" y="2476441"/>
            <a:ext cx="416744" cy="205711"/>
            <a:chOff x="1871277" y="1576300"/>
            <a:chExt cx="1128371" cy="437861"/>
          </a:xfrm>
        </p:grpSpPr>
        <p:sp>
          <p:nvSpPr>
            <p:cNvPr id="902" name="Oval 9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3" name="Rectangle 90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4" name="Oval 90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5" name="Freeform 90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6" name="Freeform 90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7" name="Freeform 90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8" name="Freeform 90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09" name="Straight Connector 908"/>
            <p:cNvCxnSpPr>
              <a:endCxn id="90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0" name="Straight Connector 90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1" name="Group 347"/>
          <p:cNvGrpSpPr>
            <a:grpSpLocks/>
          </p:cNvGrpSpPr>
          <p:nvPr/>
        </p:nvGrpSpPr>
        <p:grpSpPr bwMode="auto">
          <a:xfrm>
            <a:off x="7686788" y="2399327"/>
            <a:ext cx="416744" cy="205711"/>
            <a:chOff x="1871277" y="1576300"/>
            <a:chExt cx="1128371" cy="437861"/>
          </a:xfrm>
        </p:grpSpPr>
        <p:sp>
          <p:nvSpPr>
            <p:cNvPr id="912" name="Oval 91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3" name="Rectangle 91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4" name="Oval 91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5" name="Freeform 91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6" name="Freeform 91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7" name="Freeform 91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8" name="Freeform 91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19" name="Straight Connector 918"/>
            <p:cNvCxnSpPr>
              <a:endCxn id="91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0" name="Straight Connector 91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1" name="Group 347"/>
          <p:cNvGrpSpPr>
            <a:grpSpLocks/>
          </p:cNvGrpSpPr>
          <p:nvPr/>
        </p:nvGrpSpPr>
        <p:grpSpPr bwMode="auto">
          <a:xfrm>
            <a:off x="7752480" y="2760839"/>
            <a:ext cx="416744" cy="205711"/>
            <a:chOff x="1871277" y="1576300"/>
            <a:chExt cx="1128371" cy="437861"/>
          </a:xfrm>
        </p:grpSpPr>
        <p:sp>
          <p:nvSpPr>
            <p:cNvPr id="922" name="Oval 92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3" name="Rectangle 92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4" name="Oval 92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5" name="Freeform 92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6" name="Freeform 92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7" name="Freeform 9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8" name="Freeform 9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29" name="Straight Connector 928"/>
            <p:cNvCxnSpPr>
              <a:endCxn id="92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0" name="Straight Connector 9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1" name="Group 347"/>
          <p:cNvGrpSpPr>
            <a:grpSpLocks/>
          </p:cNvGrpSpPr>
          <p:nvPr/>
        </p:nvGrpSpPr>
        <p:grpSpPr bwMode="auto">
          <a:xfrm>
            <a:off x="7201005" y="2760229"/>
            <a:ext cx="416744" cy="205711"/>
            <a:chOff x="1871277" y="1576300"/>
            <a:chExt cx="1128371" cy="437861"/>
          </a:xfrm>
        </p:grpSpPr>
        <p:sp>
          <p:nvSpPr>
            <p:cNvPr id="932" name="Oval 9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3" name="Rectangle 9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4" name="Oval 9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5" name="Freeform 9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6" name="Freeform 9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7" name="Freeform 9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8" name="Freeform 9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39" name="Straight Connector 938"/>
            <p:cNvCxnSpPr>
              <a:endCxn id="9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0" name="Straight Connector 9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1" name="Group 347"/>
          <p:cNvGrpSpPr>
            <a:grpSpLocks/>
          </p:cNvGrpSpPr>
          <p:nvPr/>
        </p:nvGrpSpPr>
        <p:grpSpPr bwMode="auto">
          <a:xfrm>
            <a:off x="7083692" y="3627282"/>
            <a:ext cx="416744" cy="205711"/>
            <a:chOff x="1871277" y="1576300"/>
            <a:chExt cx="1128371" cy="437861"/>
          </a:xfrm>
        </p:grpSpPr>
        <p:sp>
          <p:nvSpPr>
            <p:cNvPr id="942" name="Oval 94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3" name="Rectangle 94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4" name="Oval 94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5" name="Freeform 94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6" name="Freeform 94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7" name="Freeform 94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8" name="Freeform 94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49" name="Straight Connector 948"/>
            <p:cNvCxnSpPr>
              <a:endCxn id="94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0" name="Straight Connector 94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1" name="Group 347"/>
          <p:cNvGrpSpPr>
            <a:grpSpLocks/>
          </p:cNvGrpSpPr>
          <p:nvPr/>
        </p:nvGrpSpPr>
        <p:grpSpPr bwMode="auto">
          <a:xfrm>
            <a:off x="7424812" y="3896990"/>
            <a:ext cx="416744" cy="205711"/>
            <a:chOff x="1871277" y="1576300"/>
            <a:chExt cx="1128371" cy="437861"/>
          </a:xfrm>
        </p:grpSpPr>
        <p:sp>
          <p:nvSpPr>
            <p:cNvPr id="952" name="Oval 95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3" name="Rectangle 95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4" name="Oval 95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5" name="Freeform 95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6" name="Freeform 95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7" name="Freeform 95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8" name="Freeform 95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59" name="Straight Connector 958"/>
            <p:cNvCxnSpPr>
              <a:endCxn id="95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0" name="Straight Connector 95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1" name="Group 347"/>
          <p:cNvGrpSpPr>
            <a:grpSpLocks/>
          </p:cNvGrpSpPr>
          <p:nvPr/>
        </p:nvGrpSpPr>
        <p:grpSpPr bwMode="auto">
          <a:xfrm>
            <a:off x="7740429" y="3636266"/>
            <a:ext cx="416744" cy="205711"/>
            <a:chOff x="1871277" y="1576300"/>
            <a:chExt cx="1128371" cy="437861"/>
          </a:xfrm>
        </p:grpSpPr>
        <p:sp>
          <p:nvSpPr>
            <p:cNvPr id="962" name="Oval 96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3" name="Rectangle 96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4" name="Oval 96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5" name="Freeform 96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6" name="Freeform 96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7" name="Freeform 96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8" name="Freeform 96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69" name="Straight Connector 968"/>
            <p:cNvCxnSpPr>
              <a:endCxn id="96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0" name="Straight Connector 96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1" name="Group 347"/>
          <p:cNvGrpSpPr>
            <a:grpSpLocks/>
          </p:cNvGrpSpPr>
          <p:nvPr/>
        </p:nvGrpSpPr>
        <p:grpSpPr bwMode="auto">
          <a:xfrm>
            <a:off x="6056633" y="3656920"/>
            <a:ext cx="375153" cy="169148"/>
            <a:chOff x="1871277" y="1576300"/>
            <a:chExt cx="1128371" cy="437861"/>
          </a:xfrm>
        </p:grpSpPr>
        <p:sp>
          <p:nvSpPr>
            <p:cNvPr id="972" name="Oval 97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3" name="Rectangle 97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4" name="Oval 97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5" name="Freeform 97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6" name="Freeform 97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7" name="Freeform 97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8" name="Freeform 97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79" name="Straight Connector 978"/>
            <p:cNvCxnSpPr>
              <a:endCxn id="97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0" name="Straight Connector 97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1" name="Group 347"/>
          <p:cNvGrpSpPr>
            <a:grpSpLocks/>
          </p:cNvGrpSpPr>
          <p:nvPr/>
        </p:nvGrpSpPr>
        <p:grpSpPr bwMode="auto">
          <a:xfrm>
            <a:off x="6970247" y="4493117"/>
            <a:ext cx="522452" cy="260369"/>
            <a:chOff x="1871277" y="1576300"/>
            <a:chExt cx="1128371" cy="437861"/>
          </a:xfrm>
        </p:grpSpPr>
        <p:sp>
          <p:nvSpPr>
            <p:cNvPr id="982" name="Oval 98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3" name="Rectangle 98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4" name="Oval 98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5" name="Freeform 98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6" name="Freeform 98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7" name="Freeform 98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8" name="Freeform 98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89" name="Straight Connector 988"/>
            <p:cNvCxnSpPr>
              <a:endCxn id="98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0" name="Straight Connector 98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1" name="Group 347"/>
          <p:cNvGrpSpPr>
            <a:grpSpLocks/>
          </p:cNvGrpSpPr>
          <p:nvPr/>
        </p:nvGrpSpPr>
        <p:grpSpPr bwMode="auto">
          <a:xfrm>
            <a:off x="6260655" y="4818927"/>
            <a:ext cx="522452" cy="260369"/>
            <a:chOff x="1871277" y="1576300"/>
            <a:chExt cx="1128371" cy="437861"/>
          </a:xfrm>
        </p:grpSpPr>
        <p:sp>
          <p:nvSpPr>
            <p:cNvPr id="992" name="Oval 99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3" name="Rectangle 99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4" name="Oval 99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5" name="Freeform 99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6" name="Freeform 99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7" name="Freeform 99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8" name="Freeform 99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99" name="Straight Connector 998"/>
            <p:cNvCxnSpPr>
              <a:endCxn id="99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0" name="Straight Connector 9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1" name="Group 347"/>
          <p:cNvGrpSpPr>
            <a:grpSpLocks/>
          </p:cNvGrpSpPr>
          <p:nvPr/>
        </p:nvGrpSpPr>
        <p:grpSpPr bwMode="auto">
          <a:xfrm>
            <a:off x="7693291" y="4813217"/>
            <a:ext cx="522452" cy="260369"/>
            <a:chOff x="1871277" y="1576300"/>
            <a:chExt cx="1128371" cy="437861"/>
          </a:xfrm>
        </p:grpSpPr>
        <p:sp>
          <p:nvSpPr>
            <p:cNvPr id="1002" name="Oval 10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3" name="Rectangle 100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4" name="Oval 100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5" name="Freeform 100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6" name="Freeform 100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7" name="Freeform 100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8" name="Freeform 100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09" name="Straight Connector 1008"/>
            <p:cNvCxnSpPr>
              <a:endCxn id="100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0" name="Straight Connector 100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980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MAC</a:t>
            </a:r>
            <a:r>
              <a:rPr lang="en-US" dirty="0">
                <a:latin typeface="Gill Sans MT" charset="0"/>
                <a:cs typeface="+mj-cs"/>
              </a:rPr>
              <a:t> addresses and </a:t>
            </a:r>
            <a:r>
              <a:rPr lang="en-US" sz="4000" dirty="0">
                <a:latin typeface="Gill Sans MT" charset="0"/>
                <a:cs typeface="+mj-cs"/>
              </a:rPr>
              <a:t>ARP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47063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32-bit IP address: </a:t>
            </a:r>
          </a:p>
          <a:p>
            <a:pPr lvl="1">
              <a:defRPr/>
            </a:pPr>
            <a:r>
              <a:rPr lang="en-US" i="1" dirty="0">
                <a:latin typeface="Gill Sans MT" charset="0"/>
              </a:rPr>
              <a:t>network-layer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address for interface</a:t>
            </a:r>
            <a:endParaRPr lang="en-US" dirty="0">
              <a:latin typeface="Gill Sans MT" charset="0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u</a:t>
            </a:r>
            <a:r>
              <a:rPr lang="en-US" dirty="0" smtClean="0">
                <a:latin typeface="Gill Sans MT" charset="0"/>
              </a:rPr>
              <a:t>sed for layer 3 (network layer) forwarding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MAC (or LAN or physical or Ethernet) address:</a:t>
            </a:r>
            <a:r>
              <a:rPr lang="en-US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function:</a:t>
            </a:r>
            <a:r>
              <a:rPr lang="en-US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used ‘locally” to get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frame from one interface to another physically-connected interface (same network, in IP-addressing sense)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48 bit MAC address (for most LANs) burned in NIC ROM, also sometimes software settable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e.g.: 1A-2F-BB-76-09-AD</a:t>
            </a:r>
          </a:p>
          <a:p>
            <a:pPr lvl="1">
              <a:lnSpc>
                <a:spcPct val="90000"/>
              </a:lnSpc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21861" name="Picture 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0287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812141" y="5591175"/>
            <a:ext cx="37446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hexadecimal (base 16) notation</a:t>
            </a:r>
          </a:p>
          <a:p>
            <a:pPr algn="ctr">
              <a:defRPr/>
            </a:pPr>
            <a:r>
              <a:rPr 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(each </a:t>
            </a:r>
            <a:r>
              <a:rPr lang="ja-JP" alt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“</a:t>
            </a:r>
            <a:r>
              <a:rPr 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numeral</a:t>
            </a:r>
            <a:r>
              <a:rPr lang="ja-JP" alt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”</a:t>
            </a:r>
            <a:r>
              <a:rPr 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 represents 4 bits)</a:t>
            </a:r>
          </a:p>
        </p:txBody>
      </p:sp>
      <p:sp>
        <p:nvSpPr>
          <p:cNvPr id="39944" name="Line 7"/>
          <p:cNvSpPr>
            <a:spLocks noChangeShapeType="1"/>
          </p:cNvSpPr>
          <p:nvPr/>
        </p:nvSpPr>
        <p:spPr bwMode="auto">
          <a:xfrm flipV="1">
            <a:off x="2116138" y="5326063"/>
            <a:ext cx="188912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74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566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LAN addresses and ARP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585788" y="1309688"/>
            <a:ext cx="6899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0" dirty="0" smtClean="0">
                <a:latin typeface="Gill Sans MT" charset="0"/>
                <a:cs typeface="+mn-cs"/>
              </a:rPr>
              <a:t>each adapter on LAN has unique </a:t>
            </a: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LAN</a:t>
            </a:r>
            <a:r>
              <a:rPr lang="en-US" sz="2800" i="0" dirty="0" smtClean="0">
                <a:latin typeface="Gill Sans MT" charset="0"/>
                <a:cs typeface="+mn-cs"/>
              </a:rPr>
              <a:t> address</a:t>
            </a:r>
          </a:p>
        </p:txBody>
      </p:sp>
      <p:sp>
        <p:nvSpPr>
          <p:cNvPr id="40966" name="Text Box 18"/>
          <p:cNvSpPr txBox="1">
            <a:spLocks noChangeArrowheads="1"/>
          </p:cNvSpPr>
          <p:nvPr/>
        </p:nvSpPr>
        <p:spPr bwMode="auto">
          <a:xfrm>
            <a:off x="6918325" y="3890963"/>
            <a:ext cx="95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adapter</a:t>
            </a:r>
          </a:p>
        </p:txBody>
      </p:sp>
      <p:sp>
        <p:nvSpPr>
          <p:cNvPr id="123910" name="Freeform 8"/>
          <p:cNvSpPr>
            <a:spLocks/>
          </p:cNvSpPr>
          <p:nvPr/>
        </p:nvSpPr>
        <p:spPr bwMode="auto">
          <a:xfrm>
            <a:off x="2152650" y="3262313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68" name="Line 19"/>
          <p:cNvSpPr>
            <a:spLocks noChangeShapeType="1"/>
          </p:cNvSpPr>
          <p:nvPr/>
        </p:nvSpPr>
        <p:spPr bwMode="auto">
          <a:xfrm>
            <a:off x="1300163" y="3940175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69" name="Line 20"/>
          <p:cNvSpPr>
            <a:spLocks noChangeShapeType="1"/>
          </p:cNvSpPr>
          <p:nvPr/>
        </p:nvSpPr>
        <p:spPr bwMode="auto">
          <a:xfrm>
            <a:off x="3309938" y="2808288"/>
            <a:ext cx="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0" name="Line 21"/>
          <p:cNvSpPr>
            <a:spLocks noChangeShapeType="1"/>
          </p:cNvSpPr>
          <p:nvPr/>
        </p:nvSpPr>
        <p:spPr bwMode="auto">
          <a:xfrm flipH="1">
            <a:off x="4173538" y="4108450"/>
            <a:ext cx="796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1" name="Line 22"/>
          <p:cNvSpPr>
            <a:spLocks noChangeShapeType="1"/>
          </p:cNvSpPr>
          <p:nvPr/>
        </p:nvSpPr>
        <p:spPr bwMode="auto">
          <a:xfrm flipV="1">
            <a:off x="3271838" y="5113338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2" name="Text Box 24"/>
          <p:cNvSpPr txBox="1">
            <a:spLocks noChangeArrowheads="1"/>
          </p:cNvSpPr>
          <p:nvPr/>
        </p:nvSpPr>
        <p:spPr bwMode="auto">
          <a:xfrm>
            <a:off x="3630613" y="2513013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1A-2F-BB-76-09-AD</a:t>
            </a:r>
          </a:p>
        </p:txBody>
      </p:sp>
      <p:sp>
        <p:nvSpPr>
          <p:cNvPr id="40973" name="Line 25"/>
          <p:cNvSpPr>
            <a:spLocks noChangeShapeType="1"/>
          </p:cNvSpPr>
          <p:nvPr/>
        </p:nvSpPr>
        <p:spPr bwMode="auto">
          <a:xfrm flipH="1" flipV="1">
            <a:off x="3449638" y="2652713"/>
            <a:ext cx="25717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4" name="Line 26"/>
          <p:cNvSpPr>
            <a:spLocks noChangeShapeType="1"/>
          </p:cNvSpPr>
          <p:nvPr/>
        </p:nvSpPr>
        <p:spPr bwMode="auto">
          <a:xfrm flipV="1">
            <a:off x="4999038" y="4289425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5" name="Text Box 27"/>
          <p:cNvSpPr txBox="1">
            <a:spLocks noChangeArrowheads="1"/>
          </p:cNvSpPr>
          <p:nvPr/>
        </p:nvSpPr>
        <p:spPr bwMode="auto">
          <a:xfrm>
            <a:off x="4479925" y="4662488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58-23-D7-FA-20-B0</a:t>
            </a:r>
          </a:p>
        </p:txBody>
      </p:sp>
      <p:sp>
        <p:nvSpPr>
          <p:cNvPr id="40976" name="Line 28"/>
          <p:cNvSpPr>
            <a:spLocks noChangeShapeType="1"/>
          </p:cNvSpPr>
          <p:nvPr/>
        </p:nvSpPr>
        <p:spPr bwMode="auto">
          <a:xfrm flipH="1">
            <a:off x="3375025" y="56673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7" name="Text Box 29"/>
          <p:cNvSpPr txBox="1">
            <a:spLocks noChangeArrowheads="1"/>
          </p:cNvSpPr>
          <p:nvPr/>
        </p:nvSpPr>
        <p:spPr bwMode="auto">
          <a:xfrm>
            <a:off x="3797300" y="5551488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0C-C4-11-6F-E3-98</a:t>
            </a:r>
          </a:p>
        </p:txBody>
      </p:sp>
      <p:sp>
        <p:nvSpPr>
          <p:cNvPr id="40978" name="Line 30"/>
          <p:cNvSpPr>
            <a:spLocks noChangeShapeType="1"/>
          </p:cNvSpPr>
          <p:nvPr/>
        </p:nvSpPr>
        <p:spPr bwMode="auto">
          <a:xfrm flipV="1">
            <a:off x="1236663" y="4095750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9" name="Text Box 31"/>
          <p:cNvSpPr txBox="1">
            <a:spLocks noChangeArrowheads="1"/>
          </p:cNvSpPr>
          <p:nvPr/>
        </p:nvSpPr>
        <p:spPr bwMode="auto">
          <a:xfrm>
            <a:off x="319088" y="4470400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71-65-F7-2B-08-53</a:t>
            </a:r>
          </a:p>
        </p:txBody>
      </p:sp>
      <p:sp>
        <p:nvSpPr>
          <p:cNvPr id="40980" name="Text Box 32"/>
          <p:cNvSpPr txBox="1">
            <a:spLocks noChangeArrowheads="1"/>
          </p:cNvSpPr>
          <p:nvPr/>
        </p:nvSpPr>
        <p:spPr bwMode="auto">
          <a:xfrm>
            <a:off x="2636838" y="3621088"/>
            <a:ext cx="1085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   LAN</a:t>
            </a:r>
          </a:p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(wired or</a:t>
            </a:r>
          </a:p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wireless)</a:t>
            </a:r>
          </a:p>
        </p:txBody>
      </p:sp>
      <p:sp>
        <p:nvSpPr>
          <p:cNvPr id="526373" name="Rectangle 37"/>
          <p:cNvSpPr>
            <a:spLocks noChangeArrowheads="1"/>
          </p:cNvSpPr>
          <p:nvPr/>
        </p:nvSpPr>
        <p:spPr bwMode="auto">
          <a:xfrm>
            <a:off x="6727825" y="3941763"/>
            <a:ext cx="160338" cy="2555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3925" name="Group 51"/>
          <p:cNvGrpSpPr>
            <a:grpSpLocks/>
          </p:cNvGrpSpPr>
          <p:nvPr/>
        </p:nvGrpSpPr>
        <p:grpSpPr bwMode="auto">
          <a:xfrm>
            <a:off x="423863" y="3562350"/>
            <a:ext cx="922337" cy="658813"/>
            <a:chOff x="267" y="2244"/>
            <a:chExt cx="581" cy="415"/>
          </a:xfrm>
        </p:grpSpPr>
        <p:sp>
          <p:nvSpPr>
            <p:cNvPr id="526372" name="Rectangle 36"/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43" name="Group 38"/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123944" name="Picture 3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45" name="Freeform 4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6" name="Group 50"/>
          <p:cNvGrpSpPr>
            <a:grpSpLocks/>
          </p:cNvGrpSpPr>
          <p:nvPr/>
        </p:nvGrpSpPr>
        <p:grpSpPr bwMode="auto">
          <a:xfrm>
            <a:off x="2744788" y="5559425"/>
            <a:ext cx="812800" cy="833438"/>
            <a:chOff x="1729" y="3502"/>
            <a:chExt cx="512" cy="525"/>
          </a:xfrm>
        </p:grpSpPr>
        <p:sp>
          <p:nvSpPr>
            <p:cNvPr id="526370" name="Rectangle 34"/>
            <p:cNvSpPr>
              <a:spLocks noChangeArrowheads="1"/>
            </p:cNvSpPr>
            <p:nvPr/>
          </p:nvSpPr>
          <p:spPr bwMode="auto">
            <a:xfrm>
              <a:off x="2021" y="3502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9" name="Group 41"/>
            <p:cNvGrpSpPr>
              <a:grpSpLocks/>
            </p:cNvGrpSpPr>
            <p:nvPr/>
          </p:nvGrpSpPr>
          <p:grpSpPr bwMode="auto">
            <a:xfrm>
              <a:off x="1729" y="3612"/>
              <a:ext cx="512" cy="415"/>
              <a:chOff x="-44" y="1473"/>
              <a:chExt cx="981" cy="1105"/>
            </a:xfrm>
          </p:grpSpPr>
          <p:pic>
            <p:nvPicPr>
              <p:cNvPr id="123940" name="Picture 4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41" name="Freeform 4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7" name="Group 52"/>
          <p:cNvGrpSpPr>
            <a:grpSpLocks/>
          </p:cNvGrpSpPr>
          <p:nvPr/>
        </p:nvGrpSpPr>
        <p:grpSpPr bwMode="auto">
          <a:xfrm>
            <a:off x="2770188" y="2025650"/>
            <a:ext cx="812800" cy="776288"/>
            <a:chOff x="1745" y="1276"/>
            <a:chExt cx="512" cy="489"/>
          </a:xfrm>
        </p:grpSpPr>
        <p:sp>
          <p:nvSpPr>
            <p:cNvPr id="526350" name="Rectangle 14"/>
            <p:cNvSpPr>
              <a:spLocks noChangeArrowheads="1"/>
            </p:cNvSpPr>
            <p:nvPr/>
          </p:nvSpPr>
          <p:spPr bwMode="auto">
            <a:xfrm>
              <a:off x="2039" y="160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5" name="Group 44"/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12393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3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8" name="Group 53"/>
          <p:cNvGrpSpPr>
            <a:grpSpLocks/>
          </p:cNvGrpSpPr>
          <p:nvPr/>
        </p:nvGrpSpPr>
        <p:grpSpPr bwMode="auto">
          <a:xfrm>
            <a:off x="4868863" y="3836988"/>
            <a:ext cx="812800" cy="658812"/>
            <a:chOff x="3067" y="2417"/>
            <a:chExt cx="512" cy="415"/>
          </a:xfrm>
        </p:grpSpPr>
        <p:sp>
          <p:nvSpPr>
            <p:cNvPr id="526371" name="Rectangle 35"/>
            <p:cNvSpPr>
              <a:spLocks noChangeArrowheads="1"/>
            </p:cNvSpPr>
            <p:nvPr/>
          </p:nvSpPr>
          <p:spPr bwMode="auto">
            <a:xfrm rot="-5400000">
              <a:off x="3162" y="251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1" name="Group 47"/>
            <p:cNvGrpSpPr>
              <a:grpSpLocks/>
            </p:cNvGrpSpPr>
            <p:nvPr/>
          </p:nvGrpSpPr>
          <p:grpSpPr bwMode="auto">
            <a:xfrm>
              <a:off x="3067" y="2417"/>
              <a:ext cx="512" cy="415"/>
              <a:chOff x="-44" y="1473"/>
              <a:chExt cx="981" cy="1105"/>
            </a:xfrm>
          </p:grpSpPr>
          <p:pic>
            <p:nvPicPr>
              <p:cNvPr id="123932" name="Picture 4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33" name="Freeform 4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123929" name="Picture 20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5322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89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94687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566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LAN addresses (more)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MAC address allocation administered by IEEE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manufacturer buys portion of MAC address space (to assure uniqueness)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analogy: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MAC address: like Social Security Number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IP address: like postal address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 MAC flat address  </a:t>
            </a:r>
            <a:r>
              <a:rPr lang="en-US" dirty="0">
                <a:latin typeface="MS Mincho" charset="0"/>
                <a:ea typeface="MS Mincho" charset="0"/>
                <a:cs typeface="MS Mincho" charset="0"/>
              </a:rPr>
              <a:t>➜</a:t>
            </a:r>
            <a:r>
              <a:rPr lang="en-US" dirty="0">
                <a:latin typeface="Gill Sans MT" charset="0"/>
                <a:cs typeface="+mn-cs"/>
              </a:rPr>
              <a:t> portability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can move LAN card from one LAN to another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IP hierarchical address </a:t>
            </a:r>
            <a:r>
              <a:rPr lang="en-US" i="1" dirty="0">
                <a:latin typeface="Gill Sans MT" charset="0"/>
                <a:cs typeface="+mn-cs"/>
              </a:rPr>
              <a:t>not</a:t>
            </a:r>
            <a:r>
              <a:rPr lang="en-US" dirty="0">
                <a:latin typeface="Gill Sans MT" charset="0"/>
                <a:cs typeface="+mn-cs"/>
              </a:rPr>
              <a:t> portable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 address depends on IP subnet to which node is attached</a:t>
            </a:r>
          </a:p>
          <a:p>
            <a:pPr>
              <a:defRPr/>
            </a:pP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3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40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9191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3"/>
          <p:cNvSpPr>
            <a:spLocks noGrp="1" noChangeArrowheads="1"/>
          </p:cNvSpPr>
          <p:nvPr>
            <p:ph type="title"/>
          </p:nvPr>
        </p:nvSpPr>
        <p:spPr>
          <a:xfrm>
            <a:off x="501650" y="241300"/>
            <a:ext cx="8191500" cy="9017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ARP: address resolution protocol</a:t>
            </a:r>
          </a:p>
        </p:txBody>
      </p:sp>
      <p:sp>
        <p:nvSpPr>
          <p:cNvPr id="399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86325" y="2119313"/>
            <a:ext cx="3990975" cy="3881437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ARP table: </a:t>
            </a:r>
            <a:r>
              <a:rPr lang="en-US" sz="2400" dirty="0" smtClean="0">
                <a:latin typeface="Gill Sans MT" charset="0"/>
                <a:cs typeface="+mn-cs"/>
              </a:rPr>
              <a:t>each </a:t>
            </a:r>
            <a:r>
              <a:rPr lang="en-US" sz="2400" dirty="0">
                <a:latin typeface="Gill Sans MT" charset="0"/>
                <a:cs typeface="+mn-cs"/>
              </a:rPr>
              <a:t>IP node (host, router) on LAN has </a:t>
            </a:r>
            <a:r>
              <a:rPr lang="en-US" sz="2400" dirty="0" smtClean="0">
                <a:latin typeface="Gill Sans MT" charset="0"/>
                <a:cs typeface="+mn-cs"/>
              </a:rPr>
              <a:t>table</a:t>
            </a:r>
            <a:endParaRPr lang="en-US" sz="2400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IP/MAC address mappings for some LAN nodes:</a:t>
            </a:r>
          </a:p>
          <a:p>
            <a:pPr>
              <a:buFont typeface="Wingdings" charset="0"/>
              <a:buNone/>
              <a:defRPr/>
            </a:pPr>
            <a:r>
              <a:rPr lang="en-US" sz="1800" dirty="0">
                <a:latin typeface="Gill Sans MT" charset="0"/>
                <a:cs typeface="+mn-cs"/>
              </a:rPr>
              <a:t>          </a:t>
            </a:r>
            <a:r>
              <a:rPr lang="en-US" sz="1800" dirty="0">
                <a:solidFill>
                  <a:srgbClr val="CC0000"/>
                </a:solidFill>
                <a:latin typeface="Gill Sans MT" charset="0"/>
                <a:cs typeface="+mn-cs"/>
              </a:rPr>
              <a:t>&lt; IP address; MAC address; TTL&gt;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TTL (Time To Live): time after which address mapping will be forgotten (typically 20 min)</a:t>
            </a:r>
          </a:p>
        </p:txBody>
      </p:sp>
      <p:grpSp>
        <p:nvGrpSpPr>
          <p:cNvPr id="128006" name="Group 41"/>
          <p:cNvGrpSpPr>
            <a:grpSpLocks/>
          </p:cNvGrpSpPr>
          <p:nvPr/>
        </p:nvGrpSpPr>
        <p:grpSpPr bwMode="auto">
          <a:xfrm>
            <a:off x="406400" y="1298575"/>
            <a:ext cx="4146550" cy="1277938"/>
            <a:chOff x="145" y="937"/>
            <a:chExt cx="2612" cy="805"/>
          </a:xfrm>
        </p:grpSpPr>
        <p:sp>
          <p:nvSpPr>
            <p:cNvPr id="43056" name="Text Box 6"/>
            <p:cNvSpPr txBox="1">
              <a:spLocks noChangeArrowheads="1"/>
            </p:cNvSpPr>
            <p:nvPr/>
          </p:nvSpPr>
          <p:spPr bwMode="auto">
            <a:xfrm>
              <a:off x="232" y="947"/>
              <a:ext cx="2525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dirty="0" smtClean="0">
                  <a:solidFill>
                    <a:srgbClr val="CC0000"/>
                  </a:solidFill>
                  <a:latin typeface="Arial" charset="0"/>
                  <a:cs typeface="+mn-cs"/>
                </a:rPr>
                <a:t>Question:</a:t>
              </a:r>
              <a:r>
                <a:rPr lang="en-US" sz="2400" i="0" dirty="0" smtClean="0">
                  <a:latin typeface="Arial" charset="0"/>
                  <a:cs typeface="+mn-cs"/>
                </a:rPr>
                <a:t> how to determine</a:t>
              </a:r>
            </a:p>
            <a:p>
              <a:pPr>
                <a:defRPr/>
              </a:pPr>
              <a:r>
                <a:rPr lang="en-US" sz="2400" i="0" dirty="0" smtClean="0">
                  <a:latin typeface="Arial" charset="0"/>
                  <a:cs typeface="+mn-cs"/>
                </a:rPr>
                <a:t>interface’s MAC address, knowing its IP address?</a:t>
              </a:r>
            </a:p>
          </p:txBody>
        </p:sp>
        <p:sp>
          <p:nvSpPr>
            <p:cNvPr id="43057" name="Rectangle 7"/>
            <p:cNvSpPr>
              <a:spLocks noChangeArrowheads="1"/>
            </p:cNvSpPr>
            <p:nvPr/>
          </p:nvSpPr>
          <p:spPr bwMode="auto">
            <a:xfrm>
              <a:off x="145" y="937"/>
              <a:ext cx="2609" cy="805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28007" name="Freeform 10"/>
          <p:cNvSpPr>
            <a:spLocks/>
          </p:cNvSpPr>
          <p:nvPr/>
        </p:nvSpPr>
        <p:spPr bwMode="auto">
          <a:xfrm>
            <a:off x="1800225" y="3944938"/>
            <a:ext cx="1393825" cy="1525587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7" name="Line 18"/>
          <p:cNvSpPr>
            <a:spLocks noChangeShapeType="1"/>
          </p:cNvSpPr>
          <p:nvPr/>
        </p:nvSpPr>
        <p:spPr bwMode="auto">
          <a:xfrm>
            <a:off x="1357313" y="4449763"/>
            <a:ext cx="476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8" name="Line 19"/>
          <p:cNvSpPr>
            <a:spLocks noChangeShapeType="1"/>
          </p:cNvSpPr>
          <p:nvPr/>
        </p:nvSpPr>
        <p:spPr bwMode="auto">
          <a:xfrm>
            <a:off x="2587625" y="3606800"/>
            <a:ext cx="0" cy="488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9" name="Line 20"/>
          <p:cNvSpPr>
            <a:spLocks noChangeShapeType="1"/>
          </p:cNvSpPr>
          <p:nvPr/>
        </p:nvSpPr>
        <p:spPr bwMode="auto">
          <a:xfrm flipH="1">
            <a:off x="3176588" y="4575175"/>
            <a:ext cx="447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0" name="Line 21"/>
          <p:cNvSpPr>
            <a:spLocks noChangeShapeType="1"/>
          </p:cNvSpPr>
          <p:nvPr/>
        </p:nvSpPr>
        <p:spPr bwMode="auto">
          <a:xfrm flipV="1">
            <a:off x="2562225" y="5322888"/>
            <a:ext cx="0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1" name="Text Box 22"/>
          <p:cNvSpPr txBox="1">
            <a:spLocks noChangeArrowheads="1"/>
          </p:cNvSpPr>
          <p:nvPr/>
        </p:nvSpPr>
        <p:spPr bwMode="auto">
          <a:xfrm>
            <a:off x="2806700" y="3386138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1A-2F-BB-76-09-AD</a:t>
            </a:r>
          </a:p>
        </p:txBody>
      </p:sp>
      <p:sp>
        <p:nvSpPr>
          <p:cNvPr id="43022" name="Line 23"/>
          <p:cNvSpPr>
            <a:spLocks noChangeShapeType="1"/>
          </p:cNvSpPr>
          <p:nvPr/>
        </p:nvSpPr>
        <p:spPr bwMode="auto">
          <a:xfrm flipH="1" flipV="1">
            <a:off x="2678113" y="3538538"/>
            <a:ext cx="204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3" name="Line 24"/>
          <p:cNvSpPr>
            <a:spLocks noChangeShapeType="1"/>
          </p:cNvSpPr>
          <p:nvPr/>
        </p:nvSpPr>
        <p:spPr bwMode="auto">
          <a:xfrm flipV="1">
            <a:off x="3633788" y="4651375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4" name="Text Box 25"/>
          <p:cNvSpPr txBox="1">
            <a:spLocks noChangeArrowheads="1"/>
          </p:cNvSpPr>
          <p:nvPr/>
        </p:nvSpPr>
        <p:spPr bwMode="auto">
          <a:xfrm>
            <a:off x="3187700" y="4953000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58-23-D7-FA-20-B0</a:t>
            </a:r>
          </a:p>
        </p:txBody>
      </p:sp>
      <p:sp>
        <p:nvSpPr>
          <p:cNvPr id="43025" name="Line 26"/>
          <p:cNvSpPr>
            <a:spLocks noChangeShapeType="1"/>
          </p:cNvSpPr>
          <p:nvPr/>
        </p:nvSpPr>
        <p:spPr bwMode="auto">
          <a:xfrm flipH="1">
            <a:off x="2632075" y="5735638"/>
            <a:ext cx="246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6" name="Text Box 27"/>
          <p:cNvSpPr txBox="1">
            <a:spLocks noChangeArrowheads="1"/>
          </p:cNvSpPr>
          <p:nvPr/>
        </p:nvSpPr>
        <p:spPr bwMode="auto">
          <a:xfrm>
            <a:off x="2816225" y="5578475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0C-C4-11-6F-E3-98</a:t>
            </a:r>
          </a:p>
        </p:txBody>
      </p:sp>
      <p:sp>
        <p:nvSpPr>
          <p:cNvPr id="43027" name="Line 28"/>
          <p:cNvSpPr>
            <a:spLocks noChangeShapeType="1"/>
          </p:cNvSpPr>
          <p:nvPr/>
        </p:nvSpPr>
        <p:spPr bwMode="auto">
          <a:xfrm flipV="1">
            <a:off x="1320800" y="4552950"/>
            <a:ext cx="0" cy="331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8" name="Text Box 29"/>
          <p:cNvSpPr txBox="1">
            <a:spLocks noChangeArrowheads="1"/>
          </p:cNvSpPr>
          <p:nvPr/>
        </p:nvSpPr>
        <p:spPr bwMode="auto">
          <a:xfrm>
            <a:off x="166688" y="4811713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71-65-F7-2B-08-53</a:t>
            </a:r>
          </a:p>
        </p:txBody>
      </p:sp>
      <p:sp>
        <p:nvSpPr>
          <p:cNvPr id="43029" name="Text Box 30"/>
          <p:cNvSpPr txBox="1">
            <a:spLocks noChangeArrowheads="1"/>
          </p:cNvSpPr>
          <p:nvPr/>
        </p:nvSpPr>
        <p:spPr bwMode="auto">
          <a:xfrm>
            <a:off x="2012950" y="4430713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   LAN</a:t>
            </a:r>
          </a:p>
        </p:txBody>
      </p:sp>
      <p:sp>
        <p:nvSpPr>
          <p:cNvPr id="43030" name="Text Box 31"/>
          <p:cNvSpPr txBox="1">
            <a:spLocks noChangeArrowheads="1"/>
          </p:cNvSpPr>
          <p:nvPr/>
        </p:nvSpPr>
        <p:spPr bwMode="auto">
          <a:xfrm>
            <a:off x="363538" y="366553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137.196.7.23</a:t>
            </a:r>
          </a:p>
        </p:txBody>
      </p:sp>
      <p:sp>
        <p:nvSpPr>
          <p:cNvPr id="43031" name="Line 32"/>
          <p:cNvSpPr>
            <a:spLocks noChangeShapeType="1"/>
          </p:cNvSpPr>
          <p:nvPr/>
        </p:nvSpPr>
        <p:spPr bwMode="auto">
          <a:xfrm>
            <a:off x="1009650" y="3921125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2" name="Text Box 33"/>
          <p:cNvSpPr txBox="1">
            <a:spLocks noChangeArrowheads="1"/>
          </p:cNvSpPr>
          <p:nvPr/>
        </p:nvSpPr>
        <p:spPr bwMode="auto">
          <a:xfrm>
            <a:off x="2944813" y="2987675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137.196.7.78</a:t>
            </a:r>
          </a:p>
        </p:txBody>
      </p:sp>
      <p:sp>
        <p:nvSpPr>
          <p:cNvPr id="43033" name="Line 34"/>
          <p:cNvSpPr>
            <a:spLocks noChangeShapeType="1"/>
          </p:cNvSpPr>
          <p:nvPr/>
        </p:nvSpPr>
        <p:spPr bwMode="auto">
          <a:xfrm flipH="1" flipV="1">
            <a:off x="2774950" y="3125788"/>
            <a:ext cx="234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4" name="Line 35"/>
          <p:cNvSpPr>
            <a:spLocks noChangeShapeType="1"/>
          </p:cNvSpPr>
          <p:nvPr/>
        </p:nvSpPr>
        <p:spPr bwMode="auto">
          <a:xfrm>
            <a:off x="3954463" y="4121150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5" name="Text Box 36"/>
          <p:cNvSpPr txBox="1">
            <a:spLocks noChangeArrowheads="1"/>
          </p:cNvSpPr>
          <p:nvPr/>
        </p:nvSpPr>
        <p:spPr bwMode="auto">
          <a:xfrm>
            <a:off x="3344863" y="388778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137.196.7.14</a:t>
            </a:r>
          </a:p>
        </p:txBody>
      </p:sp>
      <p:sp>
        <p:nvSpPr>
          <p:cNvPr id="43036" name="Line 38"/>
          <p:cNvSpPr>
            <a:spLocks noChangeShapeType="1"/>
          </p:cNvSpPr>
          <p:nvPr/>
        </p:nvSpPr>
        <p:spPr bwMode="auto">
          <a:xfrm>
            <a:off x="2136775" y="6002338"/>
            <a:ext cx="23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7" name="Text Box 39"/>
          <p:cNvSpPr txBox="1">
            <a:spLocks noChangeArrowheads="1"/>
          </p:cNvSpPr>
          <p:nvPr/>
        </p:nvSpPr>
        <p:spPr bwMode="auto">
          <a:xfrm>
            <a:off x="955675" y="5848350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137.196.7.88</a:t>
            </a:r>
          </a:p>
        </p:txBody>
      </p:sp>
      <p:sp>
        <p:nvSpPr>
          <p:cNvPr id="399403" name="Rectangle 43"/>
          <p:cNvSpPr>
            <a:spLocks noChangeArrowheads="1"/>
          </p:cNvSpPr>
          <p:nvPr/>
        </p:nvSpPr>
        <p:spPr bwMode="auto">
          <a:xfrm rot="-5400000">
            <a:off x="3659982" y="4482306"/>
            <a:ext cx="127000" cy="19526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8030" name="Group 44"/>
          <p:cNvGrpSpPr>
            <a:grpSpLocks/>
          </p:cNvGrpSpPr>
          <p:nvPr/>
        </p:nvGrpSpPr>
        <p:grpSpPr bwMode="auto">
          <a:xfrm>
            <a:off x="3562350" y="4357688"/>
            <a:ext cx="598488" cy="520700"/>
            <a:chOff x="-44" y="1473"/>
            <a:chExt cx="981" cy="1105"/>
          </a:xfrm>
        </p:grpSpPr>
        <p:pic>
          <p:nvPicPr>
            <p:cNvPr id="12804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4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8031" name="Group 47"/>
          <p:cNvGrpSpPr>
            <a:grpSpLocks/>
          </p:cNvGrpSpPr>
          <p:nvPr/>
        </p:nvGrpSpPr>
        <p:grpSpPr bwMode="auto">
          <a:xfrm>
            <a:off x="657225" y="4160838"/>
            <a:ext cx="709613" cy="520700"/>
            <a:chOff x="267" y="2244"/>
            <a:chExt cx="581" cy="415"/>
          </a:xfrm>
        </p:grpSpPr>
        <p:sp>
          <p:nvSpPr>
            <p:cNvPr id="399408" name="Rectangle 48"/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8042" name="Group 49"/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128043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44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8032" name="Group 52"/>
          <p:cNvGrpSpPr>
            <a:grpSpLocks/>
          </p:cNvGrpSpPr>
          <p:nvPr/>
        </p:nvGrpSpPr>
        <p:grpSpPr bwMode="auto">
          <a:xfrm>
            <a:off x="2157413" y="3048000"/>
            <a:ext cx="631825" cy="554038"/>
            <a:chOff x="1745" y="1276"/>
            <a:chExt cx="512" cy="489"/>
          </a:xfrm>
        </p:grpSpPr>
        <p:sp>
          <p:nvSpPr>
            <p:cNvPr id="399413" name="Rectangle 53"/>
            <p:cNvSpPr>
              <a:spLocks noChangeArrowheads="1"/>
            </p:cNvSpPr>
            <p:nvPr/>
          </p:nvSpPr>
          <p:spPr bwMode="auto">
            <a:xfrm>
              <a:off x="2040" y="1604"/>
              <a:ext cx="100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8038" name="Group 54"/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128039" name="Picture 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40" name="Freeform 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399418" name="Rectangle 58"/>
          <p:cNvSpPr>
            <a:spLocks noChangeArrowheads="1"/>
          </p:cNvSpPr>
          <p:nvPr/>
        </p:nvSpPr>
        <p:spPr bwMode="auto">
          <a:xfrm>
            <a:off x="2501900" y="5645150"/>
            <a:ext cx="123825" cy="18256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8034" name="Group 59"/>
          <p:cNvGrpSpPr>
            <a:grpSpLocks/>
          </p:cNvGrpSpPr>
          <p:nvPr/>
        </p:nvGrpSpPr>
        <p:grpSpPr bwMode="auto">
          <a:xfrm>
            <a:off x="2166938" y="5784850"/>
            <a:ext cx="584200" cy="469900"/>
            <a:chOff x="-44" y="1473"/>
            <a:chExt cx="981" cy="1105"/>
          </a:xfrm>
        </p:grpSpPr>
        <p:pic>
          <p:nvPicPr>
            <p:cNvPr id="128035" name="Picture 60" descr="desktop_computer_stylized_medium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36" name="Freeform 6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5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27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66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ARP protocol: same LAN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6413" y="1277938"/>
            <a:ext cx="3810000" cy="46482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wants to send datagram to B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B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MAC address not in A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ARP table.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broadcasts</a:t>
            </a:r>
            <a:r>
              <a:rPr lang="en-US" sz="2400" dirty="0">
                <a:latin typeface="Gill Sans MT" charset="0"/>
                <a:cs typeface="+mn-cs"/>
              </a:rPr>
              <a:t> ARP query packet, containing B's IP address </a:t>
            </a:r>
          </a:p>
          <a:p>
            <a:pPr marL="681038" lvl="1" indent="-223838">
              <a:defRPr/>
            </a:pPr>
            <a:r>
              <a:rPr lang="en-US" sz="2000" dirty="0" smtClean="0">
                <a:latin typeface="Gill Sans MT" charset="0"/>
              </a:rPr>
              <a:t>destination </a:t>
            </a:r>
            <a:r>
              <a:rPr lang="en-US" sz="2000" dirty="0">
                <a:latin typeface="Gill Sans MT" charset="0"/>
              </a:rPr>
              <a:t>MAC address = FF-FF-FF-FF-FF-FF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all </a:t>
            </a:r>
            <a:r>
              <a:rPr lang="en-US" sz="2000" dirty="0" smtClean="0">
                <a:latin typeface="Gill Sans MT" charset="0"/>
              </a:rPr>
              <a:t>nodes on </a:t>
            </a:r>
            <a:r>
              <a:rPr lang="en-US" sz="2000" dirty="0">
                <a:latin typeface="Gill Sans MT" charset="0"/>
              </a:rPr>
              <a:t>LAN receive ARP query 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B receives ARP packet, replies to A with its (B's) MAC address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frame sent to A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MAC address (unicast)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400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95863" y="1878013"/>
            <a:ext cx="3810000" cy="46482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caches (saves) IP-to-MAC address pair in its ARP table until information becomes old (times out)</a:t>
            </a:r>
            <a:r>
              <a:rPr lang="en-US" sz="2000" dirty="0">
                <a:latin typeface="Gill Sans MT" charset="0"/>
                <a:cs typeface="+mn-cs"/>
              </a:rPr>
              <a:t> 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soft state: information that times out (goes away) unless refreshed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ARP is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plug-and-play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: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nodes create their ARP tables </a:t>
            </a:r>
            <a:r>
              <a:rPr lang="en-US" sz="2000" i="1" dirty="0">
                <a:latin typeface="Gill Sans MT" charset="0"/>
              </a:rPr>
              <a:t>without intervention from net administrator</a:t>
            </a:r>
          </a:p>
        </p:txBody>
      </p:sp>
      <p:pic>
        <p:nvPicPr>
          <p:cNvPr id="130054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87630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2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2425" y="1057275"/>
            <a:ext cx="8675688" cy="1081088"/>
          </a:xfrm>
        </p:spPr>
        <p:txBody>
          <a:bodyPr/>
          <a:lstStyle/>
          <a:p>
            <a:pPr marL="111125" indent="-111125"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walkthrough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: send datagram from A to B via R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 smtClean="0"/>
              <a:t>focus </a:t>
            </a:r>
            <a:r>
              <a:rPr lang="en-US" dirty="0"/>
              <a:t>on addressing </a:t>
            </a:r>
            <a:r>
              <a:rPr lang="en-US" dirty="0" smtClean="0"/>
              <a:t>– </a:t>
            </a:r>
            <a:r>
              <a:rPr lang="en-US" dirty="0"/>
              <a:t>at </a:t>
            </a:r>
            <a:r>
              <a:rPr lang="en-US" dirty="0" smtClean="0"/>
              <a:t>IP </a:t>
            </a:r>
            <a:r>
              <a:rPr lang="en-US" dirty="0"/>
              <a:t>(datagram) and MAC layer (frame)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 smtClean="0"/>
              <a:t>assume </a:t>
            </a:r>
            <a:r>
              <a:rPr lang="en-US" dirty="0"/>
              <a:t>A knows B</a:t>
            </a:r>
            <a:r>
              <a:rPr lang="ja-JP" altLang="en-US" dirty="0"/>
              <a:t>’</a:t>
            </a:r>
            <a:r>
              <a:rPr lang="en-US" dirty="0"/>
              <a:t>s IP address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 smtClean="0"/>
              <a:t>assume </a:t>
            </a:r>
            <a:r>
              <a:rPr lang="en-US" dirty="0"/>
              <a:t>A knows IP address of first hop router, R (how?</a:t>
            </a:r>
            <a:r>
              <a:rPr lang="en-US" dirty="0" smtClean="0"/>
              <a:t>)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 smtClean="0"/>
              <a:t>assume </a:t>
            </a:r>
            <a:r>
              <a:rPr lang="en-US" dirty="0"/>
              <a:t>A knows R</a:t>
            </a:r>
            <a:r>
              <a:rPr lang="ja-JP" altLang="en-US" dirty="0"/>
              <a:t>’</a:t>
            </a:r>
            <a:r>
              <a:rPr lang="en-US" dirty="0"/>
              <a:t>s MAC address (how?)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132101" name="Group 4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2103" name="Group 99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216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216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6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02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04" name="Group 2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64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5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216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6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710660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067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5068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2108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5117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5118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5070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5071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5072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5073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2113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5075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6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7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8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9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0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1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0714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5083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2123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5115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5116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5085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6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7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5088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5089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90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2130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710732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2132" name="Group 3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215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215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5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90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33" name="Group 1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77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40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2142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214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2144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2145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2148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2149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5107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5108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91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34" name="Group 93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95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36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2137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38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pic>
        <p:nvPicPr>
          <p:cNvPr id="132102" name="Picture 15" descr="underline_base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9456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45</a:t>
            </a:fld>
            <a:endParaRPr lang="en-US" sz="1200" dirty="0">
              <a:latin typeface="Tahoma" charset="0"/>
            </a:endParaRPr>
          </a:p>
        </p:txBody>
      </p:sp>
      <p:sp>
        <p:nvSpPr>
          <p:cNvPr id="7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0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5" name="Group 94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4183" name="Group 95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424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424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4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6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184" name="Group 96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1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3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424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4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98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123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6124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4188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6173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6174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6126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6127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6128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6129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4193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6131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2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3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4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5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6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7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14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6139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4203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6171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6172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6141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2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3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6144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6145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6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4210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4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4212" name="Group 12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423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423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3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44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213" name="Group 125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2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20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4222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422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4224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4225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4228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4229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6163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6164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34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214" name="Group 126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28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16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4217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18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12857" name="AutoShape 153"/>
          <p:cNvSpPr>
            <a:spLocks noChangeArrowheads="1"/>
          </p:cNvSpPr>
          <p:nvPr/>
        </p:nvSpPr>
        <p:spPr bwMode="auto">
          <a:xfrm>
            <a:off x="2387600" y="3086100"/>
            <a:ext cx="314325" cy="792163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712834" name="Group 130"/>
          <p:cNvGrpSpPr>
            <a:grpSpLocks/>
          </p:cNvGrpSpPr>
          <p:nvPr/>
        </p:nvGrpSpPr>
        <p:grpSpPr bwMode="auto">
          <a:xfrm>
            <a:off x="534988" y="2686050"/>
            <a:ext cx="976312" cy="1460500"/>
            <a:chOff x="337" y="1692"/>
            <a:chExt cx="615" cy="920"/>
          </a:xfrm>
        </p:grpSpPr>
        <p:sp>
          <p:nvSpPr>
            <p:cNvPr id="134176" name="Freeform 65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6114" name="Rectangle 67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5" name="Text Box 68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6116" name="Line 6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7" name="Line 7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8" name="Line 7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9" name="Line 72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12855" name="Group 151"/>
          <p:cNvGrpSpPr>
            <a:grpSpLocks/>
          </p:cNvGrpSpPr>
          <p:nvPr/>
        </p:nvGrpSpPr>
        <p:grpSpPr bwMode="auto">
          <a:xfrm>
            <a:off x="1893888" y="2643188"/>
            <a:ext cx="2011362" cy="760412"/>
            <a:chOff x="1197" y="1665"/>
            <a:chExt cx="1267" cy="479"/>
          </a:xfrm>
        </p:grpSpPr>
        <p:grpSp>
          <p:nvGrpSpPr>
            <p:cNvPr id="134171" name="Group 150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46110" name="Rectangle 123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11" name="Line 124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12" name="Line 125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6109" name="Text Box 126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2845" name="Group 141"/>
          <p:cNvGrpSpPr>
            <a:grpSpLocks/>
          </p:cNvGrpSpPr>
          <p:nvPr/>
        </p:nvGrpSpPr>
        <p:grpSpPr bwMode="auto">
          <a:xfrm>
            <a:off x="2027238" y="2903538"/>
            <a:ext cx="146050" cy="385762"/>
            <a:chOff x="1272" y="1762"/>
            <a:chExt cx="92" cy="243"/>
          </a:xfrm>
        </p:grpSpPr>
        <p:sp>
          <p:nvSpPr>
            <p:cNvPr id="46106" name="Line 127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07" name="Line 128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12847" name="Rectangle 143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A creates IP datagram with IP source A, destination B </a:t>
            </a:r>
          </a:p>
        </p:txBody>
      </p:sp>
      <p:sp>
        <p:nvSpPr>
          <p:cNvPr id="712848" name="Rectangle 144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A creates link-layer frame with R's MAC address as </a:t>
            </a:r>
            <a:r>
              <a:rPr lang="en-US" sz="2000" i="0" dirty="0" smtClean="0">
                <a:latin typeface="Gill Sans MT" charset="0"/>
                <a:cs typeface="+mn-cs"/>
              </a:rPr>
              <a:t>destination address, </a:t>
            </a:r>
            <a:r>
              <a:rPr lang="en-US" sz="2000" i="0" dirty="0">
                <a:latin typeface="Gill Sans MT" charset="0"/>
                <a:cs typeface="+mn-cs"/>
              </a:rPr>
              <a:t>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grpSp>
        <p:nvGrpSpPr>
          <p:cNvPr id="712856" name="Group 152"/>
          <p:cNvGrpSpPr>
            <a:grpSpLocks/>
          </p:cNvGrpSpPr>
          <p:nvPr/>
        </p:nvGrpSpPr>
        <p:grpSpPr bwMode="auto">
          <a:xfrm>
            <a:off x="1477963" y="2244725"/>
            <a:ext cx="2443162" cy="1519238"/>
            <a:chOff x="931" y="1414"/>
            <a:chExt cx="1539" cy="957"/>
          </a:xfrm>
        </p:grpSpPr>
        <p:sp>
          <p:nvSpPr>
            <p:cNvPr id="46094" name="Text Box 135"/>
            <p:cNvSpPr txBox="1">
              <a:spLocks noChangeArrowheads="1"/>
            </p:cNvSpPr>
            <p:nvPr/>
          </p:nvSpPr>
          <p:spPr bwMode="auto">
            <a:xfrm>
              <a:off x="931" y="1414"/>
              <a:ext cx="15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MAC src: 74-29-9C-E8-FF-55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MAC dest: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E6-E9-00-17-BB-4B</a:t>
              </a:r>
            </a:p>
          </p:txBody>
        </p:sp>
        <p:grpSp>
          <p:nvGrpSpPr>
            <p:cNvPr id="134158" name="Group 14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6100" name="Rectangle 138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1" name="Rectangle 13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2" name="Line 13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3" name="Line 13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4" name="Line 139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5" name="Line 140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6096" name="Line 146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7" name="Line 147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8" name="Line 148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9" name="Line 149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34156" name="Picture 15" descr="underline_base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9456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46</a:t>
            </a:fld>
            <a:endParaRPr lang="en-US" sz="1200" dirty="0">
              <a:latin typeface="Tahoma" charset="0"/>
            </a:endParaRPr>
          </a:p>
        </p:txBody>
      </p:sp>
      <p:sp>
        <p:nvSpPr>
          <p:cNvPr id="10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77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1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12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857" grpId="0" animBg="1"/>
      <p:bldP spid="712847" grpId="0"/>
      <p:bldP spid="71284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3" name="Group 163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6236" name="Group 164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6295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6297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98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225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37" name="Group 165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220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92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6293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94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67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152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7153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6241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7202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7203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7155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7156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7157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7158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6246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60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1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2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3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4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5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6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83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7168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6256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7200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7201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7170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1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2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7173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7174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5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6263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93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6265" name="Group 193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628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628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8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21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66" name="Group 194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201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73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6275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6276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6277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6278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6281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6282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7192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7193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203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67" name="Group 195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97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6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627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7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710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714811" name="Group 59"/>
          <p:cNvGrpSpPr>
            <a:grpSpLocks/>
          </p:cNvGrpSpPr>
          <p:nvPr/>
        </p:nvGrpSpPr>
        <p:grpSpPr bwMode="auto">
          <a:xfrm>
            <a:off x="534988" y="2686050"/>
            <a:ext cx="976312" cy="1460500"/>
            <a:chOff x="337" y="1692"/>
            <a:chExt cx="615" cy="920"/>
          </a:xfrm>
        </p:grpSpPr>
        <p:sp>
          <p:nvSpPr>
            <p:cNvPr id="136229" name="Freeform 60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43" name="Rectangle 61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4" name="Text Box 62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7145" name="Line 63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6" name="Line 64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7" name="Line 65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8" name="Line 66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7111" name="Rectangle 76"/>
          <p:cNvSpPr>
            <a:spLocks noChangeArrowheads="1"/>
          </p:cNvSpPr>
          <p:nvPr/>
        </p:nvSpPr>
        <p:spPr bwMode="auto">
          <a:xfrm>
            <a:off x="706438" y="1084263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frame sent from A to R</a:t>
            </a:r>
          </a:p>
        </p:txBody>
      </p:sp>
      <p:grpSp>
        <p:nvGrpSpPr>
          <p:cNvPr id="714820" name="Group 68"/>
          <p:cNvGrpSpPr>
            <a:grpSpLocks/>
          </p:cNvGrpSpPr>
          <p:nvPr/>
        </p:nvGrpSpPr>
        <p:grpSpPr bwMode="auto">
          <a:xfrm>
            <a:off x="2713038" y="3265488"/>
            <a:ext cx="1096962" cy="244475"/>
            <a:chOff x="1231" y="1990"/>
            <a:chExt cx="691" cy="154"/>
          </a:xfrm>
        </p:grpSpPr>
        <p:sp>
          <p:nvSpPr>
            <p:cNvPr id="47139" name="Rectangle 69"/>
            <p:cNvSpPr>
              <a:spLocks noChangeArrowheads="1"/>
            </p:cNvSpPr>
            <p:nvPr/>
          </p:nvSpPr>
          <p:spPr bwMode="auto">
            <a:xfrm>
              <a:off x="1231" y="1991"/>
              <a:ext cx="691" cy="1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0" name="Line 70"/>
            <p:cNvSpPr>
              <a:spLocks noChangeShapeType="1"/>
            </p:cNvSpPr>
            <p:nvPr/>
          </p:nvSpPr>
          <p:spPr bwMode="auto">
            <a:xfrm>
              <a:off x="1337" y="1990"/>
              <a:ext cx="0" cy="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1" name="Line 71"/>
            <p:cNvSpPr>
              <a:spLocks noChangeShapeType="1"/>
            </p:cNvSpPr>
            <p:nvPr/>
          </p:nvSpPr>
          <p:spPr bwMode="auto">
            <a:xfrm>
              <a:off x="1427" y="1992"/>
              <a:ext cx="0" cy="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14852" name="Group 100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36221" name="Freeform 93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35" name="Rectangle 94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36" name="Text Box 95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7137" name="Line 98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38" name="Line 99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14853" name="Rectangle 101"/>
          <p:cNvSpPr>
            <a:spLocks noChangeArrowheads="1"/>
          </p:cNvSpPr>
          <p:nvPr/>
        </p:nvSpPr>
        <p:spPr bwMode="auto">
          <a:xfrm>
            <a:off x="709613" y="1439863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frame received at R, datagram removed, passed up to IP</a:t>
            </a:r>
          </a:p>
        </p:txBody>
      </p:sp>
      <p:grpSp>
        <p:nvGrpSpPr>
          <p:cNvPr id="714883" name="Group 131"/>
          <p:cNvGrpSpPr>
            <a:grpSpLocks/>
          </p:cNvGrpSpPr>
          <p:nvPr/>
        </p:nvGrpSpPr>
        <p:grpSpPr bwMode="auto">
          <a:xfrm>
            <a:off x="1477963" y="2244725"/>
            <a:ext cx="2443162" cy="1519238"/>
            <a:chOff x="931" y="1414"/>
            <a:chExt cx="1539" cy="957"/>
          </a:xfrm>
        </p:grpSpPr>
        <p:sp>
          <p:nvSpPr>
            <p:cNvPr id="47121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MAC src: 74-29-9C-E8-FF-55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MAC dest: E6-E9-00-17-BB-4B</a:t>
              </a:r>
            </a:p>
          </p:txBody>
        </p:sp>
        <p:grpSp>
          <p:nvGrpSpPr>
            <p:cNvPr id="136209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7128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29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0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1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2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3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7123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4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5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6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7" name="Text Box 130"/>
            <p:cNvSpPr txBox="1">
              <a:spLocks noChangeArrowheads="1"/>
            </p:cNvSpPr>
            <p:nvPr/>
          </p:nvSpPr>
          <p:spPr bwMode="auto">
            <a:xfrm>
              <a:off x="1193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4898" name="Group 146"/>
          <p:cNvGrpSpPr>
            <a:grpSpLocks/>
          </p:cNvGrpSpPr>
          <p:nvPr/>
        </p:nvGrpSpPr>
        <p:grpSpPr bwMode="auto">
          <a:xfrm>
            <a:off x="2667000" y="2435225"/>
            <a:ext cx="2011363" cy="979488"/>
            <a:chOff x="4493" y="1480"/>
            <a:chExt cx="1267" cy="617"/>
          </a:xfrm>
        </p:grpSpPr>
        <p:sp>
          <p:nvSpPr>
            <p:cNvPr id="47118" name="Line 143"/>
            <p:cNvSpPr>
              <a:spLocks noChangeShapeType="1"/>
            </p:cNvSpPr>
            <p:nvPr/>
          </p:nvSpPr>
          <p:spPr bwMode="auto">
            <a:xfrm flipH="1" flipV="1">
              <a:off x="4576" y="1627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19" name="Line 144"/>
            <p:cNvSpPr>
              <a:spLocks noChangeShapeType="1"/>
            </p:cNvSpPr>
            <p:nvPr/>
          </p:nvSpPr>
          <p:spPr bwMode="auto">
            <a:xfrm>
              <a:off x="4668" y="1739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0" name="Text Box 145"/>
            <p:cNvSpPr txBox="1">
              <a:spLocks noChangeArrowheads="1"/>
            </p:cNvSpPr>
            <p:nvPr/>
          </p:nvSpPr>
          <p:spPr bwMode="auto">
            <a:xfrm>
              <a:off x="4493" y="1480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pic>
        <p:nvPicPr>
          <p:cNvPr id="136204" name="Picture 15" descr="underline_base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47</a:t>
            </a:fld>
            <a:endParaRPr lang="en-US" sz="1200" dirty="0">
              <a:latin typeface="Tahoma" charset="0"/>
            </a:endParaRPr>
          </a:p>
        </p:txBody>
      </p:sp>
      <p:sp>
        <p:nvSpPr>
          <p:cNvPr id="10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7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1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0.13334 L 0.04045 0.16297 L 0.08629 0.16297 L 0.08524 0.01482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714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14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14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1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85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41" name="Group 100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8285" name="Group 101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8344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8346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47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2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286" name="Group 102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7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41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8342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43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04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177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8178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8290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8227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8228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8180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8181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8182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8183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8295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85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6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7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8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9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0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1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0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8193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8305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8225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8226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8195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6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7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8198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8199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200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8312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30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8314" name="Group 130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833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833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3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0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315" name="Group 131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8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22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8324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832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8326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8327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8330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8331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8217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8218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40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316" name="Group 132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34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18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8319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20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18850" name="AutoShape 2"/>
          <p:cNvSpPr>
            <a:spLocks noChangeArrowheads="1"/>
          </p:cNvSpPr>
          <p:nvPr/>
        </p:nvSpPr>
        <p:spPr bwMode="auto">
          <a:xfrm>
            <a:off x="5710238" y="3144838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138246" name="Group 67"/>
          <p:cNvGrpSpPr>
            <a:grpSpLocks/>
          </p:cNvGrpSpPr>
          <p:nvPr/>
        </p:nvGrpSpPr>
        <p:grpSpPr bwMode="auto">
          <a:xfrm>
            <a:off x="5216525" y="2701925"/>
            <a:ext cx="2011363" cy="760413"/>
            <a:chOff x="1197" y="1665"/>
            <a:chExt cx="1267" cy="479"/>
          </a:xfrm>
        </p:grpSpPr>
        <p:grpSp>
          <p:nvGrpSpPr>
            <p:cNvPr id="138280" name="Group 68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48171" name="Rectangle 69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72" name="Line 70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73" name="Line 71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8170" name="Text Box 72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8921" name="Group 73"/>
          <p:cNvGrpSpPr>
            <a:grpSpLocks/>
          </p:cNvGrpSpPr>
          <p:nvPr/>
        </p:nvGrpSpPr>
        <p:grpSpPr bwMode="auto">
          <a:xfrm>
            <a:off x="5340350" y="2952750"/>
            <a:ext cx="146050" cy="385763"/>
            <a:chOff x="1272" y="1762"/>
            <a:chExt cx="92" cy="243"/>
          </a:xfrm>
        </p:grpSpPr>
        <p:sp>
          <p:nvSpPr>
            <p:cNvPr id="48167" name="Line 74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68" name="Line 75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18924" name="Rectangle 76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forwards datagram with IP source A, destination B </a:t>
            </a:r>
          </a:p>
        </p:txBody>
      </p:sp>
      <p:sp>
        <p:nvSpPr>
          <p:cNvPr id="718925" name="Rectangle 77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creates link-layer frame with B's MAC address as </a:t>
            </a:r>
            <a:r>
              <a:rPr lang="en-US" sz="2000" i="0" dirty="0" smtClean="0">
                <a:latin typeface="Gill Sans MT" charset="0"/>
                <a:cs typeface="+mn-cs"/>
              </a:rPr>
              <a:t>destination address, </a:t>
            </a:r>
            <a:r>
              <a:rPr lang="en-US" sz="2000" i="0" dirty="0">
                <a:latin typeface="Gill Sans MT" charset="0"/>
                <a:cs typeface="+mn-cs"/>
              </a:rPr>
              <a:t>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grpSp>
        <p:nvGrpSpPr>
          <p:cNvPr id="718926" name="Group 78"/>
          <p:cNvGrpSpPr>
            <a:grpSpLocks/>
          </p:cNvGrpSpPr>
          <p:nvPr/>
        </p:nvGrpSpPr>
        <p:grpSpPr bwMode="auto">
          <a:xfrm>
            <a:off x="4791075" y="2293938"/>
            <a:ext cx="2428876" cy="1519237"/>
            <a:chOff x="931" y="1414"/>
            <a:chExt cx="1530" cy="957"/>
          </a:xfrm>
        </p:grpSpPr>
        <p:sp>
          <p:nvSpPr>
            <p:cNvPr id="48155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3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MAC src: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1A-23-F9-CD-06-9B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MAC dest: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49-BD-D2-C7-56-2A</a:t>
              </a:r>
            </a:p>
            <a:p>
              <a:pPr>
                <a:defRPr/>
              </a:pPr>
              <a:endParaRPr lang="en-US" sz="1200" i="0" dirty="0" smtClean="0">
                <a:solidFill>
                  <a:srgbClr val="FF0000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138267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8161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2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3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4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5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6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8157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8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9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60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8251" name="Group 91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38261" name="Freeform 92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51" name="Rectangle 93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2" name="Text Box 94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8153" name="Line 95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4" name="Line 96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8252" name="Group 113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138254" name="Freeform 106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44" name="Rectangle 107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5" name="Text Box 108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8146" name="Line 10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7" name="Line 11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8" name="Line 11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9" name="Line 112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38253" name="Picture 15" descr="underline_base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48</a:t>
            </a:fld>
            <a:endParaRPr lang="en-US" sz="1200" dirty="0">
              <a:latin typeface="Tahoma" charset="0"/>
            </a:endParaRPr>
          </a:p>
        </p:txBody>
      </p:sp>
      <p:sp>
        <p:nvSpPr>
          <p:cNvPr id="1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97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1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1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50" grpId="0" animBg="1"/>
      <p:bldP spid="718924" grpId="0"/>
      <p:bldP spid="71892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89" name="Group 101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40334" name="Group 102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4039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4039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9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35" name="Group 103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8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90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40391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92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05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202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9203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40339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9252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9253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9205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9206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9207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9208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40344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210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1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2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3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4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5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6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1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9218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40354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9250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9251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9220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1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2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9223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9224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5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40361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31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40363" name="Group 131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40381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4038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8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1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64" name="Group 132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9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71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40373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40374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40375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40376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40379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0380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9242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243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41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65" name="Group 133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35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67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40368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69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915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sp>
        <p:nvSpPr>
          <p:cNvPr id="720966" name="Rectangle 70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forwards datagram with IP source A, destination B </a:t>
            </a:r>
          </a:p>
        </p:txBody>
      </p:sp>
      <p:sp>
        <p:nvSpPr>
          <p:cNvPr id="720967" name="Rectangle 71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creates link-layer frame with B's MAC address as </a:t>
            </a:r>
            <a:r>
              <a:rPr lang="en-US" sz="2000" i="0" dirty="0" smtClean="0">
                <a:latin typeface="Gill Sans MT" charset="0"/>
                <a:cs typeface="+mn-cs"/>
              </a:rPr>
              <a:t>destination address, </a:t>
            </a:r>
            <a:r>
              <a:rPr lang="en-US" sz="2000" i="0" dirty="0">
                <a:latin typeface="Gill Sans MT" charset="0"/>
                <a:cs typeface="+mn-cs"/>
              </a:rPr>
              <a:t>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grpSp>
        <p:nvGrpSpPr>
          <p:cNvPr id="720995" name="Group 99"/>
          <p:cNvGrpSpPr>
            <a:grpSpLocks/>
          </p:cNvGrpSpPr>
          <p:nvPr/>
        </p:nvGrpSpPr>
        <p:grpSpPr bwMode="auto">
          <a:xfrm>
            <a:off x="4791075" y="2293938"/>
            <a:ext cx="2436813" cy="1643062"/>
            <a:chOff x="3018" y="1445"/>
            <a:chExt cx="1535" cy="1035"/>
          </a:xfrm>
        </p:grpSpPr>
        <p:sp>
          <p:nvSpPr>
            <p:cNvPr id="49176" name="AutoShape 2"/>
            <p:cNvSpPr>
              <a:spLocks noChangeArrowheads="1"/>
            </p:cNvSpPr>
            <p:nvPr/>
          </p:nvSpPr>
          <p:spPr bwMode="auto">
            <a:xfrm>
              <a:off x="3597" y="1981"/>
              <a:ext cx="198" cy="499"/>
            </a:xfrm>
            <a:prstGeom prst="downArrow">
              <a:avLst>
                <a:gd name="adj1" fmla="val 50000"/>
                <a:gd name="adj2" fmla="val 6300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40312" name="Group 61"/>
            <p:cNvGrpSpPr>
              <a:grpSpLocks/>
            </p:cNvGrpSpPr>
            <p:nvPr/>
          </p:nvGrpSpPr>
          <p:grpSpPr bwMode="auto">
            <a:xfrm>
              <a:off x="3286" y="1702"/>
              <a:ext cx="1267" cy="479"/>
              <a:chOff x="1197" y="1665"/>
              <a:chExt cx="1267" cy="479"/>
            </a:xfrm>
          </p:grpSpPr>
          <p:grpSp>
            <p:nvGrpSpPr>
              <p:cNvPr id="140329" name="Group 62"/>
              <p:cNvGrpSpPr>
                <a:grpSpLocks/>
              </p:cNvGrpSpPr>
              <p:nvPr/>
            </p:nvGrpSpPr>
            <p:grpSpPr bwMode="auto">
              <a:xfrm>
                <a:off x="1231" y="1990"/>
                <a:ext cx="691" cy="154"/>
                <a:chOff x="1231" y="1990"/>
                <a:chExt cx="691" cy="154"/>
              </a:xfrm>
            </p:grpSpPr>
            <p:sp>
              <p:nvSpPr>
                <p:cNvPr id="49196" name="Rectangle 63"/>
                <p:cNvSpPr>
                  <a:spLocks noChangeArrowheads="1"/>
                </p:cNvSpPr>
                <p:nvPr/>
              </p:nvSpPr>
              <p:spPr bwMode="auto">
                <a:xfrm>
                  <a:off x="1231" y="1991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7" name="Line 64"/>
                <p:cNvSpPr>
                  <a:spLocks noChangeShapeType="1"/>
                </p:cNvSpPr>
                <p:nvPr/>
              </p:nvSpPr>
              <p:spPr bwMode="auto">
                <a:xfrm>
                  <a:off x="1337" y="1990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8" name="Line 65"/>
                <p:cNvSpPr>
                  <a:spLocks noChangeShapeType="1"/>
                </p:cNvSpPr>
                <p:nvPr/>
              </p:nvSpPr>
              <p:spPr bwMode="auto">
                <a:xfrm>
                  <a:off x="1427" y="1992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49195" name="Text Box 66"/>
              <p:cNvSpPr txBox="1">
                <a:spLocks noChangeArrowheads="1"/>
              </p:cNvSpPr>
              <p:nvPr/>
            </p:nvSpPr>
            <p:spPr bwMode="auto">
              <a:xfrm>
                <a:off x="1197" y="1665"/>
                <a:ext cx="126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IP src: 111.111.111.111</a:t>
                </a:r>
              </a:p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   IP dest: 222.222.222.222</a:t>
                </a:r>
              </a:p>
            </p:txBody>
          </p:sp>
        </p:grpSp>
        <p:grpSp>
          <p:nvGrpSpPr>
            <p:cNvPr id="140313" name="Group 67"/>
            <p:cNvGrpSpPr>
              <a:grpSpLocks/>
            </p:cNvGrpSpPr>
            <p:nvPr/>
          </p:nvGrpSpPr>
          <p:grpSpPr bwMode="auto">
            <a:xfrm>
              <a:off x="3364" y="1860"/>
              <a:ext cx="92" cy="243"/>
              <a:chOff x="1272" y="1762"/>
              <a:chExt cx="92" cy="243"/>
            </a:xfrm>
          </p:grpSpPr>
          <p:sp>
            <p:nvSpPr>
              <p:cNvPr id="49192" name="Line 68"/>
              <p:cNvSpPr>
                <a:spLocks noChangeShapeType="1"/>
              </p:cNvSpPr>
              <p:nvPr/>
            </p:nvSpPr>
            <p:spPr bwMode="auto">
              <a:xfrm>
                <a:off x="1272" y="1762"/>
                <a:ext cx="0" cy="2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93" name="Line 69"/>
              <p:cNvSpPr>
                <a:spLocks noChangeShapeType="1"/>
              </p:cNvSpPr>
              <p:nvPr/>
            </p:nvSpPr>
            <p:spPr bwMode="auto">
              <a:xfrm>
                <a:off x="1364" y="1878"/>
                <a:ext cx="0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40314" name="Group 72"/>
            <p:cNvGrpSpPr>
              <a:grpSpLocks/>
            </p:cNvGrpSpPr>
            <p:nvPr/>
          </p:nvGrpSpPr>
          <p:grpSpPr bwMode="auto">
            <a:xfrm>
              <a:off x="3018" y="1445"/>
              <a:ext cx="1530" cy="957"/>
              <a:chOff x="931" y="1414"/>
              <a:chExt cx="1530" cy="957"/>
            </a:xfrm>
          </p:grpSpPr>
          <p:sp>
            <p:nvSpPr>
              <p:cNvPr id="49180" name="Text Box 73"/>
              <p:cNvSpPr txBox="1">
                <a:spLocks noChangeArrowheads="1"/>
              </p:cNvSpPr>
              <p:nvPr/>
            </p:nvSpPr>
            <p:spPr bwMode="auto">
              <a:xfrm>
                <a:off x="931" y="1414"/>
                <a:ext cx="1530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MAC src: </a:t>
                </a:r>
                <a:r>
                  <a:rPr lang="en-US" sz="1200" i="0" dirty="0" smtClean="0">
                    <a:solidFill>
                      <a:srgbClr val="FF0000"/>
                    </a:solidFill>
                    <a:latin typeface="Arial" charset="0"/>
                    <a:cs typeface="+mn-cs"/>
                  </a:rPr>
                  <a:t>1A-23-F9-CD-06-9B</a:t>
                </a:r>
              </a:p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  MAC dest: </a:t>
                </a:r>
                <a:r>
                  <a:rPr lang="en-US" sz="1200" i="0" dirty="0" smtClean="0">
                    <a:solidFill>
                      <a:srgbClr val="FF0000"/>
                    </a:solidFill>
                    <a:latin typeface="Arial" charset="0"/>
                    <a:cs typeface="+mn-cs"/>
                  </a:rPr>
                  <a:t>49-BD-D2-C7-56-2A</a:t>
                </a:r>
              </a:p>
              <a:p>
                <a:pPr>
                  <a:defRPr/>
                </a:pPr>
                <a:endPara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endParaRPr>
              </a:p>
            </p:txBody>
          </p:sp>
          <p:grpSp>
            <p:nvGrpSpPr>
              <p:cNvPr id="140316" name="Group 74"/>
              <p:cNvGrpSpPr>
                <a:grpSpLocks/>
              </p:cNvGrpSpPr>
              <p:nvPr/>
            </p:nvGrpSpPr>
            <p:grpSpPr bwMode="auto">
              <a:xfrm>
                <a:off x="981" y="2182"/>
                <a:ext cx="1049" cy="189"/>
                <a:chOff x="2829" y="2040"/>
                <a:chExt cx="1049" cy="189"/>
              </a:xfrm>
            </p:grpSpPr>
            <p:sp>
              <p:nvSpPr>
                <p:cNvPr id="49186" name="Rectangle 75"/>
                <p:cNvSpPr>
                  <a:spLocks noChangeArrowheads="1"/>
                </p:cNvSpPr>
                <p:nvPr/>
              </p:nvSpPr>
              <p:spPr bwMode="auto">
                <a:xfrm>
                  <a:off x="2829" y="2042"/>
                  <a:ext cx="1049" cy="185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7" name="Rectangle 76"/>
                <p:cNvSpPr>
                  <a:spLocks noChangeArrowheads="1"/>
                </p:cNvSpPr>
                <p:nvPr/>
              </p:nvSpPr>
              <p:spPr bwMode="auto">
                <a:xfrm>
                  <a:off x="3078" y="2060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8" name="Line 77"/>
                <p:cNvSpPr>
                  <a:spLocks noChangeShapeType="1"/>
                </p:cNvSpPr>
                <p:nvPr/>
              </p:nvSpPr>
              <p:spPr bwMode="auto">
                <a:xfrm>
                  <a:off x="3180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9" name="Line 78"/>
                <p:cNvSpPr>
                  <a:spLocks noChangeShapeType="1"/>
                </p:cNvSpPr>
                <p:nvPr/>
              </p:nvSpPr>
              <p:spPr bwMode="auto">
                <a:xfrm>
                  <a:off x="3276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0" name="Line 79"/>
                <p:cNvSpPr>
                  <a:spLocks noChangeShapeType="1"/>
                </p:cNvSpPr>
                <p:nvPr/>
              </p:nvSpPr>
              <p:spPr bwMode="auto">
                <a:xfrm>
                  <a:off x="2910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1" name="Line 80"/>
                <p:cNvSpPr>
                  <a:spLocks noChangeShapeType="1"/>
                </p:cNvSpPr>
                <p:nvPr/>
              </p:nvSpPr>
              <p:spPr bwMode="auto">
                <a:xfrm>
                  <a:off x="3006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49182" name="Line 81"/>
              <p:cNvSpPr>
                <a:spLocks noChangeShapeType="1"/>
              </p:cNvSpPr>
              <p:nvPr/>
            </p:nvSpPr>
            <p:spPr bwMode="auto">
              <a:xfrm flipV="1">
                <a:off x="1018" y="1576"/>
                <a:ext cx="2" cy="7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3" name="Line 82"/>
              <p:cNvSpPr>
                <a:spLocks noChangeShapeType="1"/>
              </p:cNvSpPr>
              <p:nvPr/>
            </p:nvSpPr>
            <p:spPr bwMode="auto">
              <a:xfrm flipV="1">
                <a:off x="1106" y="1680"/>
                <a:ext cx="0" cy="5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4" name="Line 83"/>
              <p:cNvSpPr>
                <a:spLocks noChangeShapeType="1"/>
              </p:cNvSpPr>
              <p:nvPr/>
            </p:nvSpPr>
            <p:spPr bwMode="auto">
              <a:xfrm flipH="1" flipV="1">
                <a:off x="1276" y="1812"/>
                <a:ext cx="2" cy="4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5" name="Line 84"/>
              <p:cNvSpPr>
                <a:spLocks noChangeShapeType="1"/>
              </p:cNvSpPr>
              <p:nvPr/>
            </p:nvSpPr>
            <p:spPr bwMode="auto">
              <a:xfrm>
                <a:off x="1368" y="1924"/>
                <a:ext cx="2" cy="3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40296" name="Group 85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40306" name="Freeform 86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172" name="Rectangle 87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3" name="Text Box 88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9174" name="Line 89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5" name="Line 90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20987" name="Group 91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140299" name="Freeform 92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165" name="Rectangle 93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6" name="Text Box 94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9167" name="Line 95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8" name="Line 96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9" name="Line 97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0" name="Line 98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40298" name="Picture 15" descr="underline_base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49</a:t>
            </a:fld>
            <a:endParaRPr lang="en-US" sz="1200" dirty="0">
              <a:latin typeface="Tahoma" charset="0"/>
            </a:endParaRPr>
          </a:p>
        </p:txBody>
      </p:sp>
      <p:sp>
        <p:nvSpPr>
          <p:cNvPr id="1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3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2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1.94444E-6 0.19838 L 0.11007 0.1199 L 0.11007 -0.0356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720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66" grpId="0"/>
      <p:bldP spid="7209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92551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244475"/>
            <a:ext cx="7772400" cy="8985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layer: context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2263" y="1547813"/>
            <a:ext cx="4151312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datagram transferred by different link protocols over different links: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e.g., Ethernet on first link, frame relay on intermediate links, 802.11 on last link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each  link protocol provides different services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e.g., may or may not provide rdt over link</a:t>
            </a:r>
          </a:p>
        </p:txBody>
      </p:sp>
      <p:sp>
        <p:nvSpPr>
          <p:cNvPr id="51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18038" y="1479550"/>
            <a:ext cx="4187825" cy="4648200"/>
          </a:xfrm>
          <a:solidFill>
            <a:schemeClr val="bg1"/>
          </a:solidFill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transportation analogy:</a:t>
            </a:r>
          </a:p>
          <a:p>
            <a:pPr>
              <a:defRPr/>
            </a:pPr>
            <a:r>
              <a:rPr lang="en-US" sz="2000" dirty="0">
                <a:latin typeface="Gill Sans MT" charset="0"/>
                <a:cs typeface="+mn-cs"/>
              </a:rPr>
              <a:t>trip from Princeton to Lausanne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limo: Princeton to JFK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plane: JFK to Geneva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train: Geneva to Lausanne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tourist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datagram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transport segment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communication link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transportation mode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link layer protocol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travel agent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routing algorithm</a:t>
            </a:r>
          </a:p>
          <a:p>
            <a:pPr lvl="1">
              <a:defRPr/>
            </a:pPr>
            <a:endParaRPr lang="en-US" sz="2000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74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7" name="Group 95"/>
          <p:cNvGrpSpPr>
            <a:grpSpLocks/>
          </p:cNvGrpSpPr>
          <p:nvPr/>
        </p:nvGrpSpPr>
        <p:grpSpPr bwMode="auto">
          <a:xfrm>
            <a:off x="6962095" y="5191351"/>
            <a:ext cx="711200" cy="600075"/>
            <a:chOff x="7179310" y="4033520"/>
            <a:chExt cx="1009650" cy="855028"/>
          </a:xfrm>
        </p:grpSpPr>
        <p:grpSp>
          <p:nvGrpSpPr>
            <p:cNvPr id="142433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243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3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56" name="Rectangle 43"/>
            <p:cNvSpPr>
              <a:spLocks noChangeArrowheads="1"/>
            </p:cNvSpPr>
            <p:nvPr/>
          </p:nvSpPr>
          <p:spPr bwMode="auto">
            <a:xfrm rot="16200000">
              <a:off x="7439378" y="4308711"/>
              <a:ext cx="126671" cy="19607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38" name="Group 96"/>
          <p:cNvGrpSpPr>
            <a:grpSpLocks/>
          </p:cNvGrpSpPr>
          <p:nvPr/>
        </p:nvGrpSpPr>
        <p:grpSpPr bwMode="auto">
          <a:xfrm>
            <a:off x="1028020" y="3799113"/>
            <a:ext cx="1027112" cy="762000"/>
            <a:chOff x="1046480" y="3962400"/>
            <a:chExt cx="1026163" cy="761428"/>
          </a:xfrm>
        </p:grpSpPr>
        <p:sp>
          <p:nvSpPr>
            <p:cNvPr id="151" name="Rectangle 48"/>
            <p:cNvSpPr>
              <a:spLocks noChangeArrowheads="1"/>
            </p:cNvSpPr>
            <p:nvPr/>
          </p:nvSpPr>
          <p:spPr bwMode="auto">
            <a:xfrm rot="16200000">
              <a:off x="1893411" y="4300306"/>
              <a:ext cx="111042" cy="24742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30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2431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32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4206195" y="4218213"/>
            <a:ext cx="376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i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</a:t>
            </a:r>
            <a:endParaRPr lang="en-US" i="0" dirty="0">
              <a:latin typeface="+mn-lt"/>
              <a:ea typeface="+mn-ea"/>
              <a:cs typeface="+mn-cs"/>
            </a:endParaRPr>
          </a:p>
        </p:txBody>
      </p:sp>
      <p:sp>
        <p:nvSpPr>
          <p:cNvPr id="50181" name="Text Box 21"/>
          <p:cNvSpPr txBox="1">
            <a:spLocks noChangeArrowheads="1"/>
          </p:cNvSpPr>
          <p:nvPr/>
        </p:nvSpPr>
        <p:spPr bwMode="auto">
          <a:xfrm>
            <a:off x="3850595" y="5215163"/>
            <a:ext cx="1543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1A-23-F9-CD-06-9B</a:t>
            </a:r>
          </a:p>
        </p:txBody>
      </p:sp>
      <p:sp>
        <p:nvSpPr>
          <p:cNvPr id="50182" name="Text Box 22"/>
          <p:cNvSpPr txBox="1">
            <a:spLocks noChangeArrowheads="1"/>
          </p:cNvSpPr>
          <p:nvPr/>
        </p:nvSpPr>
        <p:spPr bwMode="auto">
          <a:xfrm>
            <a:off x="3998232" y="5042126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222.222.222.220</a:t>
            </a:r>
          </a:p>
        </p:txBody>
      </p:sp>
      <p:grpSp>
        <p:nvGrpSpPr>
          <p:cNvPr id="142342" name="Group 23"/>
          <p:cNvGrpSpPr>
            <a:grpSpLocks/>
          </p:cNvGrpSpPr>
          <p:nvPr/>
        </p:nvGrpSpPr>
        <p:grpSpPr bwMode="auto">
          <a:xfrm>
            <a:off x="3026682" y="5631088"/>
            <a:ext cx="1541463" cy="449263"/>
            <a:chOff x="1934" y="2405"/>
            <a:chExt cx="971" cy="283"/>
          </a:xfrm>
        </p:grpSpPr>
        <p:sp>
          <p:nvSpPr>
            <p:cNvPr id="50268" name="Text Box 24"/>
            <p:cNvSpPr txBox="1">
              <a:spLocks noChangeArrowheads="1"/>
            </p:cNvSpPr>
            <p:nvPr/>
          </p:nvSpPr>
          <p:spPr bwMode="auto">
            <a:xfrm>
              <a:off x="1934" y="2405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111.111.111.110</a:t>
              </a:r>
            </a:p>
          </p:txBody>
        </p:sp>
        <p:sp>
          <p:nvSpPr>
            <p:cNvPr id="50269" name="Text Box 25"/>
            <p:cNvSpPr txBox="1">
              <a:spLocks noChangeArrowheads="1"/>
            </p:cNvSpPr>
            <p:nvPr/>
          </p:nvSpPr>
          <p:spPr bwMode="auto">
            <a:xfrm>
              <a:off x="1938" y="2515"/>
              <a:ext cx="96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E6-E9-00-17-BB-4B</a:t>
              </a:r>
            </a:p>
          </p:txBody>
        </p:sp>
      </p:grpSp>
      <p:sp>
        <p:nvSpPr>
          <p:cNvPr id="50184" name="Text Box 26"/>
          <p:cNvSpPr txBox="1">
            <a:spLocks noChangeArrowheads="1"/>
          </p:cNvSpPr>
          <p:nvPr/>
        </p:nvSpPr>
        <p:spPr bwMode="auto">
          <a:xfrm>
            <a:off x="934357" y="5873976"/>
            <a:ext cx="16271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CC-49-DE-D0-AB-7D</a:t>
            </a:r>
          </a:p>
        </p:txBody>
      </p:sp>
      <p:sp>
        <p:nvSpPr>
          <p:cNvPr id="50185" name="Text Box 27"/>
          <p:cNvSpPr txBox="1">
            <a:spLocks noChangeArrowheads="1"/>
          </p:cNvSpPr>
          <p:nvPr/>
        </p:nvSpPr>
        <p:spPr bwMode="auto">
          <a:xfrm>
            <a:off x="924832" y="5691413"/>
            <a:ext cx="13223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111.111.111.112</a:t>
            </a:r>
          </a:p>
        </p:txBody>
      </p:sp>
      <p:sp>
        <p:nvSpPr>
          <p:cNvPr id="50186" name="Text Box 30"/>
          <p:cNvSpPr txBox="1">
            <a:spLocks noChangeArrowheads="1"/>
          </p:cNvSpPr>
          <p:nvPr/>
        </p:nvSpPr>
        <p:spPr bwMode="auto">
          <a:xfrm>
            <a:off x="691470" y="4578576"/>
            <a:ext cx="1322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111.111.111.111</a:t>
            </a:r>
          </a:p>
        </p:txBody>
      </p:sp>
      <p:sp>
        <p:nvSpPr>
          <p:cNvPr id="50187" name="Text Box 33"/>
          <p:cNvSpPr txBox="1">
            <a:spLocks noChangeArrowheads="1"/>
          </p:cNvSpPr>
          <p:nvPr/>
        </p:nvSpPr>
        <p:spPr bwMode="auto">
          <a:xfrm>
            <a:off x="712107" y="4764313"/>
            <a:ext cx="1509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74-29-9C-E8-FF-55</a:t>
            </a:r>
          </a:p>
        </p:txBody>
      </p:sp>
      <p:sp>
        <p:nvSpPr>
          <p:cNvPr id="142347" name="Freeform 39"/>
          <p:cNvSpPr>
            <a:spLocks/>
          </p:cNvSpPr>
          <p:nvPr/>
        </p:nvSpPr>
        <p:spPr bwMode="auto">
          <a:xfrm>
            <a:off x="2347232" y="4273776"/>
            <a:ext cx="839788" cy="1069975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0189" name="Line 40"/>
          <p:cNvSpPr>
            <a:spLocks noChangeShapeType="1"/>
          </p:cNvSpPr>
          <p:nvPr/>
        </p:nvSpPr>
        <p:spPr bwMode="auto">
          <a:xfrm>
            <a:off x="2044020" y="4253138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0" name="Line 41"/>
          <p:cNvSpPr>
            <a:spLocks noChangeShapeType="1"/>
          </p:cNvSpPr>
          <p:nvPr/>
        </p:nvSpPr>
        <p:spPr bwMode="auto">
          <a:xfrm flipV="1">
            <a:off x="2167845" y="5197701"/>
            <a:ext cx="231775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1" name="Line 42"/>
          <p:cNvSpPr>
            <a:spLocks noChangeShapeType="1"/>
          </p:cNvSpPr>
          <p:nvPr/>
        </p:nvSpPr>
        <p:spPr bwMode="auto">
          <a:xfrm>
            <a:off x="3166382" y="4791301"/>
            <a:ext cx="5842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2" name="Line 44"/>
          <p:cNvSpPr>
            <a:spLocks noChangeShapeType="1"/>
          </p:cNvSpPr>
          <p:nvPr/>
        </p:nvSpPr>
        <p:spPr bwMode="auto">
          <a:xfrm flipV="1">
            <a:off x="2083707" y="5548538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3" name="Line 45"/>
          <p:cNvSpPr>
            <a:spLocks noChangeShapeType="1"/>
          </p:cNvSpPr>
          <p:nvPr/>
        </p:nvSpPr>
        <p:spPr bwMode="auto">
          <a:xfrm flipH="1" flipV="1">
            <a:off x="1958295" y="4326163"/>
            <a:ext cx="0" cy="39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4" name="Line 46"/>
          <p:cNvSpPr>
            <a:spLocks noChangeShapeType="1"/>
          </p:cNvSpPr>
          <p:nvPr/>
        </p:nvSpPr>
        <p:spPr bwMode="auto">
          <a:xfrm>
            <a:off x="3836307" y="4857976"/>
            <a:ext cx="0" cy="750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5" name="Line 47"/>
          <p:cNvSpPr>
            <a:spLocks noChangeShapeType="1"/>
          </p:cNvSpPr>
          <p:nvPr/>
        </p:nvSpPr>
        <p:spPr bwMode="auto">
          <a:xfrm flipH="1" flipV="1">
            <a:off x="4917395" y="4848451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4" name="Text Box 58"/>
          <p:cNvSpPr txBox="1">
            <a:spLocks noChangeArrowheads="1"/>
          </p:cNvSpPr>
          <p:nvPr/>
        </p:nvSpPr>
        <p:spPr bwMode="auto">
          <a:xfrm>
            <a:off x="700995" y="3992788"/>
            <a:ext cx="3905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A</a:t>
            </a:r>
          </a:p>
        </p:txBody>
      </p:sp>
      <p:sp>
        <p:nvSpPr>
          <p:cNvPr id="50197" name="Line 60"/>
          <p:cNvSpPr>
            <a:spLocks noChangeShapeType="1"/>
          </p:cNvSpPr>
          <p:nvPr/>
        </p:nvSpPr>
        <p:spPr bwMode="auto">
          <a:xfrm>
            <a:off x="5026932" y="4757963"/>
            <a:ext cx="1198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2357" name="Group 63"/>
          <p:cNvGrpSpPr>
            <a:grpSpLocks/>
          </p:cNvGrpSpPr>
          <p:nvPr/>
        </p:nvGrpSpPr>
        <p:grpSpPr bwMode="auto">
          <a:xfrm>
            <a:off x="7354207" y="4681763"/>
            <a:ext cx="1558925" cy="460375"/>
            <a:chOff x="4351" y="2786"/>
            <a:chExt cx="982" cy="290"/>
          </a:xfrm>
        </p:grpSpPr>
        <p:sp>
          <p:nvSpPr>
            <p:cNvPr id="50266" name="Text Box 64"/>
            <p:cNvSpPr txBox="1">
              <a:spLocks noChangeArrowheads="1"/>
            </p:cNvSpPr>
            <p:nvPr/>
          </p:nvSpPr>
          <p:spPr bwMode="auto">
            <a:xfrm>
              <a:off x="4352" y="2786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222.222.222.222</a:t>
              </a:r>
            </a:p>
          </p:txBody>
        </p:sp>
        <p:sp>
          <p:nvSpPr>
            <p:cNvPr id="50267" name="Text Box 65"/>
            <p:cNvSpPr txBox="1">
              <a:spLocks noChangeArrowheads="1"/>
            </p:cNvSpPr>
            <p:nvPr/>
          </p:nvSpPr>
          <p:spPr bwMode="auto">
            <a:xfrm>
              <a:off x="4351" y="2904"/>
              <a:ext cx="982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49-BD-D2-C7-56-2A</a:t>
              </a:r>
            </a:p>
          </p:txBody>
        </p:sp>
      </p:grpSp>
      <p:sp>
        <p:nvSpPr>
          <p:cNvPr id="50199" name="Line 67"/>
          <p:cNvSpPr>
            <a:spLocks noChangeShapeType="1"/>
          </p:cNvSpPr>
          <p:nvPr/>
        </p:nvSpPr>
        <p:spPr bwMode="auto">
          <a:xfrm flipV="1">
            <a:off x="6925582" y="4253138"/>
            <a:ext cx="45085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0" name="Line 68"/>
          <p:cNvSpPr>
            <a:spLocks noChangeShapeType="1"/>
          </p:cNvSpPr>
          <p:nvPr/>
        </p:nvSpPr>
        <p:spPr bwMode="auto">
          <a:xfrm flipH="1" flipV="1">
            <a:off x="7451045" y="4329338"/>
            <a:ext cx="11112" cy="388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1" name="Text Box 71"/>
          <p:cNvSpPr txBox="1">
            <a:spLocks noChangeArrowheads="1"/>
          </p:cNvSpPr>
          <p:nvPr/>
        </p:nvSpPr>
        <p:spPr bwMode="auto">
          <a:xfrm>
            <a:off x="7055757" y="5648551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222.222.222.221</a:t>
            </a:r>
          </a:p>
        </p:txBody>
      </p:sp>
      <p:sp>
        <p:nvSpPr>
          <p:cNvPr id="50202" name="Text Box 72"/>
          <p:cNvSpPr txBox="1">
            <a:spLocks noChangeArrowheads="1"/>
          </p:cNvSpPr>
          <p:nvPr/>
        </p:nvSpPr>
        <p:spPr bwMode="auto">
          <a:xfrm>
            <a:off x="7058932" y="5823176"/>
            <a:ext cx="1501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88-B2-2F-54-1A-0F</a:t>
            </a:r>
          </a:p>
        </p:txBody>
      </p:sp>
      <p:sp>
        <p:nvSpPr>
          <p:cNvPr id="50203" name="Line 73"/>
          <p:cNvSpPr>
            <a:spLocks noChangeShapeType="1"/>
          </p:cNvSpPr>
          <p:nvPr/>
        </p:nvSpPr>
        <p:spPr bwMode="auto">
          <a:xfrm flipH="1" flipV="1">
            <a:off x="6855732" y="5150076"/>
            <a:ext cx="254000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4" name="Line 74"/>
          <p:cNvSpPr>
            <a:spLocks noChangeShapeType="1"/>
          </p:cNvSpPr>
          <p:nvPr/>
        </p:nvSpPr>
        <p:spPr bwMode="auto">
          <a:xfrm flipH="1">
            <a:off x="7190695" y="5491388"/>
            <a:ext cx="4762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2364" name="Freeform 75"/>
          <p:cNvSpPr>
            <a:spLocks/>
          </p:cNvSpPr>
          <p:nvPr/>
        </p:nvSpPr>
        <p:spPr bwMode="auto">
          <a:xfrm>
            <a:off x="6185807" y="4276951"/>
            <a:ext cx="765175" cy="1081087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4" name="Text Box 76"/>
          <p:cNvSpPr txBox="1">
            <a:spLocks noChangeArrowheads="1"/>
          </p:cNvSpPr>
          <p:nvPr/>
        </p:nvSpPr>
        <p:spPr bwMode="auto">
          <a:xfrm>
            <a:off x="8289245" y="3910238"/>
            <a:ext cx="3571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B</a:t>
            </a:r>
          </a:p>
        </p:txBody>
      </p:sp>
      <p:grpSp>
        <p:nvGrpSpPr>
          <p:cNvPr id="142366" name="Group 124"/>
          <p:cNvGrpSpPr>
            <a:grpSpLocks/>
          </p:cNvGrpSpPr>
          <p:nvPr/>
        </p:nvGrpSpPr>
        <p:grpSpPr bwMode="auto">
          <a:xfrm>
            <a:off x="7160532" y="3870551"/>
            <a:ext cx="1009650" cy="854075"/>
            <a:chOff x="7179310" y="4033520"/>
            <a:chExt cx="1009650" cy="855028"/>
          </a:xfrm>
        </p:grpSpPr>
        <p:grpSp>
          <p:nvGrpSpPr>
            <p:cNvPr id="142421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242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2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44" name="Rectangle 43"/>
            <p:cNvSpPr>
              <a:spLocks noChangeArrowheads="1"/>
            </p:cNvSpPr>
            <p:nvPr/>
          </p:nvSpPr>
          <p:spPr bwMode="auto">
            <a:xfrm rot="16200000">
              <a:off x="7438796" y="4309366"/>
              <a:ext cx="127142" cy="1952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67" name="Group 125"/>
          <p:cNvGrpSpPr>
            <a:grpSpLocks/>
          </p:cNvGrpSpPr>
          <p:nvPr/>
        </p:nvGrpSpPr>
        <p:grpSpPr bwMode="auto">
          <a:xfrm>
            <a:off x="3739470" y="4551588"/>
            <a:ext cx="1292225" cy="425450"/>
            <a:chOff x="4011931" y="3379152"/>
            <a:chExt cx="1262062" cy="390207"/>
          </a:xfrm>
        </p:grpSpPr>
        <p:sp>
          <p:nvSpPr>
            <p:cNvPr id="132" name="Rectangle 43"/>
            <p:cNvSpPr>
              <a:spLocks noChangeArrowheads="1"/>
            </p:cNvSpPr>
            <p:nvPr/>
          </p:nvSpPr>
          <p:spPr bwMode="auto">
            <a:xfrm rot="16200000">
              <a:off x="5112252" y="3476577"/>
              <a:ext cx="128128" cy="19535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11" name="Group 1185"/>
            <p:cNvGrpSpPr>
              <a:grpSpLocks/>
            </p:cNvGrpSpPr>
            <p:nvPr/>
          </p:nvGrpSpPr>
          <p:grpSpPr bwMode="auto">
            <a:xfrm>
              <a:off x="4197985" y="3379152"/>
              <a:ext cx="892175" cy="390207"/>
              <a:chOff x="4650" y="1129"/>
              <a:chExt cx="246" cy="95"/>
            </a:xfrm>
          </p:grpSpPr>
          <p:sp>
            <p:nvSpPr>
              <p:cNvPr id="142413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42414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42415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42416" name="Group 118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42419" name="Freeform 119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2420" name="Freeform 119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50258" name="Line 119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59" name="Line 119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34" name="Rectangle 43"/>
            <p:cNvSpPr>
              <a:spLocks noChangeArrowheads="1"/>
            </p:cNvSpPr>
            <p:nvPr/>
          </p:nvSpPr>
          <p:spPr bwMode="auto">
            <a:xfrm rot="16200000">
              <a:off x="4046274" y="3486041"/>
              <a:ext cx="126671" cy="19535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68" name="Group 126"/>
          <p:cNvGrpSpPr>
            <a:grpSpLocks/>
          </p:cNvGrpSpPr>
          <p:nvPr/>
        </p:nvGrpSpPr>
        <p:grpSpPr bwMode="auto">
          <a:xfrm>
            <a:off x="1464582" y="5150076"/>
            <a:ext cx="701675" cy="517525"/>
            <a:chOff x="1046480" y="3962400"/>
            <a:chExt cx="1026163" cy="761428"/>
          </a:xfrm>
        </p:grpSpPr>
        <p:sp>
          <p:nvSpPr>
            <p:cNvPr id="128" name="Rectangle 48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07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2408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09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502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sp>
        <p:nvSpPr>
          <p:cNvPr id="50213" name="Rectangle 60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forwards datagram with IP source A, destination B </a:t>
            </a:r>
          </a:p>
        </p:txBody>
      </p:sp>
      <p:sp>
        <p:nvSpPr>
          <p:cNvPr id="50214" name="Rectangle 61"/>
          <p:cNvSpPr>
            <a:spLocks noChangeArrowheads="1"/>
          </p:cNvSpPr>
          <p:nvPr/>
        </p:nvSpPr>
        <p:spPr bwMode="auto">
          <a:xfrm>
            <a:off x="700995" y="1405164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creates link-layer frame with B's MAC address as dest, 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sp>
        <p:nvSpPr>
          <p:cNvPr id="723007" name="AutoShape 63"/>
          <p:cNvSpPr>
            <a:spLocks noChangeArrowheads="1"/>
          </p:cNvSpPr>
          <p:nvPr/>
        </p:nvSpPr>
        <p:spPr bwMode="auto">
          <a:xfrm>
            <a:off x="6701745" y="2733901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2375" name="Group 64"/>
          <p:cNvGrpSpPr>
            <a:grpSpLocks/>
          </p:cNvGrpSpPr>
          <p:nvPr/>
        </p:nvGrpSpPr>
        <p:grpSpPr bwMode="auto">
          <a:xfrm>
            <a:off x="6208032" y="2290988"/>
            <a:ext cx="2011363" cy="760413"/>
            <a:chOff x="1197" y="1665"/>
            <a:chExt cx="1267" cy="479"/>
          </a:xfrm>
        </p:grpSpPr>
        <p:grpSp>
          <p:nvGrpSpPr>
            <p:cNvPr id="142401" name="Group 65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50244" name="Rectangle 66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45" name="Line 67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46" name="Line 68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50243" name="Text Box 69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142376" name="Group 70"/>
          <p:cNvGrpSpPr>
            <a:grpSpLocks/>
          </p:cNvGrpSpPr>
          <p:nvPr/>
        </p:nvGrpSpPr>
        <p:grpSpPr bwMode="auto">
          <a:xfrm>
            <a:off x="6331857" y="2541813"/>
            <a:ext cx="146050" cy="385763"/>
            <a:chOff x="1272" y="1762"/>
            <a:chExt cx="92" cy="243"/>
          </a:xfrm>
        </p:grpSpPr>
        <p:sp>
          <p:nvSpPr>
            <p:cNvPr id="50240" name="Line 71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41" name="Line 72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23017" name="Group 73"/>
          <p:cNvGrpSpPr>
            <a:grpSpLocks/>
          </p:cNvGrpSpPr>
          <p:nvPr/>
        </p:nvGrpSpPr>
        <p:grpSpPr bwMode="auto">
          <a:xfrm>
            <a:off x="5782582" y="1883001"/>
            <a:ext cx="2428876" cy="1519237"/>
            <a:chOff x="931" y="1414"/>
            <a:chExt cx="1530" cy="957"/>
          </a:xfrm>
        </p:grpSpPr>
        <p:sp>
          <p:nvSpPr>
            <p:cNvPr id="50228" name="Text Box 74"/>
            <p:cNvSpPr txBox="1">
              <a:spLocks noChangeArrowheads="1"/>
            </p:cNvSpPr>
            <p:nvPr/>
          </p:nvSpPr>
          <p:spPr bwMode="auto">
            <a:xfrm>
              <a:off x="931" y="1414"/>
              <a:ext cx="153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MAC src: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1A-23-F9-CD-06-9B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MAC dest: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49-BD-D2-C7-56-2A</a:t>
              </a:r>
            </a:p>
            <a:p>
              <a:pPr>
                <a:defRPr/>
              </a:pPr>
              <a:endParaRPr lang="en-US" sz="1200" i="0" dirty="0" smtClean="0">
                <a:solidFill>
                  <a:srgbClr val="FF0000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142388" name="Group 7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50234" name="Rectangle 76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5" name="Rectangle 77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6" name="Line 78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7" name="Line 79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8" name="Line 80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9" name="Line 81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50230" name="Line 82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1" name="Line 83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2" name="Line 84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3" name="Line 85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42378" name="Group 92"/>
          <p:cNvGrpSpPr>
            <a:grpSpLocks/>
          </p:cNvGrpSpPr>
          <p:nvPr/>
        </p:nvGrpSpPr>
        <p:grpSpPr bwMode="auto">
          <a:xfrm>
            <a:off x="8043182" y="2314801"/>
            <a:ext cx="928688" cy="1954212"/>
            <a:chOff x="250" y="1380"/>
            <a:chExt cx="585" cy="1231"/>
          </a:xfrm>
        </p:grpSpPr>
        <p:sp>
          <p:nvSpPr>
            <p:cNvPr id="142380" name="Freeform 93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0222" name="Rectangle 94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3" name="Text Box 95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50224" name="Line 96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5" name="Line 97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6" name="Line 98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7" name="Line 99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42379" name="Picture 15" descr="underline_base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83430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50</a:t>
            </a:fld>
            <a:endParaRPr lang="en-US" sz="1200" dirty="0">
              <a:latin typeface="Tahoma" charset="0"/>
            </a:endParaRPr>
          </a:p>
        </p:txBody>
      </p:sp>
      <p:sp>
        <p:nvSpPr>
          <p:cNvPr id="10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104" name="TextBox 1"/>
          <p:cNvSpPr txBox="1">
            <a:spLocks noChangeArrowheads="1"/>
          </p:cNvSpPr>
          <p:nvPr/>
        </p:nvSpPr>
        <p:spPr bwMode="auto">
          <a:xfrm>
            <a:off x="339826" y="6271334"/>
            <a:ext cx="4507165" cy="44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11936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23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23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00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6.4 LANs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51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8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1276350"/>
            <a:ext cx="7519987" cy="2133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dominant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wired LAN technology: </a:t>
            </a:r>
          </a:p>
          <a:p>
            <a:pPr>
              <a:defRPr/>
            </a:pPr>
            <a:r>
              <a:rPr lang="en-US" sz="2400" dirty="0" smtClean="0">
                <a:latin typeface="Gill Sans MT" charset="0"/>
                <a:cs typeface="+mn-cs"/>
              </a:rPr>
              <a:t>single chip, multiple speeds (e.g., Broadcom  BCM5761)</a:t>
            </a:r>
            <a:endParaRPr lang="en-US" sz="2400" dirty="0">
              <a:latin typeface="Gill Sans MT" charset="0"/>
              <a:cs typeface="+mn-cs"/>
            </a:endParaRP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first widely used LAN technology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simpler, </a:t>
            </a:r>
            <a:r>
              <a:rPr lang="en-US" sz="2400" dirty="0" smtClean="0">
                <a:latin typeface="Gill Sans MT" charset="0"/>
                <a:cs typeface="+mn-cs"/>
              </a:rPr>
              <a:t>cheap</a:t>
            </a:r>
            <a:endParaRPr lang="en-US" sz="2400" dirty="0">
              <a:latin typeface="Gill Sans MT" charset="0"/>
              <a:cs typeface="+mn-cs"/>
            </a:endParaRP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kept up with speed race: 10 Mbps – 10 Gbps </a:t>
            </a: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146437" name="Picture 4" descr="551 metcalfe-e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3635375"/>
            <a:ext cx="4752975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5"/>
          <p:cNvSpPr txBox="1">
            <a:spLocks noChangeArrowheads="1"/>
          </p:cNvSpPr>
          <p:nvPr/>
        </p:nvSpPr>
        <p:spPr bwMode="auto">
          <a:xfrm>
            <a:off x="4289425" y="6086475"/>
            <a:ext cx="31305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Metcalfe</a:t>
            </a:r>
            <a:r>
              <a:rPr lang="ja-JP" altLang="en-US" dirty="0" smtClean="0">
                <a:latin typeface="Arial"/>
                <a:cs typeface="Arial"/>
              </a:rPr>
              <a:t>’</a:t>
            </a:r>
            <a:r>
              <a:rPr lang="en-US" dirty="0" smtClean="0">
                <a:latin typeface="Arial"/>
                <a:cs typeface="Arial"/>
              </a:rPr>
              <a:t>s Ethernet sketch</a:t>
            </a:r>
          </a:p>
        </p:txBody>
      </p:sp>
      <p:pic>
        <p:nvPicPr>
          <p:cNvPr id="146439" name="Picture 24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877888"/>
            <a:ext cx="197008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52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82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79692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atin typeface="Gill Sans MT" charset="0"/>
                <a:cs typeface="+mj-cs"/>
              </a:rPr>
              <a:t>Ethernet: physical topology</a:t>
            </a:r>
            <a:endParaRPr lang="en-US" sz="4000" dirty="0">
              <a:latin typeface="Gill Sans MT" charset="0"/>
              <a:cs typeface="+mj-cs"/>
            </a:endParaRPr>
          </a:p>
        </p:txBody>
      </p:sp>
      <p:sp>
        <p:nvSpPr>
          <p:cNvPr id="532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08000" y="1103313"/>
            <a:ext cx="8297863" cy="2449512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b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us: </a:t>
            </a:r>
            <a:r>
              <a:rPr lang="en-US" dirty="0" smtClean="0">
                <a:latin typeface="Gill Sans MT" charset="0"/>
                <a:cs typeface="+mn-cs"/>
              </a:rPr>
              <a:t>popular </a:t>
            </a:r>
            <a:r>
              <a:rPr lang="en-US" dirty="0">
                <a:latin typeface="Gill Sans MT" charset="0"/>
                <a:cs typeface="+mn-cs"/>
              </a:rPr>
              <a:t>through mid 90s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all nodes in same collision domain (can collide with each other)</a:t>
            </a:r>
          </a:p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s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tar: </a:t>
            </a:r>
            <a:r>
              <a:rPr lang="en-US" dirty="0" smtClean="0">
                <a:latin typeface="Gill Sans MT" charset="0"/>
                <a:cs typeface="+mn-cs"/>
              </a:rPr>
              <a:t>prevails today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active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switch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in center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latin typeface="Gill Sans MT" charset="0"/>
              </a:rPr>
              <a:t>each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spoke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runs a (separate) Ethernet protocol (nodes do not collide with each other)</a:t>
            </a:r>
          </a:p>
        </p:txBody>
      </p:sp>
      <p:sp>
        <p:nvSpPr>
          <p:cNvPr id="53254" name="Line 17"/>
          <p:cNvSpPr>
            <a:spLocks noChangeShapeType="1"/>
          </p:cNvSpPr>
          <p:nvPr/>
        </p:nvSpPr>
        <p:spPr bwMode="auto">
          <a:xfrm>
            <a:off x="5316538" y="5110163"/>
            <a:ext cx="97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5" name="Line 18"/>
          <p:cNvSpPr>
            <a:spLocks noChangeShapeType="1"/>
          </p:cNvSpPr>
          <p:nvPr/>
        </p:nvSpPr>
        <p:spPr bwMode="auto">
          <a:xfrm>
            <a:off x="6556375" y="45180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6" name="Line 19"/>
          <p:cNvSpPr>
            <a:spLocks noChangeShapeType="1"/>
          </p:cNvSpPr>
          <p:nvPr/>
        </p:nvSpPr>
        <p:spPr bwMode="auto">
          <a:xfrm flipH="1">
            <a:off x="6746875" y="5126038"/>
            <a:ext cx="100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7" name="Line 20"/>
          <p:cNvSpPr>
            <a:spLocks noChangeShapeType="1"/>
          </p:cNvSpPr>
          <p:nvPr/>
        </p:nvSpPr>
        <p:spPr bwMode="auto">
          <a:xfrm flipV="1">
            <a:off x="6556375" y="5251450"/>
            <a:ext cx="12700" cy="709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8" name="Text Box 23"/>
          <p:cNvSpPr txBox="1">
            <a:spLocks noChangeArrowheads="1"/>
          </p:cNvSpPr>
          <p:nvPr/>
        </p:nvSpPr>
        <p:spPr bwMode="auto">
          <a:xfrm>
            <a:off x="5464175" y="5486400"/>
            <a:ext cx="7540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dirty="0" smtClean="0">
                <a:latin typeface="Arial" charset="0"/>
                <a:cs typeface="Arial" charset="0"/>
              </a:rPr>
              <a:t>switch</a:t>
            </a:r>
          </a:p>
        </p:txBody>
      </p:sp>
      <p:sp>
        <p:nvSpPr>
          <p:cNvPr id="53259" name="Line 24"/>
          <p:cNvSpPr>
            <a:spLocks noChangeShapeType="1"/>
          </p:cNvSpPr>
          <p:nvPr/>
        </p:nvSpPr>
        <p:spPr bwMode="auto">
          <a:xfrm flipV="1">
            <a:off x="5834063" y="5275263"/>
            <a:ext cx="41751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0" name="Line 32"/>
          <p:cNvSpPr>
            <a:spLocks noChangeShapeType="1"/>
          </p:cNvSpPr>
          <p:nvPr/>
        </p:nvSpPr>
        <p:spPr bwMode="auto">
          <a:xfrm flipH="1">
            <a:off x="2160588" y="4102100"/>
            <a:ext cx="752475" cy="146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1" name="Line 33"/>
          <p:cNvSpPr>
            <a:spLocks noChangeShapeType="1"/>
          </p:cNvSpPr>
          <p:nvPr/>
        </p:nvSpPr>
        <p:spPr bwMode="auto">
          <a:xfrm>
            <a:off x="2132013" y="4879975"/>
            <a:ext cx="3921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2" name="Line 34"/>
          <p:cNvSpPr>
            <a:spLocks noChangeShapeType="1"/>
          </p:cNvSpPr>
          <p:nvPr/>
        </p:nvSpPr>
        <p:spPr bwMode="auto">
          <a:xfrm>
            <a:off x="1914525" y="5434013"/>
            <a:ext cx="307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3" name="Line 35"/>
          <p:cNvSpPr>
            <a:spLocks noChangeShapeType="1"/>
          </p:cNvSpPr>
          <p:nvPr/>
        </p:nvSpPr>
        <p:spPr bwMode="auto">
          <a:xfrm flipV="1">
            <a:off x="2632075" y="4648200"/>
            <a:ext cx="287338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4" name="Line 37"/>
          <p:cNvSpPr>
            <a:spLocks noChangeShapeType="1"/>
          </p:cNvSpPr>
          <p:nvPr/>
        </p:nvSpPr>
        <p:spPr bwMode="auto">
          <a:xfrm>
            <a:off x="2424113" y="4275138"/>
            <a:ext cx="392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5" name="Line 38"/>
          <p:cNvSpPr>
            <a:spLocks noChangeShapeType="1"/>
          </p:cNvSpPr>
          <p:nvPr/>
        </p:nvSpPr>
        <p:spPr bwMode="auto">
          <a:xfrm>
            <a:off x="2424113" y="4275138"/>
            <a:ext cx="392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6" name="Line 39"/>
          <p:cNvSpPr>
            <a:spLocks noChangeShapeType="1"/>
          </p:cNvSpPr>
          <p:nvPr/>
        </p:nvSpPr>
        <p:spPr bwMode="auto">
          <a:xfrm>
            <a:off x="2314575" y="5324475"/>
            <a:ext cx="307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7" name="Text Box 41"/>
          <p:cNvSpPr txBox="1">
            <a:spLocks noChangeArrowheads="1"/>
          </p:cNvSpPr>
          <p:nvPr/>
        </p:nvSpPr>
        <p:spPr bwMode="auto">
          <a:xfrm>
            <a:off x="1430338" y="5908675"/>
            <a:ext cx="21859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bus: </a:t>
            </a:r>
            <a:r>
              <a:rPr lang="en-US" i="0" dirty="0" smtClean="0">
                <a:latin typeface="Arial" charset="0"/>
                <a:cs typeface="Arial" charset="0"/>
              </a:rPr>
              <a:t>coaxial cable</a:t>
            </a:r>
          </a:p>
        </p:txBody>
      </p:sp>
      <p:sp>
        <p:nvSpPr>
          <p:cNvPr id="53268" name="Text Box 42"/>
          <p:cNvSpPr txBox="1">
            <a:spLocks noChangeArrowheads="1"/>
          </p:cNvSpPr>
          <p:nvPr/>
        </p:nvSpPr>
        <p:spPr bwMode="auto">
          <a:xfrm>
            <a:off x="4989513" y="5691188"/>
            <a:ext cx="7747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star</a:t>
            </a:r>
          </a:p>
        </p:txBody>
      </p:sp>
      <p:grpSp>
        <p:nvGrpSpPr>
          <p:cNvPr id="148501" name="Group 37"/>
          <p:cNvGrpSpPr>
            <a:grpSpLocks/>
          </p:cNvGrpSpPr>
          <p:nvPr/>
        </p:nvGrpSpPr>
        <p:grpSpPr bwMode="auto">
          <a:xfrm>
            <a:off x="2733675" y="4398963"/>
            <a:ext cx="711200" cy="601662"/>
            <a:chOff x="7179310" y="4033520"/>
            <a:chExt cx="1009650" cy="855028"/>
          </a:xfrm>
        </p:grpSpPr>
        <p:grpSp>
          <p:nvGrpSpPr>
            <p:cNvPr id="148542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4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4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 rot="16200000">
              <a:off x="7438418" y="4308853"/>
              <a:ext cx="128593" cy="19607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8502" name="Group 42"/>
          <p:cNvGrpSpPr>
            <a:grpSpLocks/>
          </p:cNvGrpSpPr>
          <p:nvPr/>
        </p:nvGrpSpPr>
        <p:grpSpPr bwMode="auto">
          <a:xfrm>
            <a:off x="1757363" y="3962400"/>
            <a:ext cx="701675" cy="517525"/>
            <a:chOff x="1046480" y="3962400"/>
            <a:chExt cx="1026163" cy="761428"/>
          </a:xfrm>
        </p:grpSpPr>
        <p:sp>
          <p:nvSpPr>
            <p:cNvPr id="44" name="Rectangle 48"/>
            <p:cNvSpPr>
              <a:spLocks noChangeArrowheads="1"/>
            </p:cNvSpPr>
            <p:nvPr/>
          </p:nvSpPr>
          <p:spPr bwMode="auto">
            <a:xfrm rot="16200000">
              <a:off x="1893547" y="4299487"/>
              <a:ext cx="109777" cy="24841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9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40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41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3" name="Group 47"/>
          <p:cNvGrpSpPr>
            <a:grpSpLocks/>
          </p:cNvGrpSpPr>
          <p:nvPr/>
        </p:nvGrpSpPr>
        <p:grpSpPr bwMode="auto">
          <a:xfrm>
            <a:off x="1473200" y="4551363"/>
            <a:ext cx="701675" cy="517525"/>
            <a:chOff x="1046480" y="3962400"/>
            <a:chExt cx="1026163" cy="761428"/>
          </a:xfrm>
        </p:grpSpPr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5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36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37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4" name="Group 52"/>
          <p:cNvGrpSpPr>
            <a:grpSpLocks/>
          </p:cNvGrpSpPr>
          <p:nvPr/>
        </p:nvGrpSpPr>
        <p:grpSpPr bwMode="auto">
          <a:xfrm>
            <a:off x="1279525" y="5110163"/>
            <a:ext cx="701675" cy="517525"/>
            <a:chOff x="1046480" y="3962400"/>
            <a:chExt cx="1026163" cy="761428"/>
          </a:xfrm>
        </p:grpSpPr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1" name="Group 54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32" name="Picture 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33" name="Freeform 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5" name="Group 57"/>
          <p:cNvGrpSpPr>
            <a:grpSpLocks/>
          </p:cNvGrpSpPr>
          <p:nvPr/>
        </p:nvGrpSpPr>
        <p:grpSpPr bwMode="auto">
          <a:xfrm>
            <a:off x="2447925" y="5070475"/>
            <a:ext cx="711200" cy="600075"/>
            <a:chOff x="7179310" y="4033520"/>
            <a:chExt cx="1009650" cy="855028"/>
          </a:xfrm>
        </p:grpSpPr>
        <p:grpSp>
          <p:nvGrpSpPr>
            <p:cNvPr id="148526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2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60" name="Rectangle 43"/>
            <p:cNvSpPr>
              <a:spLocks noChangeArrowheads="1"/>
            </p:cNvSpPr>
            <p:nvPr/>
          </p:nvSpPr>
          <p:spPr bwMode="auto">
            <a:xfrm rot="16200000">
              <a:off x="7439379" y="4308711"/>
              <a:ext cx="126671" cy="19607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8506" name="Group 62"/>
          <p:cNvGrpSpPr>
            <a:grpSpLocks/>
          </p:cNvGrpSpPr>
          <p:nvPr/>
        </p:nvGrpSpPr>
        <p:grpSpPr bwMode="auto">
          <a:xfrm>
            <a:off x="4419600" y="4687888"/>
            <a:ext cx="914400" cy="690562"/>
            <a:chOff x="1046480" y="3962400"/>
            <a:chExt cx="1026163" cy="761428"/>
          </a:xfrm>
        </p:grpSpPr>
        <p:sp>
          <p:nvSpPr>
            <p:cNvPr id="64" name="Rectangle 48"/>
            <p:cNvSpPr>
              <a:spLocks noChangeArrowheads="1"/>
            </p:cNvSpPr>
            <p:nvPr/>
          </p:nvSpPr>
          <p:spPr bwMode="auto">
            <a:xfrm rot="16200000">
              <a:off x="1893689" y="4299817"/>
              <a:ext cx="110275" cy="24763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23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24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5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7" name="Group 67"/>
          <p:cNvGrpSpPr>
            <a:grpSpLocks/>
          </p:cNvGrpSpPr>
          <p:nvPr/>
        </p:nvGrpSpPr>
        <p:grpSpPr bwMode="auto">
          <a:xfrm>
            <a:off x="7548563" y="4779963"/>
            <a:ext cx="854075" cy="741362"/>
            <a:chOff x="7179310" y="4033520"/>
            <a:chExt cx="1009650" cy="855028"/>
          </a:xfrm>
        </p:grpSpPr>
        <p:grpSp>
          <p:nvGrpSpPr>
            <p:cNvPr id="148518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2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70" name="Rectangle 43"/>
            <p:cNvSpPr>
              <a:spLocks noChangeArrowheads="1"/>
            </p:cNvSpPr>
            <p:nvPr/>
          </p:nvSpPr>
          <p:spPr bwMode="auto">
            <a:xfrm rot="16200000">
              <a:off x="7438954" y="4308497"/>
              <a:ext cx="128163" cy="19705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75" name="Rectangle 43"/>
          <p:cNvSpPr>
            <a:spLocks noChangeArrowheads="1"/>
          </p:cNvSpPr>
          <p:nvPr/>
        </p:nvSpPr>
        <p:spPr bwMode="auto">
          <a:xfrm>
            <a:off x="6497638" y="4351338"/>
            <a:ext cx="109537" cy="1651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48509" name="Group 44"/>
          <p:cNvGrpSpPr>
            <a:grpSpLocks/>
          </p:cNvGrpSpPr>
          <p:nvPr/>
        </p:nvGrpSpPr>
        <p:grpSpPr bwMode="auto">
          <a:xfrm>
            <a:off x="6116638" y="3784600"/>
            <a:ext cx="852487" cy="741363"/>
            <a:chOff x="-44" y="1473"/>
            <a:chExt cx="981" cy="1105"/>
          </a:xfrm>
        </p:grpSpPr>
        <p:pic>
          <p:nvPicPr>
            <p:cNvPr id="14851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1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48510" name="Group 1"/>
          <p:cNvGrpSpPr>
            <a:grpSpLocks/>
          </p:cNvGrpSpPr>
          <p:nvPr/>
        </p:nvGrpSpPr>
        <p:grpSpPr bwMode="auto">
          <a:xfrm>
            <a:off x="5943600" y="5926138"/>
            <a:ext cx="854075" cy="835025"/>
            <a:chOff x="8077200" y="3320111"/>
            <a:chExt cx="853440" cy="835329"/>
          </a:xfrm>
        </p:grpSpPr>
        <p:sp>
          <p:nvSpPr>
            <p:cNvPr id="78" name="Rectangle 43"/>
            <p:cNvSpPr>
              <a:spLocks noChangeArrowheads="1"/>
            </p:cNvSpPr>
            <p:nvPr/>
          </p:nvSpPr>
          <p:spPr bwMode="auto">
            <a:xfrm>
              <a:off x="8630826" y="3320111"/>
              <a:ext cx="111042" cy="16516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13" name="Group 44"/>
            <p:cNvGrpSpPr>
              <a:grpSpLocks/>
            </p:cNvGrpSpPr>
            <p:nvPr/>
          </p:nvGrpSpPr>
          <p:grpSpPr bwMode="auto">
            <a:xfrm>
              <a:off x="8077200" y="3413760"/>
              <a:ext cx="853440" cy="741680"/>
              <a:chOff x="-44" y="1473"/>
              <a:chExt cx="981" cy="1105"/>
            </a:xfrm>
          </p:grpSpPr>
          <p:pic>
            <p:nvPicPr>
              <p:cNvPr id="14851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1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53279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4962525"/>
            <a:ext cx="603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53</a:t>
            </a:fld>
            <a:endParaRPr lang="en-US" sz="1200" dirty="0">
              <a:latin typeface="Tahoma" charset="0"/>
            </a:endParaRPr>
          </a:p>
        </p:txBody>
      </p:sp>
      <p:sp>
        <p:nvSpPr>
          <p:cNvPr id="6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96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6075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 frame structure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1609725"/>
            <a:ext cx="7772400" cy="43434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 smtClean="0">
                <a:latin typeface="Gill Sans MT" charset="0"/>
                <a:cs typeface="+mn-cs"/>
              </a:rPr>
              <a:t>sending </a:t>
            </a:r>
            <a:r>
              <a:rPr lang="en-US" dirty="0">
                <a:latin typeface="Gill Sans MT" charset="0"/>
                <a:cs typeface="+mn-cs"/>
              </a:rPr>
              <a:t>adapter encapsulates IP datagram (or other network layer protocol packet) in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Ethernet frame</a:t>
            </a:r>
          </a:p>
          <a:p>
            <a:pPr>
              <a:defRPr/>
            </a:pPr>
            <a:endParaRPr lang="en-US" sz="2400" b="1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sz="2400" b="1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endParaRPr lang="en-US" sz="2400" dirty="0">
              <a:solidFill>
                <a:srgbClr val="FF0000"/>
              </a:solidFill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preamble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: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7 bytes with pattern 10101010 followed by one byte with pattern 10101011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 used to synchronize receiver, sender clock rates</a:t>
            </a:r>
          </a:p>
        </p:txBody>
      </p:sp>
      <p:pic>
        <p:nvPicPr>
          <p:cNvPr id="150533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88106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0534" name="Group 51"/>
          <p:cNvGrpSpPr>
            <a:grpSpLocks/>
          </p:cNvGrpSpPr>
          <p:nvPr/>
        </p:nvGrpSpPr>
        <p:grpSpPr bwMode="auto">
          <a:xfrm>
            <a:off x="1516063" y="2373313"/>
            <a:ext cx="6291262" cy="993775"/>
            <a:chOff x="940711" y="4902593"/>
            <a:chExt cx="6291001" cy="992895"/>
          </a:xfrm>
        </p:grpSpPr>
        <p:sp>
          <p:nvSpPr>
            <p:cNvPr id="150535" name="Line 10"/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0536" name="Rectangle 1"/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cxnSp>
          <p:nvCxnSpPr>
            <p:cNvPr id="16" name="Straight Connector 3"/>
            <p:cNvCxnSpPr>
              <a:cxnSpLocks noChangeShapeType="1"/>
            </p:cNvCxnSpPr>
            <p:nvPr/>
          </p:nvCxnSpPr>
          <p:spPr bwMode="auto">
            <a:xfrm>
              <a:off x="1970955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32"/>
            <p:cNvCxnSpPr>
              <a:cxnSpLocks noChangeShapeType="1"/>
            </p:cNvCxnSpPr>
            <p:nvPr/>
          </p:nvCxnSpPr>
          <p:spPr bwMode="auto">
            <a:xfrm>
              <a:off x="2701175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33"/>
            <p:cNvCxnSpPr>
              <a:cxnSpLocks noChangeShapeType="1"/>
            </p:cNvCxnSpPr>
            <p:nvPr/>
          </p:nvCxnSpPr>
          <p:spPr bwMode="auto">
            <a:xfrm>
              <a:off x="3429808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34"/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35"/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0542" name="TextBox 5"/>
            <p:cNvSpPr txBox="1">
              <a:spLocks noChangeArrowheads="1"/>
            </p:cNvSpPr>
            <p:nvPr/>
          </p:nvSpPr>
          <p:spPr bwMode="auto">
            <a:xfrm>
              <a:off x="1910352" y="5332220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0543" name="TextBox 37"/>
            <p:cNvSpPr txBox="1">
              <a:spLocks noChangeArrowheads="1"/>
            </p:cNvSpPr>
            <p:nvPr/>
          </p:nvSpPr>
          <p:spPr bwMode="auto">
            <a:xfrm>
              <a:off x="2673645" y="5340803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0544" name="TextBox 38"/>
            <p:cNvSpPr txBox="1">
              <a:spLocks noChangeArrowheads="1"/>
            </p:cNvSpPr>
            <p:nvPr/>
          </p:nvSpPr>
          <p:spPr bwMode="auto">
            <a:xfrm>
              <a:off x="4053534" y="5353451"/>
              <a:ext cx="137740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data (payload)</a:t>
              </a:r>
            </a:p>
          </p:txBody>
        </p:sp>
        <p:sp>
          <p:nvSpPr>
            <p:cNvPr id="150545" name="TextBox 39"/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CRC</a:t>
              </a:r>
            </a:p>
          </p:txBody>
        </p:sp>
        <p:sp>
          <p:nvSpPr>
            <p:cNvPr id="150546" name="TextBox 40"/>
            <p:cNvSpPr txBox="1">
              <a:spLocks noChangeArrowheads="1"/>
            </p:cNvSpPr>
            <p:nvPr/>
          </p:nvSpPr>
          <p:spPr bwMode="auto">
            <a:xfrm>
              <a:off x="940711" y="5444340"/>
              <a:ext cx="107012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  <p:sp>
          <p:nvSpPr>
            <p:cNvPr id="150547" name="Text Box 9"/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type</a:t>
              </a:r>
            </a:p>
          </p:txBody>
        </p:sp>
      </p:grp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54</a:t>
            </a:fld>
            <a:endParaRPr lang="en-US" sz="1200" dirty="0">
              <a:latin typeface="Tahoma" charset="0"/>
            </a:endParaRP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45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Ethernet frame structure (more)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314450"/>
            <a:ext cx="8272463" cy="3789363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addresses: </a:t>
            </a:r>
            <a:r>
              <a:rPr lang="en-US" dirty="0">
                <a:latin typeface="Gill Sans MT" charset="0"/>
                <a:cs typeface="+mn-cs"/>
              </a:rPr>
              <a:t>6 </a:t>
            </a:r>
            <a:r>
              <a:rPr lang="en-US" dirty="0" smtClean="0">
                <a:latin typeface="Gill Sans MT" charset="0"/>
                <a:cs typeface="+mn-cs"/>
              </a:rPr>
              <a:t>byte source, destination MAC addresses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if adapter receives frame with matching destination address, or with broadcast address (e.g. ARP packet), it passes data in frame to network layer protocol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otherwise, adapter discards frame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type: </a:t>
            </a:r>
            <a:r>
              <a:rPr lang="en-US" dirty="0">
                <a:latin typeface="Gill Sans MT" charset="0"/>
                <a:cs typeface="+mn-cs"/>
              </a:rPr>
              <a:t>indicates higher layer protocol (mostly IP but others possible, e.g., Novell IPX, AppleTalk)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CRC: </a:t>
            </a:r>
            <a:r>
              <a:rPr lang="en-US" dirty="0" smtClean="0">
                <a:latin typeface="Gill Sans MT" charset="0"/>
                <a:cs typeface="+mn-cs"/>
              </a:rPr>
              <a:t>cyclic redundancy check </a:t>
            </a:r>
            <a:r>
              <a:rPr lang="en-US" dirty="0">
                <a:latin typeface="Gill Sans MT" charset="0"/>
                <a:cs typeface="+mn-cs"/>
              </a:rPr>
              <a:t>at </a:t>
            </a:r>
            <a:r>
              <a:rPr lang="en-US" dirty="0" smtClean="0">
                <a:latin typeface="Gill Sans MT" charset="0"/>
                <a:cs typeface="+mn-cs"/>
              </a:rPr>
              <a:t>receiver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error detected: frame </a:t>
            </a:r>
            <a:r>
              <a:rPr lang="en-US" dirty="0">
                <a:latin typeface="Gill Sans MT" charset="0"/>
              </a:rPr>
              <a:t>is </a:t>
            </a:r>
            <a:r>
              <a:rPr lang="en-US" dirty="0" smtClean="0">
                <a:latin typeface="Gill Sans MT" charset="0"/>
              </a:rPr>
              <a:t>dropped</a:t>
            </a:r>
            <a:endParaRPr lang="en-US" dirty="0">
              <a:latin typeface="Gill Sans MT" charset="0"/>
            </a:endParaRPr>
          </a:p>
        </p:txBody>
      </p:sp>
      <p:pic>
        <p:nvPicPr>
          <p:cNvPr id="152581" name="Picture 16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0191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2582" name="Group 8"/>
          <p:cNvGrpSpPr>
            <a:grpSpLocks/>
          </p:cNvGrpSpPr>
          <p:nvPr/>
        </p:nvGrpSpPr>
        <p:grpSpPr bwMode="auto">
          <a:xfrm>
            <a:off x="1412875" y="5040313"/>
            <a:ext cx="6291263" cy="993775"/>
            <a:chOff x="940711" y="4902593"/>
            <a:chExt cx="6291001" cy="992895"/>
          </a:xfrm>
        </p:grpSpPr>
        <p:sp>
          <p:nvSpPr>
            <p:cNvPr id="152583" name="Line 10"/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2584" name="Rectangle 1"/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cxnSp>
          <p:nvCxnSpPr>
            <p:cNvPr id="12" name="Straight Connector 3"/>
            <p:cNvCxnSpPr>
              <a:cxnSpLocks noChangeShapeType="1"/>
            </p:cNvCxnSpPr>
            <p:nvPr/>
          </p:nvCxnSpPr>
          <p:spPr bwMode="auto">
            <a:xfrm>
              <a:off x="1970956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32"/>
            <p:cNvCxnSpPr>
              <a:cxnSpLocks noChangeShapeType="1"/>
            </p:cNvCxnSpPr>
            <p:nvPr/>
          </p:nvCxnSpPr>
          <p:spPr bwMode="auto">
            <a:xfrm>
              <a:off x="2701176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33"/>
            <p:cNvCxnSpPr>
              <a:cxnSpLocks noChangeShapeType="1"/>
            </p:cNvCxnSpPr>
            <p:nvPr/>
          </p:nvCxnSpPr>
          <p:spPr bwMode="auto">
            <a:xfrm>
              <a:off x="3429807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34"/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35"/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2590" name="TextBox 5"/>
            <p:cNvSpPr txBox="1">
              <a:spLocks noChangeArrowheads="1"/>
            </p:cNvSpPr>
            <p:nvPr/>
          </p:nvSpPr>
          <p:spPr bwMode="auto">
            <a:xfrm>
              <a:off x="1910352" y="5332220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2591" name="TextBox 37"/>
            <p:cNvSpPr txBox="1">
              <a:spLocks noChangeArrowheads="1"/>
            </p:cNvSpPr>
            <p:nvPr/>
          </p:nvSpPr>
          <p:spPr bwMode="auto">
            <a:xfrm>
              <a:off x="2673645" y="5340803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2592" name="TextBox 38"/>
            <p:cNvSpPr txBox="1">
              <a:spLocks noChangeArrowheads="1"/>
            </p:cNvSpPr>
            <p:nvPr/>
          </p:nvSpPr>
          <p:spPr bwMode="auto">
            <a:xfrm>
              <a:off x="4053534" y="5353451"/>
              <a:ext cx="137740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data (payload)</a:t>
              </a:r>
            </a:p>
          </p:txBody>
        </p:sp>
        <p:sp>
          <p:nvSpPr>
            <p:cNvPr id="152593" name="TextBox 39"/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CRC</a:t>
              </a:r>
            </a:p>
          </p:txBody>
        </p:sp>
        <p:sp>
          <p:nvSpPr>
            <p:cNvPr id="152594" name="TextBox 40"/>
            <p:cNvSpPr txBox="1">
              <a:spLocks noChangeArrowheads="1"/>
            </p:cNvSpPr>
            <p:nvPr/>
          </p:nvSpPr>
          <p:spPr bwMode="auto">
            <a:xfrm>
              <a:off x="940711" y="5444340"/>
              <a:ext cx="107012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  <p:sp>
          <p:nvSpPr>
            <p:cNvPr id="152595" name="Text Box 9"/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type</a:t>
              </a:r>
            </a:p>
          </p:txBody>
        </p:sp>
      </p:grp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55</a:t>
            </a:fld>
            <a:endParaRPr lang="en-US" sz="1200" dirty="0">
              <a:latin typeface="Tahoma" charset="0"/>
            </a:endParaRP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73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47063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Ethernet: unreliable, connectionless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61350" cy="46482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connectionless: </a:t>
            </a:r>
            <a:r>
              <a:rPr lang="en-US" dirty="0" smtClean="0">
                <a:latin typeface="Gill Sans MT" charset="0"/>
                <a:cs typeface="+mn-cs"/>
              </a:rPr>
              <a:t>no </a:t>
            </a:r>
            <a:r>
              <a:rPr lang="en-US" dirty="0">
                <a:latin typeface="Gill Sans MT" charset="0"/>
                <a:cs typeface="+mn-cs"/>
              </a:rPr>
              <a:t>handshaking between sending and receiving NICs 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unreliable: </a:t>
            </a:r>
            <a:r>
              <a:rPr lang="en-US" dirty="0">
                <a:latin typeface="Gill Sans MT" charset="0"/>
                <a:cs typeface="+mn-cs"/>
              </a:rPr>
              <a:t>receiving NIC </a:t>
            </a:r>
            <a:r>
              <a:rPr lang="en-US" dirty="0" smtClean="0">
                <a:latin typeface="Gill Sans MT" charset="0"/>
                <a:cs typeface="+mn-cs"/>
              </a:rPr>
              <a:t>doesn't </a:t>
            </a:r>
            <a:r>
              <a:rPr lang="en-US" dirty="0">
                <a:latin typeface="Gill Sans MT" charset="0"/>
                <a:cs typeface="+mn-cs"/>
              </a:rPr>
              <a:t>send acks or nacks to sending NIC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d</a:t>
            </a:r>
            <a:r>
              <a:rPr lang="en-US" sz="2800" dirty="0" smtClean="0">
                <a:latin typeface="Gill Sans MT" charset="0"/>
              </a:rPr>
              <a:t>ata in dropped frames recovered only if initial sender uses higher layer rdt (e.g., TCP), otherwise dropped data lost</a:t>
            </a:r>
          </a:p>
          <a:p>
            <a:pPr>
              <a:defRPr/>
            </a:pPr>
            <a:r>
              <a:rPr lang="en-US" dirty="0" smtClean="0">
                <a:latin typeface="Gill Sans MT" charset="0"/>
                <a:cs typeface="+mn-cs"/>
              </a:rPr>
              <a:t>Ethernet</a:t>
            </a:r>
            <a:r>
              <a:rPr lang="ja-JP" altLang="en-US" dirty="0" smtClean="0">
                <a:latin typeface="Gill Sans MT" charset="0"/>
                <a:cs typeface="+mn-cs"/>
              </a:rPr>
              <a:t>’</a:t>
            </a:r>
            <a:r>
              <a:rPr lang="en-US" dirty="0" smtClean="0">
                <a:latin typeface="Gill Sans MT" charset="0"/>
                <a:cs typeface="+mn-cs"/>
              </a:rPr>
              <a:t>s MAC protocol: unslotted 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CSMA/CD with binary backoff</a:t>
            </a:r>
            <a:endParaRPr lang="en-US" i="1" dirty="0">
              <a:solidFill>
                <a:srgbClr val="CC0000"/>
              </a:solidFill>
              <a:latin typeface="Gill Sans MT" charset="0"/>
              <a:cs typeface="+mn-cs"/>
            </a:endParaRPr>
          </a:p>
        </p:txBody>
      </p:sp>
      <p:pic>
        <p:nvPicPr>
          <p:cNvPr id="154629" name="Picture 16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0191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47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5250"/>
            <a:ext cx="8715375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802.3 Ethernet standards: link &amp; physical layers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292225"/>
            <a:ext cx="7772400" cy="21002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many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different Ethernet standards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common MAC protocol and frame format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different speeds: 2 Mbps, 10 Mbps, 100 Mbps, 1Gbps, </a:t>
            </a:r>
            <a:r>
              <a:rPr lang="en-US" dirty="0" smtClean="0">
                <a:latin typeface="Gill Sans MT" charset="0"/>
              </a:rPr>
              <a:t>10 Gbps, 40 Gbps</a:t>
            </a:r>
            <a:endParaRPr lang="en-US" dirty="0">
              <a:latin typeface="Gill Sans MT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different physical layer media: fiber, cable</a:t>
            </a:r>
          </a:p>
          <a:p>
            <a:pPr>
              <a:lnSpc>
                <a:spcPct val="90000"/>
              </a:lnSpc>
              <a:defRPr/>
            </a:pP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156677" name="Freeform 39"/>
          <p:cNvSpPr>
            <a:spLocks/>
          </p:cNvSpPr>
          <p:nvPr/>
        </p:nvSpPr>
        <p:spPr bwMode="auto">
          <a:xfrm>
            <a:off x="2873375" y="4075113"/>
            <a:ext cx="1393825" cy="1527175"/>
          </a:xfrm>
          <a:custGeom>
            <a:avLst/>
            <a:gdLst>
              <a:gd name="T0" fmla="*/ 2147483647 w 878"/>
              <a:gd name="T1" fmla="*/ 0 h 962"/>
              <a:gd name="T2" fmla="*/ 0 w 878"/>
              <a:gd name="T3" fmla="*/ 2147483647 h 962"/>
              <a:gd name="T4" fmla="*/ 2147483647 w 878"/>
              <a:gd name="T5" fmla="*/ 2147483647 h 962"/>
              <a:gd name="T6" fmla="*/ 2147483647 w 878"/>
              <a:gd name="T7" fmla="*/ 2147483647 h 962"/>
              <a:gd name="T8" fmla="*/ 2147483647 w 878"/>
              <a:gd name="T9" fmla="*/ 0 h 9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8" h="962">
                <a:moveTo>
                  <a:pt x="851" y="0"/>
                </a:moveTo>
                <a:lnTo>
                  <a:pt x="0" y="622"/>
                </a:lnTo>
                <a:lnTo>
                  <a:pt x="7" y="962"/>
                </a:lnTo>
                <a:lnTo>
                  <a:pt x="878" y="960"/>
                </a:lnTo>
                <a:lnTo>
                  <a:pt x="851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56678" name="Group 40"/>
          <p:cNvGrpSpPr>
            <a:grpSpLocks/>
          </p:cNvGrpSpPr>
          <p:nvPr/>
        </p:nvGrpSpPr>
        <p:grpSpPr bwMode="auto">
          <a:xfrm>
            <a:off x="1577975" y="4189413"/>
            <a:ext cx="1300163" cy="1465262"/>
            <a:chOff x="921" y="785"/>
            <a:chExt cx="819" cy="923"/>
          </a:xfrm>
        </p:grpSpPr>
        <p:sp>
          <p:nvSpPr>
            <p:cNvPr id="59419" name="Rectangle 41"/>
            <p:cNvSpPr>
              <a:spLocks noChangeArrowheads="1"/>
            </p:cNvSpPr>
            <p:nvPr/>
          </p:nvSpPr>
          <p:spPr bwMode="auto">
            <a:xfrm>
              <a:off x="924" y="810"/>
              <a:ext cx="816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0" name="Text Box 42"/>
            <p:cNvSpPr txBox="1">
              <a:spLocks noChangeArrowheads="1"/>
            </p:cNvSpPr>
            <p:nvPr/>
          </p:nvSpPr>
          <p:spPr bwMode="auto">
            <a:xfrm>
              <a:off x="922" y="785"/>
              <a:ext cx="804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application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transport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network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link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physical</a:t>
              </a:r>
            </a:p>
          </p:txBody>
        </p:sp>
        <p:sp>
          <p:nvSpPr>
            <p:cNvPr id="59421" name="Line 43"/>
            <p:cNvSpPr>
              <a:spLocks noChangeShapeType="1"/>
            </p:cNvSpPr>
            <p:nvPr/>
          </p:nvSpPr>
          <p:spPr bwMode="auto">
            <a:xfrm>
              <a:off x="924" y="993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2" name="Line 44"/>
            <p:cNvSpPr>
              <a:spLocks noChangeShapeType="1"/>
            </p:cNvSpPr>
            <p:nvPr/>
          </p:nvSpPr>
          <p:spPr bwMode="auto">
            <a:xfrm>
              <a:off x="924" y="1167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3" name="Line 45"/>
            <p:cNvSpPr>
              <a:spLocks noChangeShapeType="1"/>
            </p:cNvSpPr>
            <p:nvPr/>
          </p:nvSpPr>
          <p:spPr bwMode="auto">
            <a:xfrm>
              <a:off x="921" y="134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4" name="Line 46"/>
            <p:cNvSpPr>
              <a:spLocks noChangeShapeType="1"/>
            </p:cNvSpPr>
            <p:nvPr/>
          </p:nvSpPr>
          <p:spPr bwMode="auto">
            <a:xfrm>
              <a:off x="926" y="1501"/>
              <a:ext cx="808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5" name="Line 47"/>
            <p:cNvSpPr>
              <a:spLocks noChangeShapeType="1"/>
            </p:cNvSpPr>
            <p:nvPr/>
          </p:nvSpPr>
          <p:spPr bwMode="auto">
            <a:xfrm>
              <a:off x="926" y="1552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6" name="Line 48"/>
            <p:cNvSpPr>
              <a:spLocks noChangeShapeType="1"/>
            </p:cNvSpPr>
            <p:nvPr/>
          </p:nvSpPr>
          <p:spPr bwMode="auto">
            <a:xfrm>
              <a:off x="1739" y="1541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59400" name="Rectangle 49"/>
          <p:cNvSpPr>
            <a:spLocks noChangeArrowheads="1"/>
          </p:cNvSpPr>
          <p:nvPr/>
        </p:nvSpPr>
        <p:spPr bwMode="auto">
          <a:xfrm>
            <a:off x="4230688" y="4038600"/>
            <a:ext cx="4195762" cy="1568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9401" name="Line 50"/>
          <p:cNvSpPr>
            <a:spLocks noChangeShapeType="1"/>
          </p:cNvSpPr>
          <p:nvPr/>
        </p:nvSpPr>
        <p:spPr bwMode="auto">
          <a:xfrm flipV="1">
            <a:off x="4244975" y="4703763"/>
            <a:ext cx="417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9402" name="Text Box 51"/>
          <p:cNvSpPr txBox="1">
            <a:spLocks noChangeArrowheads="1"/>
          </p:cNvSpPr>
          <p:nvPr/>
        </p:nvSpPr>
        <p:spPr bwMode="auto">
          <a:xfrm>
            <a:off x="5413375" y="4079875"/>
            <a:ext cx="17351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MAC protocol</a:t>
            </a:r>
          </a:p>
          <a:p>
            <a:pPr algn="ctr" eaLnBrk="1" hangingPunct="1"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and frame format</a:t>
            </a:r>
          </a:p>
        </p:txBody>
      </p:sp>
      <p:sp>
        <p:nvSpPr>
          <p:cNvPr id="59403" name="Text Box 52"/>
          <p:cNvSpPr txBox="1">
            <a:spLocks noChangeArrowheads="1"/>
          </p:cNvSpPr>
          <p:nvPr/>
        </p:nvSpPr>
        <p:spPr bwMode="auto">
          <a:xfrm>
            <a:off x="4398963" y="4794250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100BASE-TX</a:t>
            </a:r>
          </a:p>
        </p:txBody>
      </p:sp>
      <p:sp>
        <p:nvSpPr>
          <p:cNvPr id="59404" name="Text Box 53"/>
          <p:cNvSpPr txBox="1">
            <a:spLocks noChangeArrowheads="1"/>
          </p:cNvSpPr>
          <p:nvPr/>
        </p:nvSpPr>
        <p:spPr bwMode="auto">
          <a:xfrm>
            <a:off x="4410075" y="5154613"/>
            <a:ext cx="123031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100BASE-T4</a:t>
            </a:r>
          </a:p>
        </p:txBody>
      </p:sp>
      <p:sp>
        <p:nvSpPr>
          <p:cNvPr id="59405" name="Text Box 54"/>
          <p:cNvSpPr txBox="1">
            <a:spLocks noChangeArrowheads="1"/>
          </p:cNvSpPr>
          <p:nvPr/>
        </p:nvSpPr>
        <p:spPr bwMode="auto">
          <a:xfrm>
            <a:off x="7081838" y="4789488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100BASE-FX</a:t>
            </a:r>
          </a:p>
        </p:txBody>
      </p:sp>
      <p:sp>
        <p:nvSpPr>
          <p:cNvPr id="156685" name="Freeform 55"/>
          <p:cNvSpPr>
            <a:spLocks/>
          </p:cNvSpPr>
          <p:nvPr/>
        </p:nvSpPr>
        <p:spPr bwMode="auto">
          <a:xfrm>
            <a:off x="2887663" y="4684713"/>
            <a:ext cx="1393825" cy="611187"/>
          </a:xfrm>
          <a:custGeom>
            <a:avLst/>
            <a:gdLst>
              <a:gd name="T0" fmla="*/ 0 w 878"/>
              <a:gd name="T1" fmla="*/ 2147483647 h 385"/>
              <a:gd name="T2" fmla="*/ 2147483647 w 878"/>
              <a:gd name="T3" fmla="*/ 0 h 3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78" h="385">
                <a:moveTo>
                  <a:pt x="0" y="385"/>
                </a:moveTo>
                <a:lnTo>
                  <a:pt x="878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407" name="Text Box 56"/>
          <p:cNvSpPr txBox="1">
            <a:spLocks noChangeArrowheads="1"/>
          </p:cNvSpPr>
          <p:nvPr/>
        </p:nvSpPr>
        <p:spPr bwMode="auto">
          <a:xfrm>
            <a:off x="5741988" y="4787900"/>
            <a:ext cx="123031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100BASE-T2</a:t>
            </a:r>
          </a:p>
        </p:txBody>
      </p:sp>
      <p:sp>
        <p:nvSpPr>
          <p:cNvPr id="59408" name="Text Box 57"/>
          <p:cNvSpPr txBox="1">
            <a:spLocks noChangeArrowheads="1"/>
          </p:cNvSpPr>
          <p:nvPr/>
        </p:nvSpPr>
        <p:spPr bwMode="auto">
          <a:xfrm>
            <a:off x="5724525" y="5148263"/>
            <a:ext cx="126206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100BASE-SX</a:t>
            </a:r>
          </a:p>
        </p:txBody>
      </p:sp>
      <p:sp>
        <p:nvSpPr>
          <p:cNvPr id="59409" name="Text Box 58"/>
          <p:cNvSpPr txBox="1">
            <a:spLocks noChangeArrowheads="1"/>
          </p:cNvSpPr>
          <p:nvPr/>
        </p:nvSpPr>
        <p:spPr bwMode="auto">
          <a:xfrm>
            <a:off x="7088188" y="5143500"/>
            <a:ext cx="126206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100BASE-BX</a:t>
            </a:r>
          </a:p>
        </p:txBody>
      </p:sp>
      <p:grpSp>
        <p:nvGrpSpPr>
          <p:cNvPr id="412739" name="Group 67"/>
          <p:cNvGrpSpPr>
            <a:grpSpLocks/>
          </p:cNvGrpSpPr>
          <p:nvPr/>
        </p:nvGrpSpPr>
        <p:grpSpPr bwMode="auto">
          <a:xfrm>
            <a:off x="5681663" y="4743450"/>
            <a:ext cx="2768600" cy="1565275"/>
            <a:chOff x="3579" y="2988"/>
            <a:chExt cx="1744" cy="986"/>
          </a:xfrm>
        </p:grpSpPr>
        <p:sp>
          <p:nvSpPr>
            <p:cNvPr id="156695" name="Freeform 59"/>
            <p:cNvSpPr>
              <a:spLocks/>
            </p:cNvSpPr>
            <p:nvPr/>
          </p:nvSpPr>
          <p:spPr bwMode="auto">
            <a:xfrm>
              <a:off x="3579" y="2988"/>
              <a:ext cx="1709" cy="489"/>
            </a:xfrm>
            <a:custGeom>
              <a:avLst/>
              <a:gdLst>
                <a:gd name="T0" fmla="*/ 842 w 1709"/>
                <a:gd name="T1" fmla="*/ 0 h 489"/>
                <a:gd name="T2" fmla="*/ 843 w 1709"/>
                <a:gd name="T3" fmla="*/ 239 h 489"/>
                <a:gd name="T4" fmla="*/ 5 w 1709"/>
                <a:gd name="T5" fmla="*/ 239 h 489"/>
                <a:gd name="T6" fmla="*/ 0 w 1709"/>
                <a:gd name="T7" fmla="*/ 489 h 489"/>
                <a:gd name="T8" fmla="*/ 1709 w 1709"/>
                <a:gd name="T9" fmla="*/ 489 h 489"/>
                <a:gd name="T10" fmla="*/ 1704 w 1709"/>
                <a:gd name="T11" fmla="*/ 0 h 489"/>
                <a:gd name="T12" fmla="*/ 842 w 1709"/>
                <a:gd name="T13" fmla="*/ 0 h 4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9" h="489">
                  <a:moveTo>
                    <a:pt x="842" y="0"/>
                  </a:moveTo>
                  <a:lnTo>
                    <a:pt x="843" y="239"/>
                  </a:lnTo>
                  <a:lnTo>
                    <a:pt x="5" y="239"/>
                  </a:lnTo>
                  <a:lnTo>
                    <a:pt x="0" y="489"/>
                  </a:lnTo>
                  <a:lnTo>
                    <a:pt x="1709" y="489"/>
                  </a:lnTo>
                  <a:cubicBezTo>
                    <a:pt x="1707" y="330"/>
                    <a:pt x="1706" y="159"/>
                    <a:pt x="1704" y="0"/>
                  </a:cubicBezTo>
                  <a:lnTo>
                    <a:pt x="842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9417" name="Line 60"/>
            <p:cNvSpPr>
              <a:spLocks noChangeShapeType="1"/>
            </p:cNvSpPr>
            <p:nvPr/>
          </p:nvSpPr>
          <p:spPr bwMode="auto">
            <a:xfrm>
              <a:off x="4410" y="3494"/>
              <a:ext cx="227" cy="2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18" name="Text Box 61"/>
            <p:cNvSpPr txBox="1">
              <a:spLocks noChangeArrowheads="1"/>
            </p:cNvSpPr>
            <p:nvPr/>
          </p:nvSpPr>
          <p:spPr bwMode="auto">
            <a:xfrm>
              <a:off x="4003" y="3741"/>
              <a:ext cx="13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CC0000"/>
                  </a:solidFill>
                  <a:latin typeface="Arial" charset="0"/>
                  <a:cs typeface="Arial" charset="0"/>
                </a:rPr>
                <a:t>fiber physical layer</a:t>
              </a:r>
            </a:p>
          </p:txBody>
        </p:sp>
      </p:grpSp>
      <p:grpSp>
        <p:nvGrpSpPr>
          <p:cNvPr id="412738" name="Group 66"/>
          <p:cNvGrpSpPr>
            <a:grpSpLocks/>
          </p:cNvGrpSpPr>
          <p:nvPr/>
        </p:nvGrpSpPr>
        <p:grpSpPr bwMode="auto">
          <a:xfrm>
            <a:off x="3689350" y="4733925"/>
            <a:ext cx="3303588" cy="1874838"/>
            <a:chOff x="2324" y="2982"/>
            <a:chExt cx="2081" cy="1181"/>
          </a:xfrm>
        </p:grpSpPr>
        <p:sp>
          <p:nvSpPr>
            <p:cNvPr id="156692" name="Freeform 62"/>
            <p:cNvSpPr>
              <a:spLocks/>
            </p:cNvSpPr>
            <p:nvPr/>
          </p:nvSpPr>
          <p:spPr bwMode="auto">
            <a:xfrm>
              <a:off x="2741" y="2982"/>
              <a:ext cx="1664" cy="495"/>
            </a:xfrm>
            <a:custGeom>
              <a:avLst/>
              <a:gdLst>
                <a:gd name="T0" fmla="*/ 1664 w 1664"/>
                <a:gd name="T1" fmla="*/ 0 h 495"/>
                <a:gd name="T2" fmla="*/ 1652 w 1664"/>
                <a:gd name="T3" fmla="*/ 233 h 495"/>
                <a:gd name="T4" fmla="*/ 820 w 1664"/>
                <a:gd name="T5" fmla="*/ 233 h 495"/>
                <a:gd name="T6" fmla="*/ 814 w 1664"/>
                <a:gd name="T7" fmla="*/ 495 h 495"/>
                <a:gd name="T8" fmla="*/ 0 w 1664"/>
                <a:gd name="T9" fmla="*/ 495 h 495"/>
                <a:gd name="T10" fmla="*/ 0 w 1664"/>
                <a:gd name="T11" fmla="*/ 0 h 495"/>
                <a:gd name="T12" fmla="*/ 1664 w 1664"/>
                <a:gd name="T13" fmla="*/ 0 h 4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64" h="495">
                  <a:moveTo>
                    <a:pt x="1664" y="0"/>
                  </a:moveTo>
                  <a:lnTo>
                    <a:pt x="1652" y="233"/>
                  </a:lnTo>
                  <a:lnTo>
                    <a:pt x="820" y="233"/>
                  </a:lnTo>
                  <a:lnTo>
                    <a:pt x="814" y="495"/>
                  </a:lnTo>
                  <a:lnTo>
                    <a:pt x="0" y="495"/>
                  </a:lnTo>
                  <a:lnTo>
                    <a:pt x="0" y="0"/>
                  </a:lnTo>
                  <a:lnTo>
                    <a:pt x="1664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9414" name="Line 63"/>
            <p:cNvSpPr>
              <a:spLocks noChangeShapeType="1"/>
            </p:cNvSpPr>
            <p:nvPr/>
          </p:nvSpPr>
          <p:spPr bwMode="auto">
            <a:xfrm flipH="1">
              <a:off x="2929" y="3503"/>
              <a:ext cx="227" cy="29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15" name="Text Box 65"/>
            <p:cNvSpPr txBox="1">
              <a:spLocks noChangeArrowheads="1"/>
            </p:cNvSpPr>
            <p:nvPr/>
          </p:nvSpPr>
          <p:spPr bwMode="auto">
            <a:xfrm>
              <a:off x="2324" y="3756"/>
              <a:ext cx="132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copper (twister</a:t>
              </a:r>
            </a:p>
            <a:p>
              <a:pPr>
                <a:defRPr/>
              </a:pPr>
              <a:r>
                <a:rPr lang="en-US" i="0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pair) physical layer</a:t>
              </a:r>
            </a:p>
          </p:txBody>
        </p:sp>
      </p:grpSp>
      <p:pic>
        <p:nvPicPr>
          <p:cNvPr id="156691" name="Picture 15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8620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57</a:t>
            </a:fld>
            <a:endParaRPr lang="en-US" sz="1200" dirty="0">
              <a:latin typeface="Tahoma" charset="0"/>
            </a:endParaRPr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53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3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6.4 LANs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s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VLANS</a:t>
            </a:r>
            <a:endParaRPr lang="en-US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58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85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 switch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1071563"/>
            <a:ext cx="8001000" cy="464026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link-layer device: takes an 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active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role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store, forward Ethernet frames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examine incoming frame</a:t>
            </a:r>
            <a:r>
              <a:rPr lang="ja-JP" altLang="en-US" sz="2800">
                <a:latin typeface="Gill Sans MT" charset="0"/>
              </a:rPr>
              <a:t>’</a:t>
            </a:r>
            <a:r>
              <a:rPr lang="en-US" sz="2800" dirty="0">
                <a:latin typeface="Gill Sans MT" charset="0"/>
              </a:rPr>
              <a:t>s MAC address, 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selectively</a:t>
            </a:r>
            <a:r>
              <a:rPr lang="en-US" sz="2800" dirty="0">
                <a:latin typeface="Gill Sans MT" charset="0"/>
              </a:rPr>
              <a:t> forward  frame to one-or-more outgoing links when frame is to be forwarded on segment, uses CSMA/CD to access segment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transparent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hosts are unaware of presence of switches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plug-and-play, self-learning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switches do not need to be configured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160773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793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3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41400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1769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 services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419225"/>
            <a:ext cx="7772400" cy="46482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framing, link access:</a:t>
            </a:r>
            <a:r>
              <a:rPr lang="en-US" sz="3200" dirty="0">
                <a:latin typeface="Gill Sans MT" charset="0"/>
                <a:cs typeface="+mn-cs"/>
              </a:rPr>
              <a:t>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encapsulate datagram into frame, adding header, trailer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channel access if shared medium</a:t>
            </a:r>
          </a:p>
          <a:p>
            <a:pPr lvl="1">
              <a:lnSpc>
                <a:spcPct val="75000"/>
              </a:lnSpc>
              <a:defRPr/>
            </a:pP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MAC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addresses used in frame headers to identify source, </a:t>
            </a:r>
            <a:r>
              <a:rPr lang="en-US" dirty="0" smtClean="0">
                <a:latin typeface="Gill Sans MT" charset="0"/>
              </a:rPr>
              <a:t>destination  </a:t>
            </a:r>
            <a:endParaRPr lang="en-US" dirty="0">
              <a:latin typeface="Gill Sans MT" charset="0"/>
            </a:endParaRPr>
          </a:p>
          <a:p>
            <a:pPr lvl="2"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</a:rPr>
              <a:t>different from IP address!</a:t>
            </a:r>
          </a:p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reliable delivery between adjacent nodes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we learned how to do this already (chapter 3)!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seldom used on low bit-error link (fiber, some twisted pair)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wireless links: high error rates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sz="2400" dirty="0">
                <a:latin typeface="Gill Sans MT" charset="0"/>
              </a:rPr>
              <a:t> why both link-level and end-end reliability?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18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5" y="136525"/>
            <a:ext cx="8469313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Switch: </a:t>
            </a:r>
            <a:r>
              <a:rPr lang="en-US" sz="3600" i="1" dirty="0">
                <a:latin typeface="Gill Sans MT" charset="0"/>
                <a:cs typeface="+mj-cs"/>
              </a:rPr>
              <a:t>multiple</a:t>
            </a:r>
            <a:r>
              <a:rPr lang="en-US" sz="3600" dirty="0">
                <a:latin typeface="Gill Sans MT" charset="0"/>
                <a:cs typeface="+mj-cs"/>
              </a:rPr>
              <a:t> simultaneous transmissions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393825"/>
            <a:ext cx="4503737" cy="45767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hosts have dedicated, direct connection to switch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switches buffer packets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Ethernet protocol used on </a:t>
            </a:r>
            <a:r>
              <a:rPr lang="en-US" sz="2400" i="1" dirty="0">
                <a:latin typeface="Gill Sans MT" charset="0"/>
                <a:cs typeface="+mn-cs"/>
              </a:rPr>
              <a:t>each</a:t>
            </a:r>
            <a:r>
              <a:rPr lang="en-US" sz="2400" dirty="0">
                <a:latin typeface="Gill Sans MT" charset="0"/>
                <a:cs typeface="+mn-cs"/>
              </a:rPr>
              <a:t> incoming link, but no collisions; full duplex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each link is its own collision domain</a:t>
            </a:r>
          </a:p>
          <a:p>
            <a:pPr>
              <a:lnSpc>
                <a:spcPct val="90000"/>
              </a:lnSpc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switching: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A-to-A</a:t>
            </a:r>
            <a:r>
              <a:rPr lang="ja-JP" altLang="en-US" sz="2400" dirty="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 and B-to-B</a:t>
            </a:r>
            <a:r>
              <a:rPr lang="ja-JP" altLang="en-US" sz="2400" dirty="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  <a:r>
              <a:rPr lang="en-US" sz="2400" dirty="0" smtClean="0">
                <a:latin typeface="Gill Sans MT" charset="0"/>
                <a:cs typeface="+mn-cs"/>
              </a:rPr>
              <a:t>can transmit simultaneously</a:t>
            </a:r>
            <a:r>
              <a:rPr lang="en-US" sz="2400" dirty="0">
                <a:latin typeface="Gill Sans MT" charset="0"/>
                <a:cs typeface="+mn-cs"/>
              </a:rPr>
              <a:t>, without collisions </a:t>
            </a:r>
          </a:p>
        </p:txBody>
      </p:sp>
      <p:grpSp>
        <p:nvGrpSpPr>
          <p:cNvPr id="162821" name="Group 1"/>
          <p:cNvGrpSpPr>
            <a:grpSpLocks/>
          </p:cNvGrpSpPr>
          <p:nvPr/>
        </p:nvGrpSpPr>
        <p:grpSpPr bwMode="auto">
          <a:xfrm>
            <a:off x="5106988" y="1425575"/>
            <a:ext cx="3660775" cy="4283075"/>
            <a:chOff x="5106576" y="1425893"/>
            <a:chExt cx="3661504" cy="4282976"/>
          </a:xfrm>
        </p:grpSpPr>
        <p:sp>
          <p:nvSpPr>
            <p:cNvPr id="62472" name="Text Box 34"/>
            <p:cNvSpPr txBox="1">
              <a:spLocks noChangeArrowheads="1"/>
            </p:cNvSpPr>
            <p:nvPr/>
          </p:nvSpPr>
          <p:spPr bwMode="auto">
            <a:xfrm>
              <a:off x="5827445" y="5062772"/>
              <a:ext cx="2710402" cy="646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switch with six interfaces</a:t>
              </a:r>
            </a:p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1,2,3,4,5,6</a:t>
              </a:r>
              <a:r>
                <a:rPr lang="en-US" dirty="0" smtClean="0">
                  <a:latin typeface="Arial" charset="0"/>
                  <a:cs typeface="Arial" charset="0"/>
                </a:rPr>
                <a:t>)</a:t>
              </a:r>
              <a:r>
                <a:rPr lang="en-US" i="0" dirty="0" smtClean="0">
                  <a:latin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162824" name="Group 34"/>
            <p:cNvGrpSpPr>
              <a:grpSpLocks/>
            </p:cNvGrpSpPr>
            <p:nvPr/>
          </p:nvGrpSpPr>
          <p:grpSpPr bwMode="auto">
            <a:xfrm>
              <a:off x="5106576" y="1425893"/>
              <a:ext cx="3661504" cy="3600334"/>
              <a:chOff x="731524" y="1819788"/>
              <a:chExt cx="3661504" cy="3600334"/>
            </a:xfrm>
          </p:grpSpPr>
          <p:sp>
            <p:nvSpPr>
              <p:cNvPr id="62474" name="Text Box 23"/>
              <p:cNvSpPr txBox="1">
                <a:spLocks noChangeArrowheads="1"/>
              </p:cNvSpPr>
              <p:nvPr/>
            </p:nvSpPr>
            <p:spPr bwMode="auto">
              <a:xfrm>
                <a:off x="2655957" y="1819788"/>
                <a:ext cx="350907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62475" name="Text Box 24"/>
              <p:cNvSpPr txBox="1">
                <a:spLocks noChangeArrowheads="1"/>
              </p:cNvSpPr>
              <p:nvPr/>
            </p:nvSpPr>
            <p:spPr bwMode="auto">
              <a:xfrm>
                <a:off x="2371738" y="5050277"/>
                <a:ext cx="371549" cy="3698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A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76" name="Text Box 25"/>
              <p:cNvSpPr txBox="1">
                <a:spLocks noChangeArrowheads="1"/>
              </p:cNvSpPr>
              <p:nvPr/>
            </p:nvSpPr>
            <p:spPr bwMode="auto">
              <a:xfrm>
                <a:off x="3988134" y="2419849"/>
                <a:ext cx="3382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2477" name="Text Box 26"/>
              <p:cNvSpPr txBox="1">
                <a:spLocks noChangeArrowheads="1"/>
              </p:cNvSpPr>
              <p:nvPr/>
            </p:nvSpPr>
            <p:spPr bwMode="auto">
              <a:xfrm>
                <a:off x="995101" y="4188283"/>
                <a:ext cx="390603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B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78" name="Text Box 27"/>
              <p:cNvSpPr txBox="1">
                <a:spLocks noChangeArrowheads="1"/>
              </p:cNvSpPr>
              <p:nvPr/>
            </p:nvSpPr>
            <p:spPr bwMode="auto">
              <a:xfrm>
                <a:off x="3740435" y="4188283"/>
                <a:ext cx="350908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62479" name="Text Box 28"/>
              <p:cNvSpPr txBox="1">
                <a:spLocks noChangeArrowheads="1"/>
              </p:cNvSpPr>
              <p:nvPr/>
            </p:nvSpPr>
            <p:spPr bwMode="auto">
              <a:xfrm>
                <a:off x="1123714" y="2465886"/>
                <a:ext cx="4033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C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80" name="Line 17"/>
              <p:cNvSpPr>
                <a:spLocks noChangeShapeType="1"/>
              </p:cNvSpPr>
              <p:nvPr/>
            </p:nvSpPr>
            <p:spPr bwMode="auto">
              <a:xfrm>
                <a:off x="1687389" y="3165957"/>
                <a:ext cx="720869" cy="298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1" name="Line 18"/>
              <p:cNvSpPr>
                <a:spLocks noChangeShapeType="1"/>
              </p:cNvSpPr>
              <p:nvPr/>
            </p:nvSpPr>
            <p:spPr bwMode="auto">
              <a:xfrm>
                <a:off x="2673423" y="2872277"/>
                <a:ext cx="0" cy="504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2" name="Line 19"/>
              <p:cNvSpPr>
                <a:spLocks noChangeShapeType="1"/>
              </p:cNvSpPr>
              <p:nvPr/>
            </p:nvSpPr>
            <p:spPr bwMode="auto">
              <a:xfrm flipH="1">
                <a:off x="2863961" y="2996099"/>
                <a:ext cx="892353" cy="484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3" name="Line 20"/>
              <p:cNvSpPr>
                <a:spLocks noChangeShapeType="1"/>
              </p:cNvSpPr>
              <p:nvPr/>
            </p:nvSpPr>
            <p:spPr bwMode="auto">
              <a:xfrm flipV="1">
                <a:off x="2673423" y="3605685"/>
                <a:ext cx="12703" cy="709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62835" name="Group 45"/>
              <p:cNvGrpSpPr>
                <a:grpSpLocks/>
              </p:cNvGrpSpPr>
              <p:nvPr/>
            </p:nvGrpSpPr>
            <p:grpSpPr bwMode="auto">
              <a:xfrm>
                <a:off x="747936" y="2733042"/>
                <a:ext cx="914403" cy="690308"/>
                <a:chOff x="1046480" y="3962400"/>
                <a:chExt cx="1026163" cy="761428"/>
              </a:xfrm>
            </p:grpSpPr>
            <p:sp>
              <p:nvSpPr>
                <p:cNvPr id="80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247" y="4299441"/>
                  <a:ext cx="110313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70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2871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72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2836" name="Group 46"/>
              <p:cNvGrpSpPr>
                <a:grpSpLocks/>
              </p:cNvGrpSpPr>
              <p:nvPr/>
            </p:nvGrpSpPr>
            <p:grpSpPr bwMode="auto">
              <a:xfrm>
                <a:off x="3539588" y="2669737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2865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2867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68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77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40190" y="4309334"/>
                  <a:ext cx="126274" cy="195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48" name="Rectangle 43"/>
              <p:cNvSpPr>
                <a:spLocks noChangeArrowheads="1"/>
              </p:cNvSpPr>
              <p:nvPr/>
            </p:nvSpPr>
            <p:spPr bwMode="auto">
              <a:xfrm>
                <a:off x="2614674" y="2705593"/>
                <a:ext cx="109559" cy="1650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2838" name="Group 44"/>
              <p:cNvGrpSpPr>
                <a:grpSpLocks/>
              </p:cNvGrpSpPr>
              <p:nvPr/>
            </p:nvGrpSpPr>
            <p:grpSpPr bwMode="auto">
              <a:xfrm>
                <a:off x="2233637" y="2138292"/>
                <a:ext cx="853440" cy="741680"/>
                <a:chOff x="-44" y="1473"/>
                <a:chExt cx="981" cy="1105"/>
              </a:xfrm>
            </p:grpSpPr>
            <p:pic>
              <p:nvPicPr>
                <p:cNvPr id="16286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286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62839" name="Group 49"/>
              <p:cNvGrpSpPr>
                <a:grpSpLocks/>
              </p:cNvGrpSpPr>
              <p:nvPr/>
            </p:nvGrpSpPr>
            <p:grpSpPr bwMode="auto">
              <a:xfrm>
                <a:off x="2060917" y="4279843"/>
                <a:ext cx="853440" cy="835329"/>
                <a:chOff x="8077200" y="3320111"/>
                <a:chExt cx="853440" cy="835329"/>
              </a:xfrm>
            </p:grpSpPr>
            <p:sp>
              <p:nvSpPr>
                <p:cNvPr id="70" name="Rectangle 43"/>
                <p:cNvSpPr>
                  <a:spLocks noChangeArrowheads="1"/>
                </p:cNvSpPr>
                <p:nvPr/>
              </p:nvSpPr>
              <p:spPr bwMode="auto">
                <a:xfrm>
                  <a:off x="8630957" y="3320624"/>
                  <a:ext cx="111147" cy="16509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60" name="Group 44"/>
                <p:cNvGrpSpPr>
                  <a:grpSpLocks/>
                </p:cNvGrpSpPr>
                <p:nvPr/>
              </p:nvGrpSpPr>
              <p:grpSpPr bwMode="auto">
                <a:xfrm>
                  <a:off x="8077200" y="3413760"/>
                  <a:ext cx="853440" cy="741680"/>
                  <a:chOff x="-44" y="1473"/>
                  <a:chExt cx="981" cy="1105"/>
                </a:xfrm>
              </p:grpSpPr>
              <p:pic>
                <p:nvPicPr>
                  <p:cNvPr id="162861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62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pic>
            <p:nvPicPr>
              <p:cNvPr id="62489" name="Picture 3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913" y="3316766"/>
                <a:ext cx="603370" cy="341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2841" name="Group 51"/>
              <p:cNvGrpSpPr>
                <a:grpSpLocks/>
              </p:cNvGrpSpPr>
              <p:nvPr/>
            </p:nvGrpSpPr>
            <p:grpSpPr bwMode="auto">
              <a:xfrm>
                <a:off x="731524" y="3616962"/>
                <a:ext cx="914403" cy="690308"/>
                <a:chOff x="1046480" y="3962400"/>
                <a:chExt cx="1026163" cy="761428"/>
              </a:xfrm>
            </p:grpSpPr>
            <p:sp>
              <p:nvSpPr>
                <p:cNvPr id="66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846" y="4299769"/>
                  <a:ext cx="110314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56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2857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58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2842" name="Group 52"/>
              <p:cNvGrpSpPr>
                <a:grpSpLocks/>
              </p:cNvGrpSpPr>
              <p:nvPr/>
            </p:nvGrpSpPr>
            <p:grpSpPr bwMode="auto">
              <a:xfrm>
                <a:off x="3410634" y="3567725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2851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2853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54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63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38739" y="4308075"/>
                  <a:ext cx="128105" cy="197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62492" name="Line 17"/>
              <p:cNvSpPr>
                <a:spLocks noChangeShapeType="1"/>
              </p:cNvSpPr>
              <p:nvPr/>
            </p:nvSpPr>
            <p:spPr bwMode="auto">
              <a:xfrm flipV="1">
                <a:off x="1660396" y="3600922"/>
                <a:ext cx="744686" cy="450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93" name="Line 19"/>
              <p:cNvSpPr>
                <a:spLocks noChangeShapeType="1"/>
              </p:cNvSpPr>
              <p:nvPr/>
            </p:nvSpPr>
            <p:spPr bwMode="auto">
              <a:xfrm flipH="1" flipV="1">
                <a:off x="2968756" y="3545361"/>
                <a:ext cx="646242" cy="338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94" name="Text Box 35"/>
              <p:cNvSpPr txBox="1">
                <a:spLocks noChangeArrowheads="1"/>
              </p:cNvSpPr>
              <p:nvPr/>
            </p:nvSpPr>
            <p:spPr bwMode="auto">
              <a:xfrm>
                <a:off x="2401907" y="3026260"/>
                <a:ext cx="312799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2495" name="Text Box 36"/>
              <p:cNvSpPr txBox="1">
                <a:spLocks noChangeArrowheads="1"/>
              </p:cNvSpPr>
              <p:nvPr/>
            </p:nvSpPr>
            <p:spPr bwMode="auto">
              <a:xfrm>
                <a:off x="2903656" y="3051660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62496" name="Text Box 37"/>
              <p:cNvSpPr txBox="1">
                <a:spLocks noChangeArrowheads="1"/>
              </p:cNvSpPr>
              <p:nvPr/>
            </p:nvSpPr>
            <p:spPr bwMode="auto">
              <a:xfrm>
                <a:off x="3125951" y="3710457"/>
                <a:ext cx="322326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62497" name="Text Box 38"/>
              <p:cNvSpPr txBox="1">
                <a:spLocks noChangeArrowheads="1"/>
              </p:cNvSpPr>
              <p:nvPr/>
            </p:nvSpPr>
            <p:spPr bwMode="auto">
              <a:xfrm>
                <a:off x="2640079" y="3654896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62498" name="Text Box 39"/>
              <p:cNvSpPr txBox="1">
                <a:spLocks noChangeArrowheads="1"/>
              </p:cNvSpPr>
              <p:nvPr/>
            </p:nvSpPr>
            <p:spPr bwMode="auto">
              <a:xfrm>
                <a:off x="2070052" y="3704108"/>
                <a:ext cx="323914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62499" name="Text Box 40"/>
              <p:cNvSpPr txBox="1">
                <a:spLocks noChangeArrowheads="1"/>
              </p:cNvSpPr>
              <p:nvPr/>
            </p:nvSpPr>
            <p:spPr bwMode="auto">
              <a:xfrm>
                <a:off x="2039884" y="3080234"/>
                <a:ext cx="319151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  <p:pic>
        <p:nvPicPr>
          <p:cNvPr id="162822" name="Picture 6" descr="underline_ba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620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60</a:t>
            </a:fld>
            <a:endParaRPr lang="en-US" sz="1200" dirty="0">
              <a:latin typeface="Tahoma" charset="0"/>
            </a:endParaRPr>
          </a:p>
        </p:txBody>
      </p:sp>
      <p:sp>
        <p:nvSpPr>
          <p:cNvPr id="5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325" y="904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Switch </a:t>
            </a:r>
            <a:r>
              <a:rPr lang="en-US" sz="3600" dirty="0" smtClean="0">
                <a:latin typeface="Gill Sans MT" charset="0"/>
                <a:cs typeface="+mj-cs"/>
              </a:rPr>
              <a:t>forwarding table</a:t>
            </a:r>
            <a:endParaRPr lang="en-US" sz="3600" dirty="0">
              <a:latin typeface="Gill Sans MT" charset="0"/>
              <a:cs typeface="+mj-cs"/>
            </a:endParaRP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398588"/>
            <a:ext cx="4878387" cy="4805362"/>
          </a:xfrm>
        </p:spPr>
        <p:txBody>
          <a:bodyPr/>
          <a:lstStyle/>
          <a:p>
            <a:pPr marL="0" indent="0">
              <a:lnSpc>
                <a:spcPts val="3000"/>
              </a:lnSpc>
              <a:buFont typeface="Wingdings" charset="0"/>
              <a:buNone/>
              <a:defRPr/>
            </a:pPr>
            <a:r>
              <a:rPr lang="en-US" i="1" u="sng" dirty="0" smtClean="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 smtClean="0">
                <a:latin typeface="Gill Sans MT" charset="0"/>
                <a:cs typeface="+mn-cs"/>
              </a:rPr>
              <a:t>how does switch know A</a:t>
            </a:r>
            <a:r>
              <a:rPr lang="ja-JP" altLang="en-US" dirty="0" smtClean="0">
                <a:latin typeface="Gill Sans MT" charset="0"/>
                <a:cs typeface="+mn-cs"/>
              </a:rPr>
              <a:t>’</a:t>
            </a:r>
            <a:r>
              <a:rPr lang="en-US" dirty="0" smtClean="0">
                <a:latin typeface="Gill Sans MT" charset="0"/>
                <a:cs typeface="+mn-cs"/>
              </a:rPr>
              <a:t> reachable via interface 4, B</a:t>
            </a:r>
            <a:r>
              <a:rPr lang="ja-JP" altLang="en-US" dirty="0" smtClean="0">
                <a:latin typeface="Gill Sans MT" charset="0"/>
                <a:cs typeface="+mn-cs"/>
              </a:rPr>
              <a:t>’</a:t>
            </a:r>
            <a:r>
              <a:rPr lang="en-US" dirty="0" smtClean="0">
                <a:latin typeface="Gill Sans MT" charset="0"/>
                <a:cs typeface="+mn-cs"/>
              </a:rPr>
              <a:t> reachable via interface 5?</a:t>
            </a:r>
            <a:endParaRPr lang="en-US" dirty="0">
              <a:latin typeface="Gill Sans MT" charset="0"/>
              <a:cs typeface="+mn-cs"/>
            </a:endParaRPr>
          </a:p>
        </p:txBody>
      </p:sp>
      <p:grpSp>
        <p:nvGrpSpPr>
          <p:cNvPr id="164869" name="Group 34"/>
          <p:cNvGrpSpPr>
            <a:grpSpLocks/>
          </p:cNvGrpSpPr>
          <p:nvPr/>
        </p:nvGrpSpPr>
        <p:grpSpPr bwMode="auto">
          <a:xfrm>
            <a:off x="5106988" y="1425575"/>
            <a:ext cx="3660775" cy="4283075"/>
            <a:chOff x="5106576" y="1425893"/>
            <a:chExt cx="3661504" cy="4282976"/>
          </a:xfrm>
        </p:grpSpPr>
        <p:sp>
          <p:nvSpPr>
            <p:cNvPr id="63496" name="Text Box 34"/>
            <p:cNvSpPr txBox="1">
              <a:spLocks noChangeArrowheads="1"/>
            </p:cNvSpPr>
            <p:nvPr/>
          </p:nvSpPr>
          <p:spPr bwMode="auto">
            <a:xfrm>
              <a:off x="5827445" y="5062772"/>
              <a:ext cx="2710402" cy="646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switch with six interfaces</a:t>
              </a:r>
            </a:p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1,2,3,4,5,6</a:t>
              </a:r>
              <a:r>
                <a:rPr lang="en-US" dirty="0" smtClean="0">
                  <a:latin typeface="Arial" charset="0"/>
                  <a:cs typeface="Arial" charset="0"/>
                </a:rPr>
                <a:t>)</a:t>
              </a:r>
              <a:r>
                <a:rPr lang="en-US" i="0" dirty="0" smtClean="0">
                  <a:latin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164874" name="Group 36"/>
            <p:cNvGrpSpPr>
              <a:grpSpLocks/>
            </p:cNvGrpSpPr>
            <p:nvPr/>
          </p:nvGrpSpPr>
          <p:grpSpPr bwMode="auto">
            <a:xfrm>
              <a:off x="5106576" y="1425893"/>
              <a:ext cx="3661504" cy="3600334"/>
              <a:chOff x="731524" y="1819788"/>
              <a:chExt cx="3661504" cy="3600334"/>
            </a:xfrm>
          </p:grpSpPr>
          <p:sp>
            <p:nvSpPr>
              <p:cNvPr id="63498" name="Text Box 23"/>
              <p:cNvSpPr txBox="1">
                <a:spLocks noChangeArrowheads="1"/>
              </p:cNvSpPr>
              <p:nvPr/>
            </p:nvSpPr>
            <p:spPr bwMode="auto">
              <a:xfrm>
                <a:off x="2655957" y="1819788"/>
                <a:ext cx="350907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63499" name="Text Box 24"/>
              <p:cNvSpPr txBox="1">
                <a:spLocks noChangeArrowheads="1"/>
              </p:cNvSpPr>
              <p:nvPr/>
            </p:nvSpPr>
            <p:spPr bwMode="auto">
              <a:xfrm>
                <a:off x="2371738" y="5050277"/>
                <a:ext cx="371549" cy="3698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A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0" name="Text Box 25"/>
              <p:cNvSpPr txBox="1">
                <a:spLocks noChangeArrowheads="1"/>
              </p:cNvSpPr>
              <p:nvPr/>
            </p:nvSpPr>
            <p:spPr bwMode="auto">
              <a:xfrm>
                <a:off x="3988134" y="2419849"/>
                <a:ext cx="3382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3501" name="Text Box 26"/>
              <p:cNvSpPr txBox="1">
                <a:spLocks noChangeArrowheads="1"/>
              </p:cNvSpPr>
              <p:nvPr/>
            </p:nvSpPr>
            <p:spPr bwMode="auto">
              <a:xfrm>
                <a:off x="995101" y="4188283"/>
                <a:ext cx="390603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B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2" name="Text Box 27"/>
              <p:cNvSpPr txBox="1">
                <a:spLocks noChangeArrowheads="1"/>
              </p:cNvSpPr>
              <p:nvPr/>
            </p:nvSpPr>
            <p:spPr bwMode="auto">
              <a:xfrm>
                <a:off x="3740435" y="4188283"/>
                <a:ext cx="350908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63503" name="Text Box 28"/>
              <p:cNvSpPr txBox="1">
                <a:spLocks noChangeArrowheads="1"/>
              </p:cNvSpPr>
              <p:nvPr/>
            </p:nvSpPr>
            <p:spPr bwMode="auto">
              <a:xfrm>
                <a:off x="1123714" y="2465886"/>
                <a:ext cx="4033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C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4" name="Line 17"/>
              <p:cNvSpPr>
                <a:spLocks noChangeShapeType="1"/>
              </p:cNvSpPr>
              <p:nvPr/>
            </p:nvSpPr>
            <p:spPr bwMode="auto">
              <a:xfrm>
                <a:off x="1687389" y="3165957"/>
                <a:ext cx="720869" cy="298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5" name="Line 18"/>
              <p:cNvSpPr>
                <a:spLocks noChangeShapeType="1"/>
              </p:cNvSpPr>
              <p:nvPr/>
            </p:nvSpPr>
            <p:spPr bwMode="auto">
              <a:xfrm>
                <a:off x="2673423" y="2872277"/>
                <a:ext cx="0" cy="504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6" name="Line 19"/>
              <p:cNvSpPr>
                <a:spLocks noChangeShapeType="1"/>
              </p:cNvSpPr>
              <p:nvPr/>
            </p:nvSpPr>
            <p:spPr bwMode="auto">
              <a:xfrm flipH="1">
                <a:off x="2863961" y="2996099"/>
                <a:ext cx="892353" cy="484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7" name="Line 20"/>
              <p:cNvSpPr>
                <a:spLocks noChangeShapeType="1"/>
              </p:cNvSpPr>
              <p:nvPr/>
            </p:nvSpPr>
            <p:spPr bwMode="auto">
              <a:xfrm flipV="1">
                <a:off x="2673423" y="3605685"/>
                <a:ext cx="12703" cy="709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64885" name="Group 47"/>
              <p:cNvGrpSpPr>
                <a:grpSpLocks/>
              </p:cNvGrpSpPr>
              <p:nvPr/>
            </p:nvGrpSpPr>
            <p:grpSpPr bwMode="auto">
              <a:xfrm>
                <a:off x="747936" y="2733042"/>
                <a:ext cx="914403" cy="690308"/>
                <a:chOff x="1046480" y="3962400"/>
                <a:chExt cx="1026163" cy="761428"/>
              </a:xfrm>
            </p:grpSpPr>
            <p:sp>
              <p:nvSpPr>
                <p:cNvPr id="82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247" y="4299441"/>
                  <a:ext cx="110313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20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4921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22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4886" name="Group 48"/>
              <p:cNvGrpSpPr>
                <a:grpSpLocks/>
              </p:cNvGrpSpPr>
              <p:nvPr/>
            </p:nvGrpSpPr>
            <p:grpSpPr bwMode="auto">
              <a:xfrm>
                <a:off x="3539588" y="2669737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4915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4917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18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79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40190" y="4309334"/>
                  <a:ext cx="126274" cy="195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50" name="Rectangle 43"/>
              <p:cNvSpPr>
                <a:spLocks noChangeArrowheads="1"/>
              </p:cNvSpPr>
              <p:nvPr/>
            </p:nvSpPr>
            <p:spPr bwMode="auto">
              <a:xfrm>
                <a:off x="2614674" y="2705593"/>
                <a:ext cx="109559" cy="1650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4888" name="Group 44"/>
              <p:cNvGrpSpPr>
                <a:grpSpLocks/>
              </p:cNvGrpSpPr>
              <p:nvPr/>
            </p:nvGrpSpPr>
            <p:grpSpPr bwMode="auto">
              <a:xfrm>
                <a:off x="2233637" y="2138292"/>
                <a:ext cx="853440" cy="741680"/>
                <a:chOff x="-44" y="1473"/>
                <a:chExt cx="981" cy="1105"/>
              </a:xfrm>
            </p:grpSpPr>
            <p:pic>
              <p:nvPicPr>
                <p:cNvPr id="16491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491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64889" name="Group 51"/>
              <p:cNvGrpSpPr>
                <a:grpSpLocks/>
              </p:cNvGrpSpPr>
              <p:nvPr/>
            </p:nvGrpSpPr>
            <p:grpSpPr bwMode="auto">
              <a:xfrm>
                <a:off x="2060917" y="4279843"/>
                <a:ext cx="853440" cy="835329"/>
                <a:chOff x="8077200" y="3320111"/>
                <a:chExt cx="853440" cy="835329"/>
              </a:xfrm>
            </p:grpSpPr>
            <p:sp>
              <p:nvSpPr>
                <p:cNvPr id="72" name="Rectangle 43"/>
                <p:cNvSpPr>
                  <a:spLocks noChangeArrowheads="1"/>
                </p:cNvSpPr>
                <p:nvPr/>
              </p:nvSpPr>
              <p:spPr bwMode="auto">
                <a:xfrm>
                  <a:off x="8630957" y="3320624"/>
                  <a:ext cx="111147" cy="16509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10" name="Group 44"/>
                <p:cNvGrpSpPr>
                  <a:grpSpLocks/>
                </p:cNvGrpSpPr>
                <p:nvPr/>
              </p:nvGrpSpPr>
              <p:grpSpPr bwMode="auto">
                <a:xfrm>
                  <a:off x="8077200" y="3413760"/>
                  <a:ext cx="853440" cy="741680"/>
                  <a:chOff x="-44" y="1473"/>
                  <a:chExt cx="981" cy="1105"/>
                </a:xfrm>
              </p:grpSpPr>
              <p:pic>
                <p:nvPicPr>
                  <p:cNvPr id="164911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12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pic>
            <p:nvPicPr>
              <p:cNvPr id="63513" name="Picture 3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913" y="3316766"/>
                <a:ext cx="603370" cy="341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4891" name="Group 53"/>
              <p:cNvGrpSpPr>
                <a:grpSpLocks/>
              </p:cNvGrpSpPr>
              <p:nvPr/>
            </p:nvGrpSpPr>
            <p:grpSpPr bwMode="auto">
              <a:xfrm>
                <a:off x="731524" y="3616962"/>
                <a:ext cx="914403" cy="690308"/>
                <a:chOff x="1046480" y="3962400"/>
                <a:chExt cx="1026163" cy="761428"/>
              </a:xfrm>
            </p:grpSpPr>
            <p:sp>
              <p:nvSpPr>
                <p:cNvPr id="68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846" y="4299769"/>
                  <a:ext cx="110314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06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4907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08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4892" name="Group 54"/>
              <p:cNvGrpSpPr>
                <a:grpSpLocks/>
              </p:cNvGrpSpPr>
              <p:nvPr/>
            </p:nvGrpSpPr>
            <p:grpSpPr bwMode="auto">
              <a:xfrm>
                <a:off x="3410634" y="3567725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4901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4903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04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65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38739" y="4308075"/>
                  <a:ext cx="128105" cy="197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63516" name="Line 17"/>
              <p:cNvSpPr>
                <a:spLocks noChangeShapeType="1"/>
              </p:cNvSpPr>
              <p:nvPr/>
            </p:nvSpPr>
            <p:spPr bwMode="auto">
              <a:xfrm flipV="1">
                <a:off x="1660396" y="3600922"/>
                <a:ext cx="744686" cy="450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17" name="Line 19"/>
              <p:cNvSpPr>
                <a:spLocks noChangeShapeType="1"/>
              </p:cNvSpPr>
              <p:nvPr/>
            </p:nvSpPr>
            <p:spPr bwMode="auto">
              <a:xfrm flipH="1" flipV="1">
                <a:off x="2968756" y="3545361"/>
                <a:ext cx="646242" cy="338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18" name="Text Box 35"/>
              <p:cNvSpPr txBox="1">
                <a:spLocks noChangeArrowheads="1"/>
              </p:cNvSpPr>
              <p:nvPr/>
            </p:nvSpPr>
            <p:spPr bwMode="auto">
              <a:xfrm>
                <a:off x="2401907" y="3026260"/>
                <a:ext cx="312799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3519" name="Text Box 36"/>
              <p:cNvSpPr txBox="1">
                <a:spLocks noChangeArrowheads="1"/>
              </p:cNvSpPr>
              <p:nvPr/>
            </p:nvSpPr>
            <p:spPr bwMode="auto">
              <a:xfrm>
                <a:off x="2903656" y="3051660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63520" name="Text Box 37"/>
              <p:cNvSpPr txBox="1">
                <a:spLocks noChangeArrowheads="1"/>
              </p:cNvSpPr>
              <p:nvPr/>
            </p:nvSpPr>
            <p:spPr bwMode="auto">
              <a:xfrm>
                <a:off x="3125951" y="3710457"/>
                <a:ext cx="322326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63521" name="Text Box 38"/>
              <p:cNvSpPr txBox="1">
                <a:spLocks noChangeArrowheads="1"/>
              </p:cNvSpPr>
              <p:nvPr/>
            </p:nvSpPr>
            <p:spPr bwMode="auto">
              <a:xfrm>
                <a:off x="2640079" y="3654896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63522" name="Text Box 39"/>
              <p:cNvSpPr txBox="1">
                <a:spLocks noChangeArrowheads="1"/>
              </p:cNvSpPr>
              <p:nvPr/>
            </p:nvSpPr>
            <p:spPr bwMode="auto">
              <a:xfrm>
                <a:off x="2070052" y="3704108"/>
                <a:ext cx="323914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63523" name="Text Box 40"/>
              <p:cNvSpPr txBox="1">
                <a:spLocks noChangeArrowheads="1"/>
              </p:cNvSpPr>
              <p:nvPr/>
            </p:nvSpPr>
            <p:spPr bwMode="auto">
              <a:xfrm>
                <a:off x="2039884" y="3080234"/>
                <a:ext cx="319151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477838" y="2566988"/>
            <a:ext cx="4878387" cy="213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lnSpc>
                <a:spcPts val="3000"/>
              </a:lnSpc>
              <a:buSzPct val="100000"/>
              <a:buFont typeface="Wingdings" charset="2"/>
              <a:buChar char="§"/>
              <a:defRPr/>
            </a:pPr>
            <a:r>
              <a:rPr lang="en-US" i="1" u="sng" dirty="0" smtClean="0">
                <a:solidFill>
                  <a:srgbClr val="CC0000"/>
                </a:solidFill>
                <a:latin typeface="Gill Sans MT" charset="0"/>
              </a:rPr>
              <a:t>A: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  </a:t>
            </a:r>
            <a:r>
              <a:rPr lang="en-US" dirty="0" smtClean="0">
                <a:latin typeface="Gill Sans MT" charset="0"/>
              </a:rPr>
              <a:t>each switch has a 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switch table,</a:t>
            </a:r>
            <a:r>
              <a:rPr lang="en-US" dirty="0" smtClean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each entry: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latin typeface="Gill Sans MT" charset="0"/>
                <a:cs typeface="+mn-cs"/>
              </a:rPr>
              <a:t>(MAC address of host, interface to reach host, time stamp)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latin typeface="Gill Sans MT" charset="0"/>
                <a:cs typeface="+mn-cs"/>
              </a:rPr>
              <a:t>looks like a routing table!</a:t>
            </a:r>
          </a:p>
        </p:txBody>
      </p:sp>
      <p:pic>
        <p:nvPicPr>
          <p:cNvPr id="164871" name="Picture 22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985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536575" y="5043488"/>
            <a:ext cx="5040313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ct val="75000"/>
              </a:lnSpc>
              <a:buFont typeface="Wingdings" charset="0"/>
              <a:buNone/>
              <a:defRPr/>
            </a:pPr>
            <a:r>
              <a:rPr lang="en-US" u="sng" dirty="0" smtClean="0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how are entries created, maintained in switch table?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 smtClean="0">
                <a:latin typeface="Gill Sans MT" charset="0"/>
                <a:cs typeface="+mn-cs"/>
              </a:rPr>
              <a:t>something like a routing protocol?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61</a:t>
            </a:fld>
            <a:endParaRPr lang="en-US" sz="1200" dirty="0">
              <a:latin typeface="Tahoma" charset="0"/>
            </a:endParaRPr>
          </a:p>
        </p:txBody>
      </p:sp>
      <p:sp>
        <p:nvSpPr>
          <p:cNvPr id="6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09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13" name="Group 36"/>
          <p:cNvGrpSpPr>
            <a:grpSpLocks/>
          </p:cNvGrpSpPr>
          <p:nvPr/>
        </p:nvGrpSpPr>
        <p:grpSpPr bwMode="auto">
          <a:xfrm>
            <a:off x="4456113" y="1216025"/>
            <a:ext cx="3660775" cy="3600450"/>
            <a:chOff x="731524" y="1819788"/>
            <a:chExt cx="3661504" cy="3600334"/>
          </a:xfrm>
        </p:grpSpPr>
        <p:sp>
          <p:nvSpPr>
            <p:cNvPr id="65565" name="Text Box 23"/>
            <p:cNvSpPr txBox="1">
              <a:spLocks noChangeArrowheads="1"/>
            </p:cNvSpPr>
            <p:nvPr/>
          </p:nvSpPr>
          <p:spPr bwMode="auto">
            <a:xfrm>
              <a:off x="2655957" y="1819788"/>
              <a:ext cx="350907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66" name="Text Box 24"/>
            <p:cNvSpPr txBox="1">
              <a:spLocks noChangeArrowheads="1"/>
            </p:cNvSpPr>
            <p:nvPr/>
          </p:nvSpPr>
          <p:spPr bwMode="auto">
            <a:xfrm>
              <a:off x="2371738" y="5050247"/>
              <a:ext cx="371549" cy="3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7" name="Text Box 25"/>
            <p:cNvSpPr txBox="1">
              <a:spLocks noChangeArrowheads="1"/>
            </p:cNvSpPr>
            <p:nvPr/>
          </p:nvSpPr>
          <p:spPr bwMode="auto">
            <a:xfrm>
              <a:off x="3988134" y="2419844"/>
              <a:ext cx="3382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5568" name="Text Box 26"/>
            <p:cNvSpPr txBox="1">
              <a:spLocks noChangeArrowheads="1"/>
            </p:cNvSpPr>
            <p:nvPr/>
          </p:nvSpPr>
          <p:spPr bwMode="auto">
            <a:xfrm>
              <a:off x="995101" y="4188262"/>
              <a:ext cx="390603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9" name="Text Box 27"/>
            <p:cNvSpPr txBox="1">
              <a:spLocks noChangeArrowheads="1"/>
            </p:cNvSpPr>
            <p:nvPr/>
          </p:nvSpPr>
          <p:spPr bwMode="auto">
            <a:xfrm>
              <a:off x="3740435" y="4188262"/>
              <a:ext cx="350908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65570" name="Text Box 28"/>
            <p:cNvSpPr txBox="1">
              <a:spLocks noChangeArrowheads="1"/>
            </p:cNvSpPr>
            <p:nvPr/>
          </p:nvSpPr>
          <p:spPr bwMode="auto">
            <a:xfrm>
              <a:off x="1123714" y="2465880"/>
              <a:ext cx="4033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71" name="Line 17"/>
            <p:cNvSpPr>
              <a:spLocks noChangeShapeType="1"/>
            </p:cNvSpPr>
            <p:nvPr/>
          </p:nvSpPr>
          <p:spPr bwMode="auto">
            <a:xfrm>
              <a:off x="1687389" y="3165945"/>
              <a:ext cx="720869" cy="298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2" name="Line 18"/>
            <p:cNvSpPr>
              <a:spLocks noChangeShapeType="1"/>
            </p:cNvSpPr>
            <p:nvPr/>
          </p:nvSpPr>
          <p:spPr bwMode="auto">
            <a:xfrm>
              <a:off x="2673423" y="2872267"/>
              <a:ext cx="0" cy="504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3" name="Line 19"/>
            <p:cNvSpPr>
              <a:spLocks noChangeShapeType="1"/>
            </p:cNvSpPr>
            <p:nvPr/>
          </p:nvSpPr>
          <p:spPr bwMode="auto">
            <a:xfrm flipH="1">
              <a:off x="2863961" y="2996088"/>
              <a:ext cx="892353" cy="484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4" name="Line 20"/>
            <p:cNvSpPr>
              <a:spLocks noChangeShapeType="1"/>
            </p:cNvSpPr>
            <p:nvPr/>
          </p:nvSpPr>
          <p:spPr bwMode="auto">
            <a:xfrm flipV="1">
              <a:off x="2673423" y="3605668"/>
              <a:ext cx="12703" cy="70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66950" name="Group 47"/>
            <p:cNvGrpSpPr>
              <a:grpSpLocks/>
            </p:cNvGrpSpPr>
            <p:nvPr/>
          </p:nvGrpSpPr>
          <p:grpSpPr bwMode="auto">
            <a:xfrm>
              <a:off x="747936" y="2733042"/>
              <a:ext cx="914403" cy="690308"/>
              <a:chOff x="1046480" y="3962400"/>
              <a:chExt cx="1026163" cy="761428"/>
            </a:xfrm>
          </p:grpSpPr>
          <p:sp>
            <p:nvSpPr>
              <p:cNvPr id="100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248" y="4299428"/>
                <a:ext cx="110312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85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66986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87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66951" name="Group 48"/>
            <p:cNvGrpSpPr>
              <a:grpSpLocks/>
            </p:cNvGrpSpPr>
            <p:nvPr/>
          </p:nvGrpSpPr>
          <p:grpSpPr bwMode="auto">
            <a:xfrm>
              <a:off x="3539588" y="2669737"/>
              <a:ext cx="853440" cy="741680"/>
              <a:chOff x="7179310" y="4033520"/>
              <a:chExt cx="1009650" cy="855028"/>
            </a:xfrm>
          </p:grpSpPr>
          <p:grpSp>
            <p:nvGrpSpPr>
              <p:cNvPr id="16698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6698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8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97" name="Rectangle 43"/>
              <p:cNvSpPr>
                <a:spLocks noChangeArrowheads="1"/>
              </p:cNvSpPr>
              <p:nvPr/>
            </p:nvSpPr>
            <p:spPr bwMode="auto">
              <a:xfrm rot="16200000">
                <a:off x="7440190" y="4309323"/>
                <a:ext cx="126273" cy="19535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8" name="Rectangle 43"/>
            <p:cNvSpPr>
              <a:spLocks noChangeArrowheads="1"/>
            </p:cNvSpPr>
            <p:nvPr/>
          </p:nvSpPr>
          <p:spPr bwMode="auto">
            <a:xfrm>
              <a:off x="2614674" y="2705584"/>
              <a:ext cx="109559" cy="16509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66953" name="Group 44"/>
            <p:cNvGrpSpPr>
              <a:grpSpLocks/>
            </p:cNvGrpSpPr>
            <p:nvPr/>
          </p:nvGrpSpPr>
          <p:grpSpPr bwMode="auto">
            <a:xfrm>
              <a:off x="2233637" y="2138292"/>
              <a:ext cx="853440" cy="741680"/>
              <a:chOff x="-44" y="1473"/>
              <a:chExt cx="981" cy="1105"/>
            </a:xfrm>
          </p:grpSpPr>
          <p:pic>
            <p:nvPicPr>
              <p:cNvPr id="16697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697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66954" name="Group 51"/>
            <p:cNvGrpSpPr>
              <a:grpSpLocks/>
            </p:cNvGrpSpPr>
            <p:nvPr/>
          </p:nvGrpSpPr>
          <p:grpSpPr bwMode="auto">
            <a:xfrm>
              <a:off x="2060917" y="4279843"/>
              <a:ext cx="853440" cy="835329"/>
              <a:chOff x="8077200" y="3320111"/>
              <a:chExt cx="853440" cy="835329"/>
            </a:xfrm>
          </p:grpSpPr>
          <p:sp>
            <p:nvSpPr>
              <p:cNvPr id="90" name="Rectangle 43"/>
              <p:cNvSpPr>
                <a:spLocks noChangeArrowheads="1"/>
              </p:cNvSpPr>
              <p:nvPr/>
            </p:nvSpPr>
            <p:spPr bwMode="auto">
              <a:xfrm>
                <a:off x="8630957" y="3320602"/>
                <a:ext cx="111147" cy="165095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75" name="Group 44"/>
              <p:cNvGrpSpPr>
                <a:grpSpLocks/>
              </p:cNvGrpSpPr>
              <p:nvPr/>
            </p:nvGrpSpPr>
            <p:grpSpPr bwMode="auto">
              <a:xfrm>
                <a:off x="8077200" y="3413760"/>
                <a:ext cx="853440" cy="741680"/>
                <a:chOff x="-44" y="1473"/>
                <a:chExt cx="981" cy="1105"/>
              </a:xfrm>
            </p:grpSpPr>
            <p:pic>
              <p:nvPicPr>
                <p:cNvPr id="166976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77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65580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13" y="3316753"/>
              <a:ext cx="603370" cy="34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66956" name="Group 53"/>
            <p:cNvGrpSpPr>
              <a:grpSpLocks/>
            </p:cNvGrpSpPr>
            <p:nvPr/>
          </p:nvGrpSpPr>
          <p:grpSpPr bwMode="auto">
            <a:xfrm>
              <a:off x="731524" y="3616962"/>
              <a:ext cx="914403" cy="690308"/>
              <a:chOff x="1046480" y="3962400"/>
              <a:chExt cx="1026163" cy="761428"/>
            </a:xfrm>
          </p:grpSpPr>
          <p:sp>
            <p:nvSpPr>
              <p:cNvPr id="86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46" y="4299747"/>
                <a:ext cx="110313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71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66972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73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66957" name="Group 54"/>
            <p:cNvGrpSpPr>
              <a:grpSpLocks/>
            </p:cNvGrpSpPr>
            <p:nvPr/>
          </p:nvGrpSpPr>
          <p:grpSpPr bwMode="auto">
            <a:xfrm>
              <a:off x="3410634" y="3567725"/>
              <a:ext cx="853440" cy="741680"/>
              <a:chOff x="7179310" y="4033520"/>
              <a:chExt cx="1009650" cy="855028"/>
            </a:xfrm>
          </p:grpSpPr>
          <p:grpSp>
            <p:nvGrpSpPr>
              <p:cNvPr id="166966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66968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69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8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739" y="4308053"/>
                <a:ext cx="128104" cy="197237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5583" name="Line 17"/>
            <p:cNvSpPr>
              <a:spLocks noChangeShapeType="1"/>
            </p:cNvSpPr>
            <p:nvPr/>
          </p:nvSpPr>
          <p:spPr bwMode="auto">
            <a:xfrm flipV="1">
              <a:off x="1660396" y="3600906"/>
              <a:ext cx="744686" cy="450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4" name="Line 19"/>
            <p:cNvSpPr>
              <a:spLocks noChangeShapeType="1"/>
            </p:cNvSpPr>
            <p:nvPr/>
          </p:nvSpPr>
          <p:spPr bwMode="auto">
            <a:xfrm flipH="1" flipV="1">
              <a:off x="2968756" y="3545345"/>
              <a:ext cx="646242" cy="33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5" name="Text Box 35"/>
            <p:cNvSpPr txBox="1">
              <a:spLocks noChangeArrowheads="1"/>
            </p:cNvSpPr>
            <p:nvPr/>
          </p:nvSpPr>
          <p:spPr bwMode="auto">
            <a:xfrm>
              <a:off x="2401907" y="3026249"/>
              <a:ext cx="312799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586" name="Text Box 36"/>
            <p:cNvSpPr txBox="1">
              <a:spLocks noChangeArrowheads="1"/>
            </p:cNvSpPr>
            <p:nvPr/>
          </p:nvSpPr>
          <p:spPr bwMode="auto">
            <a:xfrm>
              <a:off x="2903656" y="3051648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5587" name="Text Box 37"/>
            <p:cNvSpPr txBox="1">
              <a:spLocks noChangeArrowheads="1"/>
            </p:cNvSpPr>
            <p:nvPr/>
          </p:nvSpPr>
          <p:spPr bwMode="auto">
            <a:xfrm>
              <a:off x="3125951" y="3710440"/>
              <a:ext cx="322326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5588" name="Text Box 38"/>
            <p:cNvSpPr txBox="1">
              <a:spLocks noChangeArrowheads="1"/>
            </p:cNvSpPr>
            <p:nvPr/>
          </p:nvSpPr>
          <p:spPr bwMode="auto">
            <a:xfrm>
              <a:off x="2640079" y="3654879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5589" name="Text Box 39"/>
            <p:cNvSpPr txBox="1">
              <a:spLocks noChangeArrowheads="1"/>
            </p:cNvSpPr>
            <p:nvPr/>
          </p:nvSpPr>
          <p:spPr bwMode="auto">
            <a:xfrm>
              <a:off x="2070052" y="3704090"/>
              <a:ext cx="323914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65590" name="Text Box 40"/>
            <p:cNvSpPr txBox="1">
              <a:spLocks noChangeArrowheads="1"/>
            </p:cNvSpPr>
            <p:nvPr/>
          </p:nvSpPr>
          <p:spPr bwMode="auto">
            <a:xfrm>
              <a:off x="2039884" y="3080222"/>
              <a:ext cx="319151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7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Switch: self-learning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1339850"/>
            <a:ext cx="3935412" cy="41148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switch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learns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which hosts can be reached through which interfaces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when frame received, switch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learns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 location of sender: incoming LAN segment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records sender/location pair in switch table</a:t>
            </a:r>
          </a:p>
        </p:txBody>
      </p:sp>
      <p:grpSp>
        <p:nvGrpSpPr>
          <p:cNvPr id="420900" name="Group 36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65561" name="Rectangle 32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2" name="Text Box 33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3" name="Line 34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64" name="Line 35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20905" name="Group 41"/>
          <p:cNvGrpSpPr>
            <a:grpSpLocks/>
          </p:cNvGrpSpPr>
          <p:nvPr/>
        </p:nvGrpSpPr>
        <p:grpSpPr bwMode="auto">
          <a:xfrm>
            <a:off x="6994525" y="525463"/>
            <a:ext cx="1450975" cy="714375"/>
            <a:chOff x="4406" y="331"/>
            <a:chExt cx="914" cy="450"/>
          </a:xfrm>
        </p:grpSpPr>
        <p:sp>
          <p:nvSpPr>
            <p:cNvPr id="65557" name="Line 37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8" name="Line 38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9" name="Text Box 39"/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65560" name="Text Box 40"/>
            <p:cNvSpPr txBox="1">
              <a:spLocks noChangeArrowheads="1"/>
            </p:cNvSpPr>
            <p:nvPr/>
          </p:nvSpPr>
          <p:spPr bwMode="auto">
            <a:xfrm>
              <a:off x="4660" y="492"/>
              <a:ext cx="59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Dest: A</a:t>
              </a:r>
              <a:r>
                <a:rPr lang="ja-JP" alt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600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20911" name="Group 47"/>
          <p:cNvGrpSpPr>
            <a:grpSpLocks/>
          </p:cNvGrpSpPr>
          <p:nvPr/>
        </p:nvGrpSpPr>
        <p:grpSpPr bwMode="auto">
          <a:xfrm>
            <a:off x="3336925" y="4937125"/>
            <a:ext cx="3017838" cy="1444625"/>
            <a:chOff x="3441" y="3154"/>
            <a:chExt cx="1901" cy="910"/>
          </a:xfrm>
        </p:grpSpPr>
        <p:sp>
          <p:nvSpPr>
            <p:cNvPr id="65552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53" name="Text Box 42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65554" name="Line 44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5" name="Line 45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6" name="Line 46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20912" name="Text Box 48"/>
          <p:cNvSpPr txBox="1">
            <a:spLocks noChangeArrowheads="1"/>
          </p:cNvSpPr>
          <p:nvPr/>
        </p:nvSpPr>
        <p:spPr bwMode="auto">
          <a:xfrm>
            <a:off x="6464300" y="5326063"/>
            <a:ext cx="17240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420917" name="Group 53"/>
          <p:cNvGrpSpPr>
            <a:grpSpLocks/>
          </p:cNvGrpSpPr>
          <p:nvPr/>
        </p:nvGrpSpPr>
        <p:grpSpPr bwMode="auto">
          <a:xfrm>
            <a:off x="3771900" y="5370513"/>
            <a:ext cx="2471738" cy="376237"/>
            <a:chOff x="2376" y="3383"/>
            <a:chExt cx="1557" cy="237"/>
          </a:xfrm>
        </p:grpSpPr>
        <p:sp>
          <p:nvSpPr>
            <p:cNvPr id="65549" name="Text Box 49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50" name="Text Box 50"/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551" name="Text Box 51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pic>
        <p:nvPicPr>
          <p:cNvPr id="166923" name="Picture 21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89852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62</a:t>
            </a:fld>
            <a:endParaRPr lang="en-US" sz="1200" dirty="0">
              <a:latin typeface="Tahoma" charset="0"/>
            </a:endParaRPr>
          </a:p>
        </p:txBody>
      </p:sp>
      <p:sp>
        <p:nvSpPr>
          <p:cNvPr id="7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94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91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Switch: frame filtering/forwarding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8" y="1370013"/>
            <a:ext cx="8201025" cy="5095875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  <a:defRPr/>
            </a:pPr>
            <a:r>
              <a:rPr lang="en-US" dirty="0" smtClean="0">
                <a:latin typeface="Gill Sans MT" charset="0"/>
                <a:cs typeface="+mn-cs"/>
              </a:rPr>
              <a:t>when  </a:t>
            </a:r>
            <a:r>
              <a:rPr lang="en-US" dirty="0">
                <a:latin typeface="Gill Sans MT" charset="0"/>
                <a:cs typeface="+mn-cs"/>
              </a:rPr>
              <a:t>frame </a:t>
            </a:r>
            <a:r>
              <a:rPr lang="en-US" dirty="0" smtClean="0">
                <a:latin typeface="Gill Sans MT" charset="0"/>
                <a:cs typeface="+mn-cs"/>
              </a:rPr>
              <a:t>received at switch:</a:t>
            </a:r>
            <a:r>
              <a:rPr lang="en-US" dirty="0">
                <a:latin typeface="Gill Sans MT" charset="0"/>
                <a:cs typeface="+mn-cs"/>
              </a:rPr>
              <a:t/>
            </a:r>
            <a:br>
              <a:rPr lang="en-US" dirty="0">
                <a:latin typeface="Gill Sans MT" charset="0"/>
                <a:cs typeface="+mn-cs"/>
              </a:rPr>
            </a:br>
            <a:endParaRPr lang="en-US" dirty="0">
              <a:latin typeface="Gill Sans MT" charset="0"/>
              <a:cs typeface="+mn-cs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1. record </a:t>
            </a:r>
            <a:r>
              <a:rPr lang="en-US" dirty="0" smtClean="0">
                <a:latin typeface="Gill Sans MT" charset="0"/>
              </a:rPr>
              <a:t>incoming link, MAC address of sending </a:t>
            </a:r>
            <a:r>
              <a:rPr lang="en-US" dirty="0">
                <a:latin typeface="Gill Sans MT" charset="0"/>
              </a:rPr>
              <a:t>host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2. index switch table using MAC </a:t>
            </a:r>
            <a:r>
              <a:rPr lang="en-US" dirty="0" smtClean="0">
                <a:latin typeface="Gill Sans MT" charset="0"/>
              </a:rPr>
              <a:t>destination </a:t>
            </a:r>
            <a:r>
              <a:rPr lang="en-US" dirty="0">
                <a:latin typeface="Gill Sans MT" charset="0"/>
              </a:rPr>
              <a:t>address</a:t>
            </a:r>
            <a:endParaRPr lang="en-US" b="1" dirty="0">
              <a:solidFill>
                <a:schemeClr val="accent2"/>
              </a:solidFill>
              <a:latin typeface="Gill Sans MT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3. if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entry found for destination</a:t>
            </a:r>
            <a:br>
              <a:rPr lang="en-US" dirty="0">
                <a:latin typeface="Gill Sans MT" charset="0"/>
              </a:rPr>
            </a:br>
            <a:r>
              <a:rPr lang="en-US" dirty="0">
                <a:latin typeface="Gill Sans MT" charset="0"/>
              </a:rPr>
              <a:t>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then {</a:t>
            </a:r>
          </a:p>
          <a:p>
            <a:pPr lvl="1">
              <a:buFont typeface="Wingdings" charset="0"/>
              <a:buNone/>
              <a:defRPr/>
            </a:pPr>
            <a:r>
              <a:rPr lang="en-US" b="1" dirty="0">
                <a:solidFill>
                  <a:srgbClr val="000099"/>
                </a:solidFill>
                <a:latin typeface="Gill Sans MT" charset="0"/>
              </a:rPr>
              <a:t>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if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destination </a:t>
            </a:r>
            <a:r>
              <a:rPr lang="en-US" dirty="0">
                <a:latin typeface="Gill Sans MT" charset="0"/>
              </a:rPr>
              <a:t>on segment from which frame arrived</a:t>
            </a:r>
            <a:br>
              <a:rPr lang="en-US" dirty="0">
                <a:latin typeface="Gill Sans MT" charset="0"/>
              </a:rPr>
            </a:br>
            <a:r>
              <a:rPr lang="en-US" dirty="0">
                <a:latin typeface="Gill Sans MT" charset="0"/>
              </a:rPr>
              <a:t>  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then</a:t>
            </a:r>
            <a:r>
              <a:rPr lang="en-US" dirty="0">
                <a:latin typeface="Gill Sans MT" charset="0"/>
              </a:rPr>
              <a:t> drop </a:t>
            </a:r>
            <a:r>
              <a:rPr lang="en-US" dirty="0" smtClean="0">
                <a:latin typeface="Gill Sans MT" charset="0"/>
              </a:rPr>
              <a:t>frame</a:t>
            </a:r>
            <a:endParaRPr lang="en-US" dirty="0">
              <a:latin typeface="Gill Sans MT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     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else</a:t>
            </a:r>
            <a:r>
              <a:rPr lang="en-US" dirty="0">
                <a:latin typeface="Gill Sans MT" charset="0"/>
              </a:rPr>
              <a:t> forward </a:t>
            </a:r>
            <a:r>
              <a:rPr lang="en-US" dirty="0" smtClean="0">
                <a:latin typeface="Gill Sans MT" charset="0"/>
              </a:rPr>
              <a:t>frame </a:t>
            </a:r>
            <a:r>
              <a:rPr lang="en-US" dirty="0">
                <a:latin typeface="Gill Sans MT" charset="0"/>
              </a:rPr>
              <a:t>on interface </a:t>
            </a:r>
            <a:r>
              <a:rPr lang="en-US" dirty="0" smtClean="0">
                <a:latin typeface="Gill Sans MT" charset="0"/>
              </a:rPr>
              <a:t>indicated by entry</a:t>
            </a:r>
            <a:endParaRPr lang="en-US" dirty="0">
              <a:latin typeface="Gill Sans MT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    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}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  </a:t>
            </a:r>
            <a:endParaRPr lang="en-US" dirty="0">
              <a:latin typeface="Gill Sans MT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else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flood  /* forward on all interfaces except arriving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                         interface */</a:t>
            </a:r>
            <a:endParaRPr lang="en-US" dirty="0">
              <a:latin typeface="Gill Sans MT" charset="0"/>
            </a:endParaRPr>
          </a:p>
          <a:p>
            <a:pPr lvl="3">
              <a:buFontTx/>
              <a:buNone/>
              <a:defRPr/>
            </a:pPr>
            <a:r>
              <a:rPr lang="en-US" sz="2400" dirty="0">
                <a:latin typeface="Times New Roman" charset="0"/>
              </a:rPr>
              <a:t>  </a:t>
            </a:r>
          </a:p>
        </p:txBody>
      </p:sp>
      <p:pic>
        <p:nvPicPr>
          <p:cNvPr id="168965" name="Picture 17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8413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46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09" name="Group 36"/>
          <p:cNvGrpSpPr>
            <a:grpSpLocks/>
          </p:cNvGrpSpPr>
          <p:nvPr/>
        </p:nvGrpSpPr>
        <p:grpSpPr bwMode="auto">
          <a:xfrm>
            <a:off x="4456113" y="1216025"/>
            <a:ext cx="3660775" cy="3600450"/>
            <a:chOff x="731524" y="1819788"/>
            <a:chExt cx="3661504" cy="3600334"/>
          </a:xfrm>
        </p:grpSpPr>
        <p:sp>
          <p:nvSpPr>
            <p:cNvPr id="67650" name="Text Box 23"/>
            <p:cNvSpPr txBox="1">
              <a:spLocks noChangeArrowheads="1"/>
            </p:cNvSpPr>
            <p:nvPr/>
          </p:nvSpPr>
          <p:spPr bwMode="auto">
            <a:xfrm>
              <a:off x="2655957" y="1819788"/>
              <a:ext cx="350907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7651" name="Text Box 24"/>
            <p:cNvSpPr txBox="1">
              <a:spLocks noChangeArrowheads="1"/>
            </p:cNvSpPr>
            <p:nvPr/>
          </p:nvSpPr>
          <p:spPr bwMode="auto">
            <a:xfrm>
              <a:off x="2371738" y="5050247"/>
              <a:ext cx="371549" cy="3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2" name="Text Box 25"/>
            <p:cNvSpPr txBox="1">
              <a:spLocks noChangeArrowheads="1"/>
            </p:cNvSpPr>
            <p:nvPr/>
          </p:nvSpPr>
          <p:spPr bwMode="auto">
            <a:xfrm>
              <a:off x="3988134" y="2419844"/>
              <a:ext cx="3382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7653" name="Text Box 26"/>
            <p:cNvSpPr txBox="1">
              <a:spLocks noChangeArrowheads="1"/>
            </p:cNvSpPr>
            <p:nvPr/>
          </p:nvSpPr>
          <p:spPr bwMode="auto">
            <a:xfrm>
              <a:off x="995101" y="4188262"/>
              <a:ext cx="390603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4" name="Text Box 27"/>
            <p:cNvSpPr txBox="1">
              <a:spLocks noChangeArrowheads="1"/>
            </p:cNvSpPr>
            <p:nvPr/>
          </p:nvSpPr>
          <p:spPr bwMode="auto">
            <a:xfrm>
              <a:off x="3740435" y="4188262"/>
              <a:ext cx="350908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67655" name="Text Box 28"/>
            <p:cNvSpPr txBox="1">
              <a:spLocks noChangeArrowheads="1"/>
            </p:cNvSpPr>
            <p:nvPr/>
          </p:nvSpPr>
          <p:spPr bwMode="auto">
            <a:xfrm>
              <a:off x="1123714" y="2465880"/>
              <a:ext cx="4033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6" name="Line 17"/>
            <p:cNvSpPr>
              <a:spLocks noChangeShapeType="1"/>
            </p:cNvSpPr>
            <p:nvPr/>
          </p:nvSpPr>
          <p:spPr bwMode="auto">
            <a:xfrm>
              <a:off x="1687389" y="3165945"/>
              <a:ext cx="720869" cy="298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7" name="Line 18"/>
            <p:cNvSpPr>
              <a:spLocks noChangeShapeType="1"/>
            </p:cNvSpPr>
            <p:nvPr/>
          </p:nvSpPr>
          <p:spPr bwMode="auto">
            <a:xfrm>
              <a:off x="2673423" y="2872267"/>
              <a:ext cx="0" cy="504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8" name="Line 19"/>
            <p:cNvSpPr>
              <a:spLocks noChangeShapeType="1"/>
            </p:cNvSpPr>
            <p:nvPr/>
          </p:nvSpPr>
          <p:spPr bwMode="auto">
            <a:xfrm flipH="1">
              <a:off x="2863961" y="2996088"/>
              <a:ext cx="892353" cy="484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9" name="Line 20"/>
            <p:cNvSpPr>
              <a:spLocks noChangeShapeType="1"/>
            </p:cNvSpPr>
            <p:nvPr/>
          </p:nvSpPr>
          <p:spPr bwMode="auto">
            <a:xfrm flipV="1">
              <a:off x="2673423" y="3605668"/>
              <a:ext cx="12703" cy="70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71083" name="Group 47"/>
            <p:cNvGrpSpPr>
              <a:grpSpLocks/>
            </p:cNvGrpSpPr>
            <p:nvPr/>
          </p:nvGrpSpPr>
          <p:grpSpPr bwMode="auto">
            <a:xfrm>
              <a:off x="747936" y="2733042"/>
              <a:ext cx="914403" cy="690308"/>
              <a:chOff x="1046480" y="3962400"/>
              <a:chExt cx="1026163" cy="761428"/>
            </a:xfrm>
          </p:grpSpPr>
          <p:sp>
            <p:nvSpPr>
              <p:cNvPr id="186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248" y="4299428"/>
                <a:ext cx="110312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18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71119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20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71084" name="Group 48"/>
            <p:cNvGrpSpPr>
              <a:grpSpLocks/>
            </p:cNvGrpSpPr>
            <p:nvPr/>
          </p:nvGrpSpPr>
          <p:grpSpPr bwMode="auto">
            <a:xfrm>
              <a:off x="3539588" y="2669737"/>
              <a:ext cx="853440" cy="741680"/>
              <a:chOff x="7179310" y="4033520"/>
              <a:chExt cx="1009650" cy="855028"/>
            </a:xfrm>
          </p:grpSpPr>
          <p:grpSp>
            <p:nvGrpSpPr>
              <p:cNvPr id="17111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7111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1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83" name="Rectangle 43"/>
              <p:cNvSpPr>
                <a:spLocks noChangeArrowheads="1"/>
              </p:cNvSpPr>
              <p:nvPr/>
            </p:nvSpPr>
            <p:spPr bwMode="auto">
              <a:xfrm rot="16200000">
                <a:off x="7440190" y="4309323"/>
                <a:ext cx="126273" cy="19535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54" name="Rectangle 43"/>
            <p:cNvSpPr>
              <a:spLocks noChangeArrowheads="1"/>
            </p:cNvSpPr>
            <p:nvPr/>
          </p:nvSpPr>
          <p:spPr bwMode="auto">
            <a:xfrm>
              <a:off x="2614674" y="2705584"/>
              <a:ext cx="109559" cy="16509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71086" name="Group 44"/>
            <p:cNvGrpSpPr>
              <a:grpSpLocks/>
            </p:cNvGrpSpPr>
            <p:nvPr/>
          </p:nvGrpSpPr>
          <p:grpSpPr bwMode="auto">
            <a:xfrm>
              <a:off x="2233637" y="2138292"/>
              <a:ext cx="853440" cy="741680"/>
              <a:chOff x="-44" y="1473"/>
              <a:chExt cx="981" cy="1105"/>
            </a:xfrm>
          </p:grpSpPr>
          <p:pic>
            <p:nvPicPr>
              <p:cNvPr id="17111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111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1087" name="Group 51"/>
            <p:cNvGrpSpPr>
              <a:grpSpLocks/>
            </p:cNvGrpSpPr>
            <p:nvPr/>
          </p:nvGrpSpPr>
          <p:grpSpPr bwMode="auto">
            <a:xfrm>
              <a:off x="2060917" y="4279843"/>
              <a:ext cx="853440" cy="835329"/>
              <a:chOff x="8077200" y="3320111"/>
              <a:chExt cx="853440" cy="835329"/>
            </a:xfrm>
          </p:grpSpPr>
          <p:sp>
            <p:nvSpPr>
              <p:cNvPr id="176" name="Rectangle 43"/>
              <p:cNvSpPr>
                <a:spLocks noChangeArrowheads="1"/>
              </p:cNvSpPr>
              <p:nvPr/>
            </p:nvSpPr>
            <p:spPr bwMode="auto">
              <a:xfrm>
                <a:off x="8630957" y="3320602"/>
                <a:ext cx="111147" cy="165095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08" name="Group 44"/>
              <p:cNvGrpSpPr>
                <a:grpSpLocks/>
              </p:cNvGrpSpPr>
              <p:nvPr/>
            </p:nvGrpSpPr>
            <p:grpSpPr bwMode="auto">
              <a:xfrm>
                <a:off x="8077200" y="3413760"/>
                <a:ext cx="853440" cy="741680"/>
                <a:chOff x="-44" y="1473"/>
                <a:chExt cx="981" cy="1105"/>
              </a:xfrm>
            </p:grpSpPr>
            <p:pic>
              <p:nvPicPr>
                <p:cNvPr id="171109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10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67665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13" y="3316753"/>
              <a:ext cx="603370" cy="34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1089" name="Group 53"/>
            <p:cNvGrpSpPr>
              <a:grpSpLocks/>
            </p:cNvGrpSpPr>
            <p:nvPr/>
          </p:nvGrpSpPr>
          <p:grpSpPr bwMode="auto">
            <a:xfrm>
              <a:off x="731524" y="3616962"/>
              <a:ext cx="914403" cy="690308"/>
              <a:chOff x="1046480" y="3962400"/>
              <a:chExt cx="1026163" cy="761428"/>
            </a:xfrm>
          </p:grpSpPr>
          <p:sp>
            <p:nvSpPr>
              <p:cNvPr id="172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46" y="4299747"/>
                <a:ext cx="110313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04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71105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06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71090" name="Group 54"/>
            <p:cNvGrpSpPr>
              <a:grpSpLocks/>
            </p:cNvGrpSpPr>
            <p:nvPr/>
          </p:nvGrpSpPr>
          <p:grpSpPr bwMode="auto">
            <a:xfrm>
              <a:off x="3410634" y="3567725"/>
              <a:ext cx="853440" cy="741680"/>
              <a:chOff x="7179310" y="4033520"/>
              <a:chExt cx="1009650" cy="855028"/>
            </a:xfrm>
          </p:grpSpPr>
          <p:grpSp>
            <p:nvGrpSpPr>
              <p:cNvPr id="171099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71101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02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9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739" y="4308053"/>
                <a:ext cx="128104" cy="197237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7668" name="Line 17"/>
            <p:cNvSpPr>
              <a:spLocks noChangeShapeType="1"/>
            </p:cNvSpPr>
            <p:nvPr/>
          </p:nvSpPr>
          <p:spPr bwMode="auto">
            <a:xfrm flipV="1">
              <a:off x="1660396" y="3600906"/>
              <a:ext cx="744686" cy="450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69" name="Line 19"/>
            <p:cNvSpPr>
              <a:spLocks noChangeShapeType="1"/>
            </p:cNvSpPr>
            <p:nvPr/>
          </p:nvSpPr>
          <p:spPr bwMode="auto">
            <a:xfrm flipH="1" flipV="1">
              <a:off x="2968756" y="3545345"/>
              <a:ext cx="646242" cy="33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70" name="Text Box 35"/>
            <p:cNvSpPr txBox="1">
              <a:spLocks noChangeArrowheads="1"/>
            </p:cNvSpPr>
            <p:nvPr/>
          </p:nvSpPr>
          <p:spPr bwMode="auto">
            <a:xfrm>
              <a:off x="2401907" y="3026249"/>
              <a:ext cx="312799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7671" name="Text Box 36"/>
            <p:cNvSpPr txBox="1">
              <a:spLocks noChangeArrowheads="1"/>
            </p:cNvSpPr>
            <p:nvPr/>
          </p:nvSpPr>
          <p:spPr bwMode="auto">
            <a:xfrm>
              <a:off x="2903656" y="3051648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7672" name="Text Box 37"/>
            <p:cNvSpPr txBox="1">
              <a:spLocks noChangeArrowheads="1"/>
            </p:cNvSpPr>
            <p:nvPr/>
          </p:nvSpPr>
          <p:spPr bwMode="auto">
            <a:xfrm>
              <a:off x="3125951" y="3710440"/>
              <a:ext cx="322326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7673" name="Text Box 38"/>
            <p:cNvSpPr txBox="1">
              <a:spLocks noChangeArrowheads="1"/>
            </p:cNvSpPr>
            <p:nvPr/>
          </p:nvSpPr>
          <p:spPr bwMode="auto">
            <a:xfrm>
              <a:off x="2640079" y="3654879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7674" name="Text Box 39"/>
            <p:cNvSpPr txBox="1">
              <a:spLocks noChangeArrowheads="1"/>
            </p:cNvSpPr>
            <p:nvPr/>
          </p:nvSpPr>
          <p:spPr bwMode="auto">
            <a:xfrm>
              <a:off x="2070052" y="3704090"/>
              <a:ext cx="323914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67675" name="Text Box 40"/>
            <p:cNvSpPr txBox="1">
              <a:spLocks noChangeArrowheads="1"/>
            </p:cNvSpPr>
            <p:nvPr/>
          </p:nvSpPr>
          <p:spPr bwMode="auto">
            <a:xfrm>
              <a:off x="2039884" y="3080222"/>
              <a:ext cx="319151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25" y="141288"/>
            <a:ext cx="7508875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Self-learning, forwarding: example</a:t>
            </a:r>
          </a:p>
        </p:txBody>
      </p:sp>
      <p:grpSp>
        <p:nvGrpSpPr>
          <p:cNvPr id="685088" name="Group 32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67646" name="Rectangle 33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47" name="Text Box 34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48" name="Line 35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9" name="Line 36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093" name="Group 37"/>
          <p:cNvGrpSpPr>
            <a:grpSpLocks/>
          </p:cNvGrpSpPr>
          <p:nvPr/>
        </p:nvGrpSpPr>
        <p:grpSpPr bwMode="auto">
          <a:xfrm>
            <a:off x="6994525" y="525463"/>
            <a:ext cx="1450975" cy="714375"/>
            <a:chOff x="4406" y="331"/>
            <a:chExt cx="914" cy="450"/>
          </a:xfrm>
        </p:grpSpPr>
        <p:sp>
          <p:nvSpPr>
            <p:cNvPr id="67642" name="Line 38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3" name="Line 39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4" name="Text Box 40"/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67645" name="Text Box 41"/>
            <p:cNvSpPr txBox="1">
              <a:spLocks noChangeArrowheads="1"/>
            </p:cNvSpPr>
            <p:nvPr/>
          </p:nvSpPr>
          <p:spPr bwMode="auto">
            <a:xfrm>
              <a:off x="4660" y="492"/>
              <a:ext cx="59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Dest: A</a:t>
              </a:r>
              <a:r>
                <a:rPr lang="ja-JP" alt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600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685098" name="Group 42"/>
          <p:cNvGrpSpPr>
            <a:grpSpLocks/>
          </p:cNvGrpSpPr>
          <p:nvPr/>
        </p:nvGrpSpPr>
        <p:grpSpPr bwMode="auto">
          <a:xfrm>
            <a:off x="3336925" y="4937125"/>
            <a:ext cx="3017838" cy="1444625"/>
            <a:chOff x="3441" y="3154"/>
            <a:chExt cx="1901" cy="910"/>
          </a:xfrm>
        </p:grpSpPr>
        <p:sp>
          <p:nvSpPr>
            <p:cNvPr id="67637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8" name="Text Box 44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67639" name="Line 45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0" name="Line 46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1" name="Line 47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85104" name="Text Box 48"/>
          <p:cNvSpPr txBox="1">
            <a:spLocks noChangeArrowheads="1"/>
          </p:cNvSpPr>
          <p:nvPr/>
        </p:nvSpPr>
        <p:spPr bwMode="auto">
          <a:xfrm>
            <a:off x="6437313" y="5326063"/>
            <a:ext cx="1778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685105" name="Group 49"/>
          <p:cNvGrpSpPr>
            <a:grpSpLocks/>
          </p:cNvGrpSpPr>
          <p:nvPr/>
        </p:nvGrpSpPr>
        <p:grpSpPr bwMode="auto">
          <a:xfrm>
            <a:off x="3771900" y="5370513"/>
            <a:ext cx="2471738" cy="376237"/>
            <a:chOff x="2376" y="3383"/>
            <a:chExt cx="1557" cy="237"/>
          </a:xfrm>
        </p:grpSpPr>
        <p:sp>
          <p:nvSpPr>
            <p:cNvPr id="67634" name="Text Box 50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7635" name="Text Box 51"/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7636" name="Text Box 52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grpSp>
        <p:nvGrpSpPr>
          <p:cNvPr id="685115" name="Group 59"/>
          <p:cNvGrpSpPr>
            <a:grpSpLocks/>
          </p:cNvGrpSpPr>
          <p:nvPr/>
        </p:nvGrpSpPr>
        <p:grpSpPr bwMode="auto">
          <a:xfrm>
            <a:off x="5799138" y="2881313"/>
            <a:ext cx="1428750" cy="369887"/>
            <a:chOff x="1750" y="3514"/>
            <a:chExt cx="900" cy="233"/>
          </a:xfrm>
        </p:grpSpPr>
        <p:sp>
          <p:nvSpPr>
            <p:cNvPr id="67630" name="Rectangle 6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1" name="Text Box 6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2" name="Line 6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33" name="Line 6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20" name="Group 64"/>
          <p:cNvGrpSpPr>
            <a:grpSpLocks/>
          </p:cNvGrpSpPr>
          <p:nvPr/>
        </p:nvGrpSpPr>
        <p:grpSpPr bwMode="auto">
          <a:xfrm>
            <a:off x="5799138" y="2879725"/>
            <a:ext cx="1428750" cy="369888"/>
            <a:chOff x="1750" y="3514"/>
            <a:chExt cx="900" cy="233"/>
          </a:xfrm>
        </p:grpSpPr>
        <p:sp>
          <p:nvSpPr>
            <p:cNvPr id="67626" name="Rectangle 6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7" name="Text Box 66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8" name="Line 6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9" name="Line 6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25" name="Group 69"/>
          <p:cNvGrpSpPr>
            <a:grpSpLocks/>
          </p:cNvGrpSpPr>
          <p:nvPr/>
        </p:nvGrpSpPr>
        <p:grpSpPr bwMode="auto">
          <a:xfrm>
            <a:off x="5799138" y="2882900"/>
            <a:ext cx="1428750" cy="369888"/>
            <a:chOff x="1750" y="3514"/>
            <a:chExt cx="900" cy="233"/>
          </a:xfrm>
        </p:grpSpPr>
        <p:sp>
          <p:nvSpPr>
            <p:cNvPr id="67622" name="Rectangle 7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3" name="Text Box 7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4" name="Line 7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5" name="Line 7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30" name="Group 74"/>
          <p:cNvGrpSpPr>
            <a:grpSpLocks/>
          </p:cNvGrpSpPr>
          <p:nvPr/>
        </p:nvGrpSpPr>
        <p:grpSpPr bwMode="auto">
          <a:xfrm>
            <a:off x="5799138" y="2882900"/>
            <a:ext cx="1428750" cy="369888"/>
            <a:chOff x="1750" y="3514"/>
            <a:chExt cx="900" cy="233"/>
          </a:xfrm>
        </p:grpSpPr>
        <p:sp>
          <p:nvSpPr>
            <p:cNvPr id="67618" name="Rectangle 7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9" name="Text Box 76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0" name="Line 7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1" name="Line 7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35" name="Group 79"/>
          <p:cNvGrpSpPr>
            <a:grpSpLocks/>
          </p:cNvGrpSpPr>
          <p:nvPr/>
        </p:nvGrpSpPr>
        <p:grpSpPr bwMode="auto">
          <a:xfrm>
            <a:off x="5795963" y="2879725"/>
            <a:ext cx="1428750" cy="369888"/>
            <a:chOff x="1750" y="3514"/>
            <a:chExt cx="900" cy="233"/>
          </a:xfrm>
        </p:grpSpPr>
        <p:sp>
          <p:nvSpPr>
            <p:cNvPr id="67614" name="Rectangle 8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5" name="Text Box 8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6" name="Line 8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17" name="Line 8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85140" name="Rectangle 84"/>
          <p:cNvSpPr>
            <a:spLocks noGrp="1" noChangeArrowheads="1"/>
          </p:cNvSpPr>
          <p:nvPr>
            <p:ph type="body" idx="1"/>
          </p:nvPr>
        </p:nvSpPr>
        <p:spPr>
          <a:xfrm>
            <a:off x="285750" y="1508125"/>
            <a:ext cx="4044950" cy="9445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frame </a:t>
            </a:r>
            <a:r>
              <a:rPr lang="en-US" dirty="0" smtClean="0">
                <a:latin typeface="Gill Sans MT" charset="0"/>
                <a:cs typeface="+mn-cs"/>
              </a:rPr>
              <a:t>destination, A’, location unknown</a:t>
            </a:r>
            <a:r>
              <a:rPr lang="en-US" dirty="0">
                <a:latin typeface="Gill Sans MT" charset="0"/>
                <a:cs typeface="+mn-cs"/>
              </a:rPr>
              <a:t>:</a:t>
            </a:r>
            <a:endParaRPr lang="en-US" i="1" dirty="0">
              <a:latin typeface="Gill Sans MT" charset="0"/>
              <a:cs typeface="+mn-cs"/>
            </a:endParaRPr>
          </a:p>
        </p:txBody>
      </p:sp>
      <p:sp>
        <p:nvSpPr>
          <p:cNvPr id="685142" name="Text Box 86"/>
          <p:cNvSpPr txBox="1">
            <a:spLocks noChangeArrowheads="1"/>
          </p:cNvSpPr>
          <p:nvPr/>
        </p:nvSpPr>
        <p:spPr bwMode="auto">
          <a:xfrm>
            <a:off x="3349625" y="1847850"/>
            <a:ext cx="8382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flood</a:t>
            </a:r>
          </a:p>
        </p:txBody>
      </p:sp>
      <p:grpSp>
        <p:nvGrpSpPr>
          <p:cNvPr id="685148" name="Group 92"/>
          <p:cNvGrpSpPr>
            <a:grpSpLocks/>
          </p:cNvGrpSpPr>
          <p:nvPr/>
        </p:nvGrpSpPr>
        <p:grpSpPr bwMode="auto">
          <a:xfrm>
            <a:off x="6130925" y="3981450"/>
            <a:ext cx="1428750" cy="369888"/>
            <a:chOff x="730" y="2472"/>
            <a:chExt cx="900" cy="233"/>
          </a:xfrm>
        </p:grpSpPr>
        <p:sp>
          <p:nvSpPr>
            <p:cNvPr id="67610" name="Rectangle 88"/>
            <p:cNvSpPr>
              <a:spLocks noChangeArrowheads="1"/>
            </p:cNvSpPr>
            <p:nvPr/>
          </p:nvSpPr>
          <p:spPr bwMode="auto">
            <a:xfrm>
              <a:off x="751" y="2500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1" name="Text Box 89"/>
            <p:cNvSpPr txBox="1">
              <a:spLocks noChangeArrowheads="1"/>
            </p:cNvSpPr>
            <p:nvPr/>
          </p:nvSpPr>
          <p:spPr bwMode="auto">
            <a:xfrm>
              <a:off x="730" y="2472"/>
              <a:ext cx="3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 A</a:t>
              </a:r>
            </a:p>
          </p:txBody>
        </p:sp>
        <p:sp>
          <p:nvSpPr>
            <p:cNvPr id="67612" name="Line 90"/>
            <p:cNvSpPr>
              <a:spLocks noChangeShapeType="1"/>
            </p:cNvSpPr>
            <p:nvPr/>
          </p:nvSpPr>
          <p:spPr bwMode="auto">
            <a:xfrm>
              <a:off x="937" y="2493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13" name="Line 91"/>
            <p:cNvSpPr>
              <a:spLocks noChangeShapeType="1"/>
            </p:cNvSpPr>
            <p:nvPr/>
          </p:nvSpPr>
          <p:spPr bwMode="auto">
            <a:xfrm>
              <a:off x="1096" y="2498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85149" name="Rectangle 93"/>
          <p:cNvSpPr>
            <a:spLocks noChangeArrowheads="1"/>
          </p:cNvSpPr>
          <p:nvPr/>
        </p:nvSpPr>
        <p:spPr bwMode="auto">
          <a:xfrm>
            <a:off x="300038" y="2425700"/>
            <a:ext cx="40449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79400" indent="-279400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destination A location known:</a:t>
            </a:r>
            <a:endParaRPr lang="en-US" sz="2800" dirty="0">
              <a:solidFill>
                <a:srgbClr val="FF0000"/>
              </a:solidFill>
              <a:latin typeface="Gill Sans MT" charset="0"/>
              <a:cs typeface="+mn-cs"/>
            </a:endParaRPr>
          </a:p>
        </p:txBody>
      </p:sp>
      <p:grpSp>
        <p:nvGrpSpPr>
          <p:cNvPr id="685150" name="Group 94"/>
          <p:cNvGrpSpPr>
            <a:grpSpLocks/>
          </p:cNvGrpSpPr>
          <p:nvPr/>
        </p:nvGrpSpPr>
        <p:grpSpPr bwMode="auto">
          <a:xfrm>
            <a:off x="3768725" y="5656263"/>
            <a:ext cx="2471738" cy="374650"/>
            <a:chOff x="2376" y="3383"/>
            <a:chExt cx="1557" cy="236"/>
          </a:xfrm>
        </p:grpSpPr>
        <p:sp>
          <p:nvSpPr>
            <p:cNvPr id="67607" name="Text Box 95"/>
            <p:cNvSpPr txBox="1">
              <a:spLocks noChangeArrowheads="1"/>
            </p:cNvSpPr>
            <p:nvPr/>
          </p:nvSpPr>
          <p:spPr bwMode="auto">
            <a:xfrm>
              <a:off x="2376" y="3388"/>
              <a:ext cx="24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08" name="Text Box 96"/>
            <p:cNvSpPr txBox="1">
              <a:spLocks noChangeArrowheads="1"/>
            </p:cNvSpPr>
            <p:nvPr/>
          </p:nvSpPr>
          <p:spPr bwMode="auto">
            <a:xfrm>
              <a:off x="3133" y="3387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7609" name="Text Box 97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sp>
        <p:nvSpPr>
          <p:cNvPr id="685154" name="Rectangle 98"/>
          <p:cNvSpPr>
            <a:spLocks noChangeArrowheads="1"/>
          </p:cNvSpPr>
          <p:nvPr/>
        </p:nvSpPr>
        <p:spPr bwMode="auto">
          <a:xfrm>
            <a:off x="619121" y="2884488"/>
            <a:ext cx="3729037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            selectively send </a:t>
            </a:r>
          </a:p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on just one link</a:t>
            </a:r>
          </a:p>
        </p:txBody>
      </p:sp>
      <p:pic>
        <p:nvPicPr>
          <p:cNvPr id="171029" name="Picture 18" descr="underline_base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19955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64</a:t>
            </a:fld>
            <a:endParaRPr lang="en-US" sz="1200" dirty="0">
              <a:latin typeface="Tahoma" charset="0"/>
            </a:endParaRPr>
          </a:p>
        </p:txBody>
      </p:sp>
      <p:sp>
        <p:nvSpPr>
          <p:cNvPr id="1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36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8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8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8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2963E-6 L -0.12118 -0.09814 " pathEditMode="relative" ptsTypes="AA">
                                      <p:cBhvr>
                                        <p:cTn id="42" dur="2000" fill="hold"/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09532 0.14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4" y="717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03489 0.155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775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16163 0.0666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333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11545 -0.102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8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509 L -0.03767 -0.1701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8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1588 L -0.03472 -0.32871 " pathEditMode="relative" ptsTypes="AA">
                                      <p:cBhvr>
                                        <p:cTn id="95" dur="2000" fill="hold"/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104" grpId="0"/>
      <p:bldP spid="685140" grpId="0" build="p"/>
      <p:bldP spid="685142" grpId="0"/>
      <p:bldP spid="685149" grpId="0" build="p"/>
      <p:bldP spid="685154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5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Interconnecting switches</a:t>
            </a:r>
          </a:p>
        </p:txBody>
      </p:sp>
      <p:sp>
        <p:nvSpPr>
          <p:cNvPr id="6861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98500" y="1320800"/>
            <a:ext cx="7881938" cy="6826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>
                <a:latin typeface="Gill Sans MT" charset="0"/>
                <a:cs typeface="+mn-cs"/>
              </a:rPr>
              <a:t>self-learning switches </a:t>
            </a:r>
            <a:r>
              <a:rPr lang="en-US" dirty="0">
                <a:latin typeface="Gill Sans MT" charset="0"/>
                <a:cs typeface="+mn-cs"/>
              </a:rPr>
              <a:t>can be connected </a:t>
            </a:r>
            <a:r>
              <a:rPr lang="en-US" dirty="0" smtClean="0">
                <a:latin typeface="Gill Sans MT" charset="0"/>
                <a:cs typeface="+mn-cs"/>
              </a:rPr>
              <a:t>together: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681030" name="Rectangle 70"/>
          <p:cNvSpPr>
            <a:spLocks noChangeArrowheads="1"/>
          </p:cNvSpPr>
          <p:nvPr/>
        </p:nvSpPr>
        <p:spPr bwMode="auto">
          <a:xfrm>
            <a:off x="690563" y="4535488"/>
            <a:ext cx="788193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800" i="1" u="sng" dirty="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sz="2800" i="1" dirty="0">
                <a:solidFill>
                  <a:srgbClr val="000000"/>
                </a:solidFill>
                <a:latin typeface="Gill Sans MT" charset="0"/>
                <a:cs typeface="+mn-cs"/>
              </a:rPr>
              <a:t>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sending from A to G - how does S</a:t>
            </a:r>
            <a:r>
              <a:rPr lang="en-US" sz="28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1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 know to forward frame destined to G via S</a:t>
            </a:r>
            <a:r>
              <a:rPr lang="en-US" sz="28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4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 and S</a:t>
            </a:r>
            <a:r>
              <a:rPr lang="en-US" sz="28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3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?</a:t>
            </a:r>
          </a:p>
          <a:p>
            <a:pPr marL="457200" indent="-2873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u="sng" dirty="0">
                <a:solidFill>
                  <a:srgbClr val="CC0000"/>
                </a:solidFill>
                <a:latin typeface="Gill Sans MT" charset="0"/>
                <a:cs typeface="+mn-cs"/>
              </a:rPr>
              <a:t>A: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self learning! (works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  <a:cs typeface="+mn-cs"/>
              </a:rPr>
              <a:t>exactly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 the same as in single-switch case!)</a:t>
            </a:r>
          </a:p>
        </p:txBody>
      </p:sp>
      <p:grpSp>
        <p:nvGrpSpPr>
          <p:cNvPr id="173062" name="Group 1"/>
          <p:cNvGrpSpPr>
            <a:grpSpLocks/>
          </p:cNvGrpSpPr>
          <p:nvPr/>
        </p:nvGrpSpPr>
        <p:grpSpPr bwMode="auto">
          <a:xfrm>
            <a:off x="958850" y="2444750"/>
            <a:ext cx="2047875" cy="1358900"/>
            <a:chOff x="958850" y="2444750"/>
            <a:chExt cx="2048416" cy="1358710"/>
          </a:xfrm>
        </p:grpSpPr>
        <p:sp>
          <p:nvSpPr>
            <p:cNvPr id="68657" name="Line 20"/>
            <p:cNvSpPr>
              <a:spLocks noChangeShapeType="1"/>
            </p:cNvSpPr>
            <p:nvPr/>
          </p:nvSpPr>
          <p:spPr bwMode="auto">
            <a:xfrm flipH="1">
              <a:off x="1582903" y="3030456"/>
              <a:ext cx="555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58" name="Line 21"/>
            <p:cNvSpPr>
              <a:spLocks noChangeShapeType="1"/>
            </p:cNvSpPr>
            <p:nvPr/>
          </p:nvSpPr>
          <p:spPr bwMode="auto">
            <a:xfrm flipH="1">
              <a:off x="1970355" y="3078074"/>
              <a:ext cx="271534" cy="314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59" name="Line 22"/>
            <p:cNvSpPr>
              <a:spLocks noChangeShapeType="1"/>
            </p:cNvSpPr>
            <p:nvPr/>
          </p:nvSpPr>
          <p:spPr bwMode="auto">
            <a:xfrm>
              <a:off x="2389566" y="3106645"/>
              <a:ext cx="73044" cy="295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60" name="Text Box 64"/>
            <p:cNvSpPr txBox="1">
              <a:spLocks noChangeArrowheads="1"/>
            </p:cNvSpPr>
            <p:nvPr/>
          </p:nvSpPr>
          <p:spPr bwMode="auto">
            <a:xfrm>
              <a:off x="958850" y="2844744"/>
              <a:ext cx="350931" cy="366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8661" name="Text Box 65"/>
            <p:cNvSpPr txBox="1">
              <a:spLocks noChangeArrowheads="1"/>
            </p:cNvSpPr>
            <p:nvPr/>
          </p:nvSpPr>
          <p:spPr bwMode="auto">
            <a:xfrm>
              <a:off x="1408232" y="3306642"/>
              <a:ext cx="338226" cy="369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8662" name="Text Box 73"/>
            <p:cNvSpPr txBox="1">
              <a:spLocks noChangeArrowheads="1"/>
            </p:cNvSpPr>
            <p:nvPr/>
          </p:nvSpPr>
          <p:spPr bwMode="auto">
            <a:xfrm>
              <a:off x="2181548" y="2444750"/>
              <a:ext cx="423975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8663" name="Text Box 66"/>
            <p:cNvSpPr txBox="1">
              <a:spLocks noChangeArrowheads="1"/>
            </p:cNvSpPr>
            <p:nvPr/>
          </p:nvSpPr>
          <p:spPr bwMode="auto">
            <a:xfrm>
              <a:off x="2656336" y="3298706"/>
              <a:ext cx="350930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173111" name="Group 44"/>
            <p:cNvGrpSpPr>
              <a:grpSpLocks/>
            </p:cNvGrpSpPr>
            <p:nvPr/>
          </p:nvGrpSpPr>
          <p:grpSpPr bwMode="auto">
            <a:xfrm>
              <a:off x="1127760" y="2834640"/>
              <a:ext cx="568960" cy="481140"/>
              <a:chOff x="-44" y="1473"/>
              <a:chExt cx="981" cy="1105"/>
            </a:xfrm>
          </p:grpSpPr>
          <p:pic>
            <p:nvPicPr>
              <p:cNvPr id="173119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20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112" name="Group 44"/>
            <p:cNvGrpSpPr>
              <a:grpSpLocks/>
            </p:cNvGrpSpPr>
            <p:nvPr/>
          </p:nvGrpSpPr>
          <p:grpSpPr bwMode="auto">
            <a:xfrm>
              <a:off x="1534160" y="3291840"/>
              <a:ext cx="568960" cy="481140"/>
              <a:chOff x="-44" y="1473"/>
              <a:chExt cx="981" cy="1105"/>
            </a:xfrm>
          </p:grpSpPr>
          <p:pic>
            <p:nvPicPr>
              <p:cNvPr id="17311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1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113" name="Group 44"/>
            <p:cNvGrpSpPr>
              <a:grpSpLocks/>
            </p:cNvGrpSpPr>
            <p:nvPr/>
          </p:nvGrpSpPr>
          <p:grpSpPr bwMode="auto">
            <a:xfrm>
              <a:off x="2062480" y="3322320"/>
              <a:ext cx="568960" cy="481140"/>
              <a:chOff x="-44" y="1473"/>
              <a:chExt cx="981" cy="1105"/>
            </a:xfrm>
          </p:grpSpPr>
          <p:pic>
            <p:nvPicPr>
              <p:cNvPr id="17311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1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8667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817" y="2879664"/>
              <a:ext cx="678041" cy="299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379663" y="1984375"/>
            <a:ext cx="4856162" cy="2044700"/>
            <a:chOff x="2379663" y="1984375"/>
            <a:chExt cx="4855711" cy="2044145"/>
          </a:xfrm>
        </p:grpSpPr>
        <p:sp>
          <p:nvSpPr>
            <p:cNvPr id="68618" name="Line 23"/>
            <p:cNvSpPr>
              <a:spLocks noChangeShapeType="1"/>
            </p:cNvSpPr>
            <p:nvPr/>
          </p:nvSpPr>
          <p:spPr bwMode="auto">
            <a:xfrm flipH="1">
              <a:off x="3635258" y="3068344"/>
              <a:ext cx="346043" cy="2158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19" name="Line 24"/>
            <p:cNvSpPr>
              <a:spLocks noChangeShapeType="1"/>
            </p:cNvSpPr>
            <p:nvPr/>
          </p:nvSpPr>
          <p:spPr bwMode="auto">
            <a:xfrm flipH="1">
              <a:off x="3949554" y="3087389"/>
              <a:ext cx="125401" cy="587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0" name="Line 25"/>
            <p:cNvSpPr>
              <a:spLocks noChangeShapeType="1"/>
            </p:cNvSpPr>
            <p:nvPr/>
          </p:nvSpPr>
          <p:spPr bwMode="auto">
            <a:xfrm>
              <a:off x="4254326" y="3030254"/>
              <a:ext cx="230167" cy="36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1" name="Line 26"/>
            <p:cNvSpPr>
              <a:spLocks noChangeShapeType="1"/>
            </p:cNvSpPr>
            <p:nvPr/>
          </p:nvSpPr>
          <p:spPr bwMode="auto">
            <a:xfrm flipH="1">
              <a:off x="5532145" y="3106433"/>
              <a:ext cx="428585" cy="244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2" name="Line 27"/>
            <p:cNvSpPr>
              <a:spLocks noChangeShapeType="1"/>
            </p:cNvSpPr>
            <p:nvPr/>
          </p:nvSpPr>
          <p:spPr bwMode="auto">
            <a:xfrm flipH="1">
              <a:off x="6035335" y="3077866"/>
              <a:ext cx="9524" cy="469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3" name="Line 35"/>
            <p:cNvSpPr>
              <a:spLocks noChangeShapeType="1"/>
            </p:cNvSpPr>
            <p:nvPr/>
          </p:nvSpPr>
          <p:spPr bwMode="auto">
            <a:xfrm flipH="1">
              <a:off x="2379663" y="2355749"/>
              <a:ext cx="1517509" cy="536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4" name="Line 36"/>
            <p:cNvSpPr>
              <a:spLocks noChangeShapeType="1"/>
            </p:cNvSpPr>
            <p:nvPr/>
          </p:nvSpPr>
          <p:spPr bwMode="auto">
            <a:xfrm>
              <a:off x="4200356" y="2322421"/>
              <a:ext cx="0" cy="599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5" name="Line 37"/>
            <p:cNvSpPr>
              <a:spLocks noChangeShapeType="1"/>
            </p:cNvSpPr>
            <p:nvPr/>
          </p:nvSpPr>
          <p:spPr bwMode="auto">
            <a:xfrm flipH="1" flipV="1">
              <a:off x="4449571" y="2306551"/>
              <a:ext cx="1406394" cy="6840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6" name="Line 63"/>
            <p:cNvSpPr>
              <a:spLocks noChangeShapeType="1"/>
            </p:cNvSpPr>
            <p:nvPr/>
          </p:nvSpPr>
          <p:spPr bwMode="auto">
            <a:xfrm>
              <a:off x="6411539" y="3131826"/>
              <a:ext cx="285723" cy="158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7" name="Text Box 67"/>
            <p:cNvSpPr txBox="1">
              <a:spLocks noChangeArrowheads="1"/>
            </p:cNvSpPr>
            <p:nvPr/>
          </p:nvSpPr>
          <p:spPr bwMode="auto">
            <a:xfrm>
              <a:off x="3620973" y="3222289"/>
              <a:ext cx="349218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68628" name="Text Box 68"/>
            <p:cNvSpPr txBox="1">
              <a:spLocks noChangeArrowheads="1"/>
            </p:cNvSpPr>
            <p:nvPr/>
          </p:nvSpPr>
          <p:spPr bwMode="auto">
            <a:xfrm>
              <a:off x="4094004" y="3658733"/>
              <a:ext cx="338106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68629" name="Text Box 69"/>
            <p:cNvSpPr txBox="1">
              <a:spLocks noChangeArrowheads="1"/>
            </p:cNvSpPr>
            <p:nvPr/>
          </p:nvSpPr>
          <p:spPr bwMode="auto">
            <a:xfrm>
              <a:off x="4567035" y="3057234"/>
              <a:ext cx="325407" cy="36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68630" name="Text Box 74"/>
            <p:cNvSpPr txBox="1">
              <a:spLocks noChangeArrowheads="1"/>
            </p:cNvSpPr>
            <p:nvPr/>
          </p:nvSpPr>
          <p:spPr bwMode="auto">
            <a:xfrm>
              <a:off x="3408267" y="2768387"/>
              <a:ext cx="436521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8631" name="Text Box 75"/>
            <p:cNvSpPr txBox="1">
              <a:spLocks noChangeArrowheads="1"/>
            </p:cNvSpPr>
            <p:nvPr/>
          </p:nvSpPr>
          <p:spPr bwMode="auto">
            <a:xfrm>
              <a:off x="4635290" y="1984375"/>
              <a:ext cx="436522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8632" name="Text Box 76"/>
            <p:cNvSpPr txBox="1">
              <a:spLocks noChangeArrowheads="1"/>
            </p:cNvSpPr>
            <p:nvPr/>
          </p:nvSpPr>
          <p:spPr bwMode="auto">
            <a:xfrm>
              <a:off x="6009938" y="2570004"/>
              <a:ext cx="436522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8633" name="Text Box 78"/>
            <p:cNvSpPr txBox="1">
              <a:spLocks noChangeArrowheads="1"/>
            </p:cNvSpPr>
            <p:nvPr/>
          </p:nvSpPr>
          <p:spPr bwMode="auto">
            <a:xfrm>
              <a:off x="6240104" y="3541290"/>
              <a:ext cx="360329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68634" name="Text Box 79"/>
            <p:cNvSpPr txBox="1">
              <a:spLocks noChangeArrowheads="1"/>
            </p:cNvSpPr>
            <p:nvPr/>
          </p:nvSpPr>
          <p:spPr bwMode="auto">
            <a:xfrm>
              <a:off x="6986160" y="3179439"/>
              <a:ext cx="249214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68635" name="Text Box 80"/>
            <p:cNvSpPr txBox="1">
              <a:spLocks noChangeArrowheads="1"/>
            </p:cNvSpPr>
            <p:nvPr/>
          </p:nvSpPr>
          <p:spPr bwMode="auto">
            <a:xfrm>
              <a:off x="5103560" y="3595251"/>
              <a:ext cx="365091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pic>
          <p:nvPicPr>
            <p:cNvPr id="68636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899" y="2930268"/>
              <a:ext cx="677799" cy="29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3084" name="Group 44"/>
            <p:cNvGrpSpPr>
              <a:grpSpLocks/>
            </p:cNvGrpSpPr>
            <p:nvPr/>
          </p:nvGrpSpPr>
          <p:grpSpPr bwMode="auto">
            <a:xfrm>
              <a:off x="3139440" y="3180080"/>
              <a:ext cx="568960" cy="481140"/>
              <a:chOff x="-44" y="1473"/>
              <a:chExt cx="981" cy="1105"/>
            </a:xfrm>
          </p:grpSpPr>
          <p:pic>
            <p:nvPicPr>
              <p:cNvPr id="17310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0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5" name="Group 44"/>
            <p:cNvGrpSpPr>
              <a:grpSpLocks/>
            </p:cNvGrpSpPr>
            <p:nvPr/>
          </p:nvGrpSpPr>
          <p:grpSpPr bwMode="auto">
            <a:xfrm>
              <a:off x="3576320" y="3525520"/>
              <a:ext cx="568960" cy="481140"/>
              <a:chOff x="-44" y="1473"/>
              <a:chExt cx="981" cy="1105"/>
            </a:xfrm>
          </p:grpSpPr>
          <p:pic>
            <p:nvPicPr>
              <p:cNvPr id="17310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0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6" name="Group 44"/>
            <p:cNvGrpSpPr>
              <a:grpSpLocks/>
            </p:cNvGrpSpPr>
            <p:nvPr/>
          </p:nvGrpSpPr>
          <p:grpSpPr bwMode="auto">
            <a:xfrm>
              <a:off x="4135120" y="3281680"/>
              <a:ext cx="568960" cy="481140"/>
              <a:chOff x="-44" y="1473"/>
              <a:chExt cx="981" cy="1105"/>
            </a:xfrm>
          </p:grpSpPr>
          <p:pic>
            <p:nvPicPr>
              <p:cNvPr id="17309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7" name="Group 44"/>
            <p:cNvGrpSpPr>
              <a:grpSpLocks/>
            </p:cNvGrpSpPr>
            <p:nvPr/>
          </p:nvGrpSpPr>
          <p:grpSpPr bwMode="auto">
            <a:xfrm>
              <a:off x="5049520" y="3261360"/>
              <a:ext cx="568960" cy="481140"/>
              <a:chOff x="-44" y="1473"/>
              <a:chExt cx="981" cy="1105"/>
            </a:xfrm>
          </p:grpSpPr>
          <p:pic>
            <p:nvPicPr>
              <p:cNvPr id="17309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8" name="Group 44"/>
            <p:cNvGrpSpPr>
              <a:grpSpLocks/>
            </p:cNvGrpSpPr>
            <p:nvPr/>
          </p:nvGrpSpPr>
          <p:grpSpPr bwMode="auto">
            <a:xfrm>
              <a:off x="5588000" y="3434080"/>
              <a:ext cx="568960" cy="481140"/>
              <a:chOff x="-44" y="1473"/>
              <a:chExt cx="981" cy="1105"/>
            </a:xfrm>
          </p:grpSpPr>
          <p:pic>
            <p:nvPicPr>
              <p:cNvPr id="17309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9" name="Group 44"/>
            <p:cNvGrpSpPr>
              <a:grpSpLocks/>
            </p:cNvGrpSpPr>
            <p:nvPr/>
          </p:nvGrpSpPr>
          <p:grpSpPr bwMode="auto">
            <a:xfrm>
              <a:off x="6380480" y="3149600"/>
              <a:ext cx="568960" cy="481140"/>
              <a:chOff x="-44" y="1473"/>
              <a:chExt cx="981" cy="1105"/>
            </a:xfrm>
          </p:grpSpPr>
          <p:pic>
            <p:nvPicPr>
              <p:cNvPr id="17309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8643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313" y="2847741"/>
              <a:ext cx="677800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8644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949" y="2116102"/>
              <a:ext cx="676212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73064" name="Picture 20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7985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65</a:t>
            </a:fld>
            <a:endParaRPr lang="en-US" sz="1200" dirty="0">
              <a:latin typeface="Tahoma" charset="0"/>
            </a:endParaRPr>
          </a:p>
        </p:txBody>
      </p:sp>
      <p:sp>
        <p:nvSpPr>
          <p:cNvPr id="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04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03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Self-learning multi-switch example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1139825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Suppose C sends frame to I, I responds to C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69638" name="Rectangle 5"/>
          <p:cNvSpPr>
            <a:spLocks noChangeArrowheads="1"/>
          </p:cNvSpPr>
          <p:nvPr/>
        </p:nvSpPr>
        <p:spPr bwMode="auto">
          <a:xfrm>
            <a:off x="714375" y="4664075"/>
            <a:ext cx="7772400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u="sng" dirty="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sz="2400" i="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show switch tables and packet forwarding in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1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2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3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4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 </a:t>
            </a:r>
          </a:p>
        </p:txBody>
      </p:sp>
      <p:grpSp>
        <p:nvGrpSpPr>
          <p:cNvPr id="175110" name="Group 58"/>
          <p:cNvGrpSpPr>
            <a:grpSpLocks/>
          </p:cNvGrpSpPr>
          <p:nvPr/>
        </p:nvGrpSpPr>
        <p:grpSpPr bwMode="auto">
          <a:xfrm>
            <a:off x="958850" y="2444750"/>
            <a:ext cx="2047875" cy="1358900"/>
            <a:chOff x="958850" y="2444750"/>
            <a:chExt cx="2048416" cy="1358710"/>
          </a:xfrm>
        </p:grpSpPr>
        <p:sp>
          <p:nvSpPr>
            <p:cNvPr id="69681" name="Line 20"/>
            <p:cNvSpPr>
              <a:spLocks noChangeShapeType="1"/>
            </p:cNvSpPr>
            <p:nvPr/>
          </p:nvSpPr>
          <p:spPr bwMode="auto">
            <a:xfrm flipH="1">
              <a:off x="1582903" y="3030456"/>
              <a:ext cx="555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2" name="Line 21"/>
            <p:cNvSpPr>
              <a:spLocks noChangeShapeType="1"/>
            </p:cNvSpPr>
            <p:nvPr/>
          </p:nvSpPr>
          <p:spPr bwMode="auto">
            <a:xfrm flipH="1">
              <a:off x="1970355" y="3078074"/>
              <a:ext cx="271534" cy="314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3" name="Line 22"/>
            <p:cNvSpPr>
              <a:spLocks noChangeShapeType="1"/>
            </p:cNvSpPr>
            <p:nvPr/>
          </p:nvSpPr>
          <p:spPr bwMode="auto">
            <a:xfrm>
              <a:off x="2389566" y="3106645"/>
              <a:ext cx="73044" cy="295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4" name="Text Box 64"/>
            <p:cNvSpPr txBox="1">
              <a:spLocks noChangeArrowheads="1"/>
            </p:cNvSpPr>
            <p:nvPr/>
          </p:nvSpPr>
          <p:spPr bwMode="auto">
            <a:xfrm>
              <a:off x="958850" y="2844744"/>
              <a:ext cx="350931" cy="366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9685" name="Text Box 65"/>
            <p:cNvSpPr txBox="1">
              <a:spLocks noChangeArrowheads="1"/>
            </p:cNvSpPr>
            <p:nvPr/>
          </p:nvSpPr>
          <p:spPr bwMode="auto">
            <a:xfrm>
              <a:off x="1408232" y="3306642"/>
              <a:ext cx="338226" cy="369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9686" name="Text Box 73"/>
            <p:cNvSpPr txBox="1">
              <a:spLocks noChangeArrowheads="1"/>
            </p:cNvSpPr>
            <p:nvPr/>
          </p:nvSpPr>
          <p:spPr bwMode="auto">
            <a:xfrm>
              <a:off x="2181548" y="2444750"/>
              <a:ext cx="423975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9687" name="Text Box 66"/>
            <p:cNvSpPr txBox="1">
              <a:spLocks noChangeArrowheads="1"/>
            </p:cNvSpPr>
            <p:nvPr/>
          </p:nvSpPr>
          <p:spPr bwMode="auto">
            <a:xfrm>
              <a:off x="2656336" y="3298706"/>
              <a:ext cx="350930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175159" name="Group 44"/>
            <p:cNvGrpSpPr>
              <a:grpSpLocks/>
            </p:cNvGrpSpPr>
            <p:nvPr/>
          </p:nvGrpSpPr>
          <p:grpSpPr bwMode="auto">
            <a:xfrm>
              <a:off x="1127760" y="2834640"/>
              <a:ext cx="568960" cy="481140"/>
              <a:chOff x="-44" y="1473"/>
              <a:chExt cx="981" cy="1105"/>
            </a:xfrm>
          </p:grpSpPr>
          <p:pic>
            <p:nvPicPr>
              <p:cNvPr id="17516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60" name="Group 44"/>
            <p:cNvGrpSpPr>
              <a:grpSpLocks/>
            </p:cNvGrpSpPr>
            <p:nvPr/>
          </p:nvGrpSpPr>
          <p:grpSpPr bwMode="auto">
            <a:xfrm>
              <a:off x="1534160" y="3291840"/>
              <a:ext cx="568960" cy="481140"/>
              <a:chOff x="-44" y="1473"/>
              <a:chExt cx="981" cy="1105"/>
            </a:xfrm>
          </p:grpSpPr>
          <p:pic>
            <p:nvPicPr>
              <p:cNvPr id="17516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61" name="Group 44"/>
            <p:cNvGrpSpPr>
              <a:grpSpLocks/>
            </p:cNvGrpSpPr>
            <p:nvPr/>
          </p:nvGrpSpPr>
          <p:grpSpPr bwMode="auto">
            <a:xfrm>
              <a:off x="2062480" y="3322320"/>
              <a:ext cx="568960" cy="481140"/>
              <a:chOff x="-44" y="1473"/>
              <a:chExt cx="981" cy="1105"/>
            </a:xfrm>
          </p:grpSpPr>
          <p:pic>
            <p:nvPicPr>
              <p:cNvPr id="17516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9691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817" y="2879664"/>
              <a:ext cx="678041" cy="299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175111" name="Group 76"/>
          <p:cNvGrpSpPr>
            <a:grpSpLocks/>
          </p:cNvGrpSpPr>
          <p:nvPr/>
        </p:nvGrpSpPr>
        <p:grpSpPr bwMode="auto">
          <a:xfrm>
            <a:off x="2379663" y="1984375"/>
            <a:ext cx="4856162" cy="2044700"/>
            <a:chOff x="2379663" y="1984375"/>
            <a:chExt cx="4855711" cy="2044145"/>
          </a:xfrm>
        </p:grpSpPr>
        <p:sp>
          <p:nvSpPr>
            <p:cNvPr id="69642" name="Line 23"/>
            <p:cNvSpPr>
              <a:spLocks noChangeShapeType="1"/>
            </p:cNvSpPr>
            <p:nvPr/>
          </p:nvSpPr>
          <p:spPr bwMode="auto">
            <a:xfrm flipH="1">
              <a:off x="3635258" y="3068344"/>
              <a:ext cx="346043" cy="2158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3" name="Line 24"/>
            <p:cNvSpPr>
              <a:spLocks noChangeShapeType="1"/>
            </p:cNvSpPr>
            <p:nvPr/>
          </p:nvSpPr>
          <p:spPr bwMode="auto">
            <a:xfrm flipH="1">
              <a:off x="3949554" y="3087389"/>
              <a:ext cx="125401" cy="587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4" name="Line 25"/>
            <p:cNvSpPr>
              <a:spLocks noChangeShapeType="1"/>
            </p:cNvSpPr>
            <p:nvPr/>
          </p:nvSpPr>
          <p:spPr bwMode="auto">
            <a:xfrm>
              <a:off x="4254326" y="3030254"/>
              <a:ext cx="230167" cy="36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5" name="Line 26"/>
            <p:cNvSpPr>
              <a:spLocks noChangeShapeType="1"/>
            </p:cNvSpPr>
            <p:nvPr/>
          </p:nvSpPr>
          <p:spPr bwMode="auto">
            <a:xfrm flipH="1">
              <a:off x="5532145" y="3106433"/>
              <a:ext cx="428585" cy="244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6" name="Line 27"/>
            <p:cNvSpPr>
              <a:spLocks noChangeShapeType="1"/>
            </p:cNvSpPr>
            <p:nvPr/>
          </p:nvSpPr>
          <p:spPr bwMode="auto">
            <a:xfrm flipH="1">
              <a:off x="6035335" y="3077866"/>
              <a:ext cx="9524" cy="469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7" name="Line 35"/>
            <p:cNvSpPr>
              <a:spLocks noChangeShapeType="1"/>
            </p:cNvSpPr>
            <p:nvPr/>
          </p:nvSpPr>
          <p:spPr bwMode="auto">
            <a:xfrm flipH="1">
              <a:off x="2379663" y="2355749"/>
              <a:ext cx="1517509" cy="536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8" name="Line 36"/>
            <p:cNvSpPr>
              <a:spLocks noChangeShapeType="1"/>
            </p:cNvSpPr>
            <p:nvPr/>
          </p:nvSpPr>
          <p:spPr bwMode="auto">
            <a:xfrm>
              <a:off x="4200356" y="2322421"/>
              <a:ext cx="0" cy="599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9" name="Line 37"/>
            <p:cNvSpPr>
              <a:spLocks noChangeShapeType="1"/>
            </p:cNvSpPr>
            <p:nvPr/>
          </p:nvSpPr>
          <p:spPr bwMode="auto">
            <a:xfrm flipH="1" flipV="1">
              <a:off x="4449571" y="2306551"/>
              <a:ext cx="1406394" cy="6840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50" name="Line 63"/>
            <p:cNvSpPr>
              <a:spLocks noChangeShapeType="1"/>
            </p:cNvSpPr>
            <p:nvPr/>
          </p:nvSpPr>
          <p:spPr bwMode="auto">
            <a:xfrm>
              <a:off x="6411539" y="3131826"/>
              <a:ext cx="285723" cy="158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51" name="Text Box 67"/>
            <p:cNvSpPr txBox="1">
              <a:spLocks noChangeArrowheads="1"/>
            </p:cNvSpPr>
            <p:nvPr/>
          </p:nvSpPr>
          <p:spPr bwMode="auto">
            <a:xfrm>
              <a:off x="3620973" y="3222289"/>
              <a:ext cx="349218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69652" name="Text Box 68"/>
            <p:cNvSpPr txBox="1">
              <a:spLocks noChangeArrowheads="1"/>
            </p:cNvSpPr>
            <p:nvPr/>
          </p:nvSpPr>
          <p:spPr bwMode="auto">
            <a:xfrm>
              <a:off x="4094004" y="3658733"/>
              <a:ext cx="338106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69653" name="Text Box 69"/>
            <p:cNvSpPr txBox="1">
              <a:spLocks noChangeArrowheads="1"/>
            </p:cNvSpPr>
            <p:nvPr/>
          </p:nvSpPr>
          <p:spPr bwMode="auto">
            <a:xfrm>
              <a:off x="4567035" y="3057234"/>
              <a:ext cx="325407" cy="36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69654" name="Text Box 74"/>
            <p:cNvSpPr txBox="1">
              <a:spLocks noChangeArrowheads="1"/>
            </p:cNvSpPr>
            <p:nvPr/>
          </p:nvSpPr>
          <p:spPr bwMode="auto">
            <a:xfrm>
              <a:off x="3408267" y="2768387"/>
              <a:ext cx="436521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9655" name="Text Box 75"/>
            <p:cNvSpPr txBox="1">
              <a:spLocks noChangeArrowheads="1"/>
            </p:cNvSpPr>
            <p:nvPr/>
          </p:nvSpPr>
          <p:spPr bwMode="auto">
            <a:xfrm>
              <a:off x="4635290" y="1984375"/>
              <a:ext cx="436522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9656" name="Text Box 76"/>
            <p:cNvSpPr txBox="1">
              <a:spLocks noChangeArrowheads="1"/>
            </p:cNvSpPr>
            <p:nvPr/>
          </p:nvSpPr>
          <p:spPr bwMode="auto">
            <a:xfrm>
              <a:off x="6009938" y="2570004"/>
              <a:ext cx="436522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9657" name="Text Box 78"/>
            <p:cNvSpPr txBox="1">
              <a:spLocks noChangeArrowheads="1"/>
            </p:cNvSpPr>
            <p:nvPr/>
          </p:nvSpPr>
          <p:spPr bwMode="auto">
            <a:xfrm>
              <a:off x="6240104" y="3541290"/>
              <a:ext cx="360329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69658" name="Text Box 79"/>
            <p:cNvSpPr txBox="1">
              <a:spLocks noChangeArrowheads="1"/>
            </p:cNvSpPr>
            <p:nvPr/>
          </p:nvSpPr>
          <p:spPr bwMode="auto">
            <a:xfrm>
              <a:off x="6986160" y="3179439"/>
              <a:ext cx="249214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69659" name="Text Box 80"/>
            <p:cNvSpPr txBox="1">
              <a:spLocks noChangeArrowheads="1"/>
            </p:cNvSpPr>
            <p:nvPr/>
          </p:nvSpPr>
          <p:spPr bwMode="auto">
            <a:xfrm>
              <a:off x="5103560" y="3595251"/>
              <a:ext cx="365091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pic>
          <p:nvPicPr>
            <p:cNvPr id="69660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899" y="2930268"/>
              <a:ext cx="677799" cy="29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5132" name="Group 44"/>
            <p:cNvGrpSpPr>
              <a:grpSpLocks/>
            </p:cNvGrpSpPr>
            <p:nvPr/>
          </p:nvGrpSpPr>
          <p:grpSpPr bwMode="auto">
            <a:xfrm>
              <a:off x="3139440" y="3180080"/>
              <a:ext cx="568960" cy="481140"/>
              <a:chOff x="-44" y="1473"/>
              <a:chExt cx="981" cy="1105"/>
            </a:xfrm>
          </p:grpSpPr>
          <p:pic>
            <p:nvPicPr>
              <p:cNvPr id="17515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5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3" name="Group 44"/>
            <p:cNvGrpSpPr>
              <a:grpSpLocks/>
            </p:cNvGrpSpPr>
            <p:nvPr/>
          </p:nvGrpSpPr>
          <p:grpSpPr bwMode="auto">
            <a:xfrm>
              <a:off x="3576320" y="3525520"/>
              <a:ext cx="568960" cy="481140"/>
              <a:chOff x="-44" y="1473"/>
              <a:chExt cx="981" cy="1105"/>
            </a:xfrm>
          </p:grpSpPr>
          <p:pic>
            <p:nvPicPr>
              <p:cNvPr id="17514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4" name="Group 44"/>
            <p:cNvGrpSpPr>
              <a:grpSpLocks/>
            </p:cNvGrpSpPr>
            <p:nvPr/>
          </p:nvGrpSpPr>
          <p:grpSpPr bwMode="auto">
            <a:xfrm>
              <a:off x="4135120" y="3281680"/>
              <a:ext cx="568960" cy="481140"/>
              <a:chOff x="-44" y="1473"/>
              <a:chExt cx="981" cy="1105"/>
            </a:xfrm>
          </p:grpSpPr>
          <p:pic>
            <p:nvPicPr>
              <p:cNvPr id="17514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5" name="Group 44"/>
            <p:cNvGrpSpPr>
              <a:grpSpLocks/>
            </p:cNvGrpSpPr>
            <p:nvPr/>
          </p:nvGrpSpPr>
          <p:grpSpPr bwMode="auto">
            <a:xfrm>
              <a:off x="5049520" y="3261360"/>
              <a:ext cx="568960" cy="481140"/>
              <a:chOff x="-44" y="1473"/>
              <a:chExt cx="981" cy="1105"/>
            </a:xfrm>
          </p:grpSpPr>
          <p:pic>
            <p:nvPicPr>
              <p:cNvPr id="17514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6" name="Group 44"/>
            <p:cNvGrpSpPr>
              <a:grpSpLocks/>
            </p:cNvGrpSpPr>
            <p:nvPr/>
          </p:nvGrpSpPr>
          <p:grpSpPr bwMode="auto">
            <a:xfrm>
              <a:off x="5588000" y="3434080"/>
              <a:ext cx="568960" cy="481140"/>
              <a:chOff x="-44" y="1473"/>
              <a:chExt cx="981" cy="1105"/>
            </a:xfrm>
          </p:grpSpPr>
          <p:pic>
            <p:nvPicPr>
              <p:cNvPr id="17514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7" name="Group 44"/>
            <p:cNvGrpSpPr>
              <a:grpSpLocks/>
            </p:cNvGrpSpPr>
            <p:nvPr/>
          </p:nvGrpSpPr>
          <p:grpSpPr bwMode="auto">
            <a:xfrm>
              <a:off x="6380480" y="3149600"/>
              <a:ext cx="568960" cy="481140"/>
              <a:chOff x="-44" y="1473"/>
              <a:chExt cx="981" cy="1105"/>
            </a:xfrm>
          </p:grpSpPr>
          <p:pic>
            <p:nvPicPr>
              <p:cNvPr id="17514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9667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313" y="2847741"/>
              <a:ext cx="677800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9668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949" y="2116102"/>
              <a:ext cx="676212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75112" name="Picture 16" descr="underline_base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7921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66</a:t>
            </a:fld>
            <a:endParaRPr lang="en-US" sz="1200" dirty="0">
              <a:latin typeface="Tahoma" charset="0"/>
            </a:endParaRPr>
          </a:p>
        </p:txBody>
      </p:sp>
      <p:sp>
        <p:nvSpPr>
          <p:cNvPr id="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71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Institutional network</a:t>
            </a:r>
          </a:p>
        </p:txBody>
      </p:sp>
      <p:sp>
        <p:nvSpPr>
          <p:cNvPr id="177156" name="Freeform 81"/>
          <p:cNvSpPr>
            <a:spLocks/>
          </p:cNvSpPr>
          <p:nvPr/>
        </p:nvSpPr>
        <p:spPr bwMode="auto">
          <a:xfrm rot="5400000">
            <a:off x="2179637" y="244476"/>
            <a:ext cx="4321175" cy="7473950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000" h="9831">
                <a:moveTo>
                  <a:pt x="3018" y="119"/>
                </a:moveTo>
                <a:cubicBezTo>
                  <a:pt x="2111" y="198"/>
                  <a:pt x="1047" y="-39"/>
                  <a:pt x="545" y="518"/>
                </a:cubicBezTo>
                <a:cubicBezTo>
                  <a:pt x="43" y="1076"/>
                  <a:pt x="40" y="2518"/>
                  <a:pt x="8" y="3464"/>
                </a:cubicBezTo>
                <a:cubicBezTo>
                  <a:pt x="-24" y="4411"/>
                  <a:pt x="32" y="5681"/>
                  <a:pt x="354" y="6198"/>
                </a:cubicBezTo>
                <a:cubicBezTo>
                  <a:pt x="677" y="6715"/>
                  <a:pt x="1127" y="6126"/>
                  <a:pt x="1947" y="6568"/>
                </a:cubicBezTo>
                <a:cubicBezTo>
                  <a:pt x="2769" y="7010"/>
                  <a:pt x="4247" y="8310"/>
                  <a:pt x="5285" y="8849"/>
                </a:cubicBezTo>
                <a:cubicBezTo>
                  <a:pt x="6321" y="9388"/>
                  <a:pt x="7408" y="9963"/>
                  <a:pt x="8172" y="9805"/>
                </a:cubicBezTo>
                <a:cubicBezTo>
                  <a:pt x="8934" y="9645"/>
                  <a:pt x="9588" y="8930"/>
                  <a:pt x="9864" y="7895"/>
                </a:cubicBezTo>
                <a:cubicBezTo>
                  <a:pt x="10140" y="6857"/>
                  <a:pt x="9927" y="4774"/>
                  <a:pt x="9830" y="3590"/>
                </a:cubicBezTo>
                <a:cubicBezTo>
                  <a:pt x="9733" y="2406"/>
                  <a:pt x="10004" y="1276"/>
                  <a:pt x="9282" y="788"/>
                </a:cubicBezTo>
                <a:cubicBezTo>
                  <a:pt x="8561" y="302"/>
                  <a:pt x="7028" y="160"/>
                  <a:pt x="5984" y="49"/>
                </a:cubicBezTo>
                <a:cubicBezTo>
                  <a:pt x="4940" y="-62"/>
                  <a:pt x="3924" y="41"/>
                  <a:pt x="3018" y="119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0662" name="Line 33"/>
          <p:cNvSpPr>
            <a:spLocks noChangeShapeType="1"/>
          </p:cNvSpPr>
          <p:nvPr/>
        </p:nvSpPr>
        <p:spPr bwMode="auto">
          <a:xfrm flipH="1">
            <a:off x="2151063" y="3387725"/>
            <a:ext cx="2047875" cy="141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3" name="Line 34"/>
          <p:cNvSpPr>
            <a:spLocks noChangeShapeType="1"/>
          </p:cNvSpPr>
          <p:nvPr/>
        </p:nvSpPr>
        <p:spPr bwMode="auto">
          <a:xfrm>
            <a:off x="4391025" y="3375025"/>
            <a:ext cx="0" cy="146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4" name="Line 35"/>
          <p:cNvSpPr>
            <a:spLocks noChangeShapeType="1"/>
          </p:cNvSpPr>
          <p:nvPr/>
        </p:nvSpPr>
        <p:spPr bwMode="auto">
          <a:xfrm flipH="1" flipV="1">
            <a:off x="4584700" y="3309938"/>
            <a:ext cx="1841500" cy="162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5" name="Line 59"/>
          <p:cNvSpPr>
            <a:spLocks noChangeShapeType="1"/>
          </p:cNvSpPr>
          <p:nvPr/>
        </p:nvSpPr>
        <p:spPr bwMode="auto">
          <a:xfrm flipV="1">
            <a:off x="4687888" y="2692400"/>
            <a:ext cx="1223962" cy="42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6" name="Line 60"/>
          <p:cNvSpPr>
            <a:spLocks noChangeShapeType="1"/>
          </p:cNvSpPr>
          <p:nvPr/>
        </p:nvSpPr>
        <p:spPr bwMode="auto">
          <a:xfrm flipV="1">
            <a:off x="4481513" y="2370138"/>
            <a:ext cx="669925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7" name="Line 77"/>
          <p:cNvSpPr>
            <a:spLocks noChangeShapeType="1"/>
          </p:cNvSpPr>
          <p:nvPr/>
        </p:nvSpPr>
        <p:spPr bwMode="auto">
          <a:xfrm>
            <a:off x="3387725" y="2524125"/>
            <a:ext cx="862013" cy="644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8" name="Line 78"/>
          <p:cNvSpPr>
            <a:spLocks noChangeShapeType="1"/>
          </p:cNvSpPr>
          <p:nvPr/>
        </p:nvSpPr>
        <p:spPr bwMode="auto">
          <a:xfrm flipH="1">
            <a:off x="1995488" y="2420938"/>
            <a:ext cx="85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9" name="Text Box 79"/>
          <p:cNvSpPr txBox="1">
            <a:spLocks noChangeArrowheads="1"/>
          </p:cNvSpPr>
          <p:nvPr/>
        </p:nvSpPr>
        <p:spPr bwMode="auto">
          <a:xfrm>
            <a:off x="744538" y="2041525"/>
            <a:ext cx="12620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to external</a:t>
            </a:r>
          </a:p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70670" name="Text Box 80"/>
          <p:cNvSpPr txBox="1">
            <a:spLocks noChangeArrowheads="1"/>
          </p:cNvSpPr>
          <p:nvPr/>
        </p:nvSpPr>
        <p:spPr bwMode="auto">
          <a:xfrm>
            <a:off x="2716213" y="2608263"/>
            <a:ext cx="787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70671" name="Text Box 82"/>
          <p:cNvSpPr txBox="1">
            <a:spLocks noChangeArrowheads="1"/>
          </p:cNvSpPr>
          <p:nvPr/>
        </p:nvSpPr>
        <p:spPr bwMode="auto">
          <a:xfrm>
            <a:off x="6435725" y="3516313"/>
            <a:ext cx="1549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IP subnet</a:t>
            </a:r>
          </a:p>
        </p:txBody>
      </p:sp>
      <p:sp>
        <p:nvSpPr>
          <p:cNvPr id="70672" name="Text Box 83"/>
          <p:cNvSpPr txBox="1">
            <a:spLocks noChangeArrowheads="1"/>
          </p:cNvSpPr>
          <p:nvPr/>
        </p:nvSpPr>
        <p:spPr bwMode="auto">
          <a:xfrm>
            <a:off x="5432425" y="1835150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mail server</a:t>
            </a:r>
          </a:p>
        </p:txBody>
      </p:sp>
      <p:sp>
        <p:nvSpPr>
          <p:cNvPr id="70673" name="Text Box 84"/>
          <p:cNvSpPr txBox="1">
            <a:spLocks noChangeArrowheads="1"/>
          </p:cNvSpPr>
          <p:nvPr/>
        </p:nvSpPr>
        <p:spPr bwMode="auto">
          <a:xfrm>
            <a:off x="6230938" y="2505075"/>
            <a:ext cx="1362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web server</a:t>
            </a:r>
          </a:p>
        </p:txBody>
      </p:sp>
      <p:sp>
        <p:nvSpPr>
          <p:cNvPr id="70674" name="Line 20"/>
          <p:cNvSpPr>
            <a:spLocks noChangeShapeType="1"/>
          </p:cNvSpPr>
          <p:nvPr/>
        </p:nvSpPr>
        <p:spPr bwMode="auto">
          <a:xfrm flipH="1">
            <a:off x="1465263" y="4754563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75" name="Line 21"/>
          <p:cNvSpPr>
            <a:spLocks noChangeShapeType="1"/>
          </p:cNvSpPr>
          <p:nvPr/>
        </p:nvSpPr>
        <p:spPr bwMode="auto">
          <a:xfrm flipH="1">
            <a:off x="1852613" y="4802188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76" name="Line 22"/>
          <p:cNvSpPr>
            <a:spLocks noChangeShapeType="1"/>
          </p:cNvSpPr>
          <p:nvPr/>
        </p:nvSpPr>
        <p:spPr bwMode="auto">
          <a:xfrm>
            <a:off x="2271713" y="4830763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72" name="Group 44"/>
          <p:cNvGrpSpPr>
            <a:grpSpLocks/>
          </p:cNvGrpSpPr>
          <p:nvPr/>
        </p:nvGrpSpPr>
        <p:grpSpPr bwMode="auto">
          <a:xfrm>
            <a:off x="1009650" y="4557713"/>
            <a:ext cx="568325" cy="481012"/>
            <a:chOff x="-44" y="1473"/>
            <a:chExt cx="981" cy="1105"/>
          </a:xfrm>
        </p:grpSpPr>
        <p:pic>
          <p:nvPicPr>
            <p:cNvPr id="17730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30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73" name="Group 44"/>
          <p:cNvGrpSpPr>
            <a:grpSpLocks/>
          </p:cNvGrpSpPr>
          <p:nvPr/>
        </p:nvGrpSpPr>
        <p:grpSpPr bwMode="auto">
          <a:xfrm>
            <a:off x="1416050" y="5014913"/>
            <a:ext cx="568325" cy="481012"/>
            <a:chOff x="-44" y="1473"/>
            <a:chExt cx="981" cy="1105"/>
          </a:xfrm>
        </p:grpSpPr>
        <p:pic>
          <p:nvPicPr>
            <p:cNvPr id="17729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30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74" name="Group 44"/>
          <p:cNvGrpSpPr>
            <a:grpSpLocks/>
          </p:cNvGrpSpPr>
          <p:nvPr/>
        </p:nvGrpSpPr>
        <p:grpSpPr bwMode="auto">
          <a:xfrm>
            <a:off x="1944688" y="5046663"/>
            <a:ext cx="568325" cy="481012"/>
            <a:chOff x="-44" y="1473"/>
            <a:chExt cx="981" cy="1105"/>
          </a:xfrm>
        </p:grpSpPr>
        <p:pic>
          <p:nvPicPr>
            <p:cNvPr id="17729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80" name="Line 21"/>
          <p:cNvSpPr>
            <a:spLocks noChangeShapeType="1"/>
          </p:cNvSpPr>
          <p:nvPr/>
        </p:nvSpPr>
        <p:spPr bwMode="auto">
          <a:xfrm>
            <a:off x="2490788" y="4760913"/>
            <a:ext cx="3778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1" name="Line 22"/>
          <p:cNvSpPr>
            <a:spLocks noChangeShapeType="1"/>
          </p:cNvSpPr>
          <p:nvPr/>
        </p:nvSpPr>
        <p:spPr bwMode="auto">
          <a:xfrm flipH="1">
            <a:off x="2722563" y="5256213"/>
            <a:ext cx="12065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2" name="Line 22"/>
          <p:cNvSpPr>
            <a:spLocks noChangeShapeType="1"/>
          </p:cNvSpPr>
          <p:nvPr/>
        </p:nvSpPr>
        <p:spPr bwMode="auto">
          <a:xfrm>
            <a:off x="3127375" y="526732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3" name="Line 20"/>
          <p:cNvSpPr>
            <a:spLocks noChangeShapeType="1"/>
          </p:cNvSpPr>
          <p:nvPr/>
        </p:nvSpPr>
        <p:spPr bwMode="auto">
          <a:xfrm flipH="1">
            <a:off x="3025775" y="5148263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79" name="Group 44"/>
          <p:cNvGrpSpPr>
            <a:grpSpLocks/>
          </p:cNvGrpSpPr>
          <p:nvPr/>
        </p:nvGrpSpPr>
        <p:grpSpPr bwMode="auto">
          <a:xfrm>
            <a:off x="2349500" y="5419725"/>
            <a:ext cx="568325" cy="481013"/>
            <a:chOff x="-44" y="1473"/>
            <a:chExt cx="981" cy="1105"/>
          </a:xfrm>
        </p:grpSpPr>
        <p:pic>
          <p:nvPicPr>
            <p:cNvPr id="17729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0" name="Group 44"/>
          <p:cNvGrpSpPr>
            <a:grpSpLocks/>
          </p:cNvGrpSpPr>
          <p:nvPr/>
        </p:nvGrpSpPr>
        <p:grpSpPr bwMode="auto">
          <a:xfrm>
            <a:off x="2806700" y="5487988"/>
            <a:ext cx="568325" cy="481012"/>
            <a:chOff x="-44" y="1473"/>
            <a:chExt cx="981" cy="1105"/>
          </a:xfrm>
        </p:grpSpPr>
        <p:pic>
          <p:nvPicPr>
            <p:cNvPr id="17729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68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4602163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068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5018088"/>
            <a:ext cx="6778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183" name="Group 44"/>
          <p:cNvGrpSpPr>
            <a:grpSpLocks/>
          </p:cNvGrpSpPr>
          <p:nvPr/>
        </p:nvGrpSpPr>
        <p:grpSpPr bwMode="auto">
          <a:xfrm>
            <a:off x="3232150" y="4946650"/>
            <a:ext cx="568325" cy="481013"/>
            <a:chOff x="-44" y="1473"/>
            <a:chExt cx="981" cy="1105"/>
          </a:xfrm>
        </p:grpSpPr>
        <p:pic>
          <p:nvPicPr>
            <p:cNvPr id="17729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89" name="Line 20"/>
          <p:cNvSpPr>
            <a:spLocks noChangeShapeType="1"/>
          </p:cNvSpPr>
          <p:nvPr/>
        </p:nvSpPr>
        <p:spPr bwMode="auto">
          <a:xfrm flipH="1">
            <a:off x="5684838" y="5022850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0" name="Line 21"/>
          <p:cNvSpPr>
            <a:spLocks noChangeShapeType="1"/>
          </p:cNvSpPr>
          <p:nvPr/>
        </p:nvSpPr>
        <p:spPr bwMode="auto">
          <a:xfrm flipH="1">
            <a:off x="6072188" y="5070475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1" name="Line 22"/>
          <p:cNvSpPr>
            <a:spLocks noChangeShapeType="1"/>
          </p:cNvSpPr>
          <p:nvPr/>
        </p:nvSpPr>
        <p:spPr bwMode="auto">
          <a:xfrm>
            <a:off x="6491288" y="5099050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87" name="Group 44"/>
          <p:cNvGrpSpPr>
            <a:grpSpLocks/>
          </p:cNvGrpSpPr>
          <p:nvPr/>
        </p:nvGrpSpPr>
        <p:grpSpPr bwMode="auto">
          <a:xfrm>
            <a:off x="5376863" y="4837113"/>
            <a:ext cx="568325" cy="481012"/>
            <a:chOff x="-44" y="1473"/>
            <a:chExt cx="981" cy="1105"/>
          </a:xfrm>
        </p:grpSpPr>
        <p:pic>
          <p:nvPicPr>
            <p:cNvPr id="17728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8" name="Group 44"/>
          <p:cNvGrpSpPr>
            <a:grpSpLocks/>
          </p:cNvGrpSpPr>
          <p:nvPr/>
        </p:nvGrpSpPr>
        <p:grpSpPr bwMode="auto">
          <a:xfrm>
            <a:off x="5635625" y="5283200"/>
            <a:ext cx="569913" cy="481013"/>
            <a:chOff x="-44" y="1473"/>
            <a:chExt cx="981" cy="1105"/>
          </a:xfrm>
        </p:grpSpPr>
        <p:pic>
          <p:nvPicPr>
            <p:cNvPr id="17728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9" name="Group 44"/>
          <p:cNvGrpSpPr>
            <a:grpSpLocks/>
          </p:cNvGrpSpPr>
          <p:nvPr/>
        </p:nvGrpSpPr>
        <p:grpSpPr bwMode="auto">
          <a:xfrm>
            <a:off x="6164263" y="5313363"/>
            <a:ext cx="568325" cy="482600"/>
            <a:chOff x="-44" y="1473"/>
            <a:chExt cx="981" cy="1105"/>
          </a:xfrm>
        </p:grpSpPr>
        <p:pic>
          <p:nvPicPr>
            <p:cNvPr id="17728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95" name="Line 20"/>
          <p:cNvSpPr>
            <a:spLocks noChangeShapeType="1"/>
          </p:cNvSpPr>
          <p:nvPr/>
        </p:nvSpPr>
        <p:spPr bwMode="auto">
          <a:xfrm flipH="1" flipV="1">
            <a:off x="4659313" y="5068888"/>
            <a:ext cx="606425" cy="31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6" name="Line 21"/>
          <p:cNvSpPr>
            <a:spLocks noChangeShapeType="1"/>
          </p:cNvSpPr>
          <p:nvPr/>
        </p:nvSpPr>
        <p:spPr bwMode="auto">
          <a:xfrm flipH="1">
            <a:off x="4195763" y="5022850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7" name="Line 22"/>
          <p:cNvSpPr>
            <a:spLocks noChangeShapeType="1"/>
          </p:cNvSpPr>
          <p:nvPr/>
        </p:nvSpPr>
        <p:spPr bwMode="auto">
          <a:xfrm>
            <a:off x="4614863" y="505142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93" name="Group 44"/>
          <p:cNvGrpSpPr>
            <a:grpSpLocks/>
          </p:cNvGrpSpPr>
          <p:nvPr/>
        </p:nvGrpSpPr>
        <p:grpSpPr bwMode="auto">
          <a:xfrm>
            <a:off x="4803775" y="5230813"/>
            <a:ext cx="569913" cy="481012"/>
            <a:chOff x="-44" y="1473"/>
            <a:chExt cx="981" cy="1105"/>
          </a:xfrm>
        </p:grpSpPr>
        <p:pic>
          <p:nvPicPr>
            <p:cNvPr id="17728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94" name="Group 44"/>
          <p:cNvGrpSpPr>
            <a:grpSpLocks/>
          </p:cNvGrpSpPr>
          <p:nvPr/>
        </p:nvGrpSpPr>
        <p:grpSpPr bwMode="auto">
          <a:xfrm>
            <a:off x="3759200" y="5235575"/>
            <a:ext cx="569913" cy="482600"/>
            <a:chOff x="-44" y="1473"/>
            <a:chExt cx="981" cy="1105"/>
          </a:xfrm>
        </p:grpSpPr>
        <p:pic>
          <p:nvPicPr>
            <p:cNvPr id="17728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95" name="Group 44"/>
          <p:cNvGrpSpPr>
            <a:grpSpLocks/>
          </p:cNvGrpSpPr>
          <p:nvPr/>
        </p:nvGrpSpPr>
        <p:grpSpPr bwMode="auto">
          <a:xfrm>
            <a:off x="4287838" y="5267325"/>
            <a:ext cx="569912" cy="481013"/>
            <a:chOff x="-44" y="1473"/>
            <a:chExt cx="981" cy="1105"/>
          </a:xfrm>
        </p:grpSpPr>
        <p:pic>
          <p:nvPicPr>
            <p:cNvPr id="17727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70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4822825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702" name="Line 20"/>
          <p:cNvSpPr>
            <a:spLocks noChangeShapeType="1"/>
          </p:cNvSpPr>
          <p:nvPr/>
        </p:nvSpPr>
        <p:spPr bwMode="auto">
          <a:xfrm flipH="1">
            <a:off x="6519863" y="5100638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070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4870450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199" name="Group 44"/>
          <p:cNvGrpSpPr>
            <a:grpSpLocks/>
          </p:cNvGrpSpPr>
          <p:nvPr/>
        </p:nvGrpSpPr>
        <p:grpSpPr bwMode="auto">
          <a:xfrm>
            <a:off x="6684963" y="4884738"/>
            <a:ext cx="569912" cy="481012"/>
            <a:chOff x="-44" y="1473"/>
            <a:chExt cx="981" cy="1105"/>
          </a:xfrm>
        </p:grpSpPr>
        <p:pic>
          <p:nvPicPr>
            <p:cNvPr id="17727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7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70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62288"/>
            <a:ext cx="9350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201" name="Group 906"/>
          <p:cNvGrpSpPr>
            <a:grpSpLocks/>
          </p:cNvGrpSpPr>
          <p:nvPr/>
        </p:nvGrpSpPr>
        <p:grpSpPr bwMode="auto">
          <a:xfrm>
            <a:off x="5140325" y="2111375"/>
            <a:ext cx="366713" cy="579438"/>
            <a:chOff x="4140" y="429"/>
            <a:chExt cx="1425" cy="2396"/>
          </a:xfrm>
        </p:grpSpPr>
        <p:sp>
          <p:nvSpPr>
            <p:cNvPr id="17724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51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4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4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54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0780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81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56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0778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9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58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59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0776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7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725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725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0774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5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63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5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6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66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6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68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69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0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1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2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3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77203" name="Group 906"/>
          <p:cNvGrpSpPr>
            <a:grpSpLocks/>
          </p:cNvGrpSpPr>
          <p:nvPr/>
        </p:nvGrpSpPr>
        <p:grpSpPr bwMode="auto">
          <a:xfrm>
            <a:off x="5745163" y="2620963"/>
            <a:ext cx="366712" cy="579437"/>
            <a:chOff x="4140" y="429"/>
            <a:chExt cx="1425" cy="2396"/>
          </a:xfrm>
        </p:grpSpPr>
        <p:sp>
          <p:nvSpPr>
            <p:cNvPr id="17720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11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0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0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14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0740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41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16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0738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9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18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19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0736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7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721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721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0734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5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23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1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2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26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2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28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29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0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1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2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3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177204" name="Picture 21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03981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67</a:t>
            </a:fld>
            <a:endParaRPr lang="en-US" sz="1200" dirty="0">
              <a:latin typeface="Tahoma" charset="0"/>
            </a:endParaRPr>
          </a:p>
        </p:txBody>
      </p:sp>
      <p:sp>
        <p:nvSpPr>
          <p:cNvPr id="1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54" name="Group 347"/>
          <p:cNvGrpSpPr>
            <a:grpSpLocks/>
          </p:cNvGrpSpPr>
          <p:nvPr/>
        </p:nvGrpSpPr>
        <p:grpSpPr bwMode="auto">
          <a:xfrm>
            <a:off x="2751485" y="2148330"/>
            <a:ext cx="880316" cy="510540"/>
            <a:chOff x="1871277" y="1576300"/>
            <a:chExt cx="1128371" cy="437861"/>
          </a:xfrm>
        </p:grpSpPr>
        <p:sp>
          <p:nvSpPr>
            <p:cNvPr id="155" name="Oval 154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7" name="Oval 156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62" name="Straight Connector 161"/>
            <p:cNvCxnSpPr>
              <a:endCxn id="15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367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39688"/>
            <a:ext cx="4560888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Switches vs. </a:t>
            </a:r>
            <a:r>
              <a:rPr lang="en-US" sz="3600" dirty="0" smtClean="0">
                <a:latin typeface="Gill Sans MT" charset="0"/>
                <a:cs typeface="+mj-cs"/>
              </a:rPr>
              <a:t>routers</a:t>
            </a:r>
            <a:endParaRPr lang="en-US" sz="3600" dirty="0">
              <a:latin typeface="Gill Sans MT" charset="0"/>
              <a:cs typeface="+mj-cs"/>
            </a:endParaRP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341438"/>
            <a:ext cx="3967162" cy="4994275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both </a:t>
            </a: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are store</a:t>
            </a: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-and-</a:t>
            </a: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forward: </a:t>
            </a:r>
          </a:p>
          <a:p>
            <a:pPr marL="231775" indent="-231775">
              <a:buSzPct val="100000"/>
              <a:buFont typeface="Wingdings" charset="2"/>
              <a:buChar char="§"/>
              <a:defRPr/>
            </a:pP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routers: </a:t>
            </a:r>
            <a:r>
              <a:rPr lang="en-US" sz="2400" dirty="0" smtClean="0">
                <a:latin typeface="Gill Sans MT" charset="0"/>
                <a:cs typeface="+mn-cs"/>
              </a:rPr>
              <a:t>network-layer devices (examine network-layer headers)</a:t>
            </a:r>
          </a:p>
          <a:p>
            <a:pPr marL="231775" indent="-231775">
              <a:buSzPct val="100000"/>
              <a:buFont typeface="Wingdings" charset="2"/>
              <a:buChar char="§"/>
              <a:defRPr/>
            </a:pP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switches</a:t>
            </a:r>
            <a:r>
              <a:rPr lang="en-US" sz="2400" i="1" dirty="0" smtClean="0">
                <a:latin typeface="Gill Sans MT" charset="0"/>
                <a:cs typeface="+mn-cs"/>
              </a:rPr>
              <a:t>: </a:t>
            </a:r>
            <a:r>
              <a:rPr lang="en-US" sz="2400" dirty="0" smtClean="0">
                <a:latin typeface="Gill Sans MT" charset="0"/>
                <a:cs typeface="+mn-cs"/>
              </a:rPr>
              <a:t>link</a:t>
            </a:r>
            <a:r>
              <a:rPr lang="en-US" sz="2400" dirty="0">
                <a:latin typeface="Gill Sans MT" charset="0"/>
                <a:cs typeface="+mn-cs"/>
              </a:rPr>
              <a:t>-layer devices (examine link-layer headers)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endParaRPr lang="en-US" sz="2400" i="1" dirty="0" smtClean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both have forwarding tables:</a:t>
            </a:r>
          </a:p>
          <a:p>
            <a:pPr marL="231775" indent="-231775"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</a:t>
            </a: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outers: </a:t>
            </a:r>
            <a:r>
              <a:rPr lang="en-US" sz="2400" dirty="0" smtClean="0">
                <a:latin typeface="Gill Sans MT" charset="0"/>
                <a:cs typeface="+mn-cs"/>
              </a:rPr>
              <a:t>compute tables using routing algorithms, IP addresses</a:t>
            </a:r>
          </a:p>
          <a:p>
            <a:pPr marL="231775" indent="-231775"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</a:t>
            </a: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witches: </a:t>
            </a:r>
            <a:r>
              <a:rPr lang="en-US" sz="2400" dirty="0" smtClean="0">
                <a:latin typeface="Gill Sans MT" charset="0"/>
                <a:cs typeface="+mn-cs"/>
              </a:rPr>
              <a:t>learn forwarding table using flooding, learning, MAC addresses </a:t>
            </a: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179205" name="Freeform 3"/>
          <p:cNvSpPr>
            <a:spLocks/>
          </p:cNvSpPr>
          <p:nvPr/>
        </p:nvSpPr>
        <p:spPr bwMode="auto">
          <a:xfrm flipH="1">
            <a:off x="6543675" y="2103438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9206" name="Freeform 10"/>
          <p:cNvSpPr>
            <a:spLocks/>
          </p:cNvSpPr>
          <p:nvPr/>
        </p:nvSpPr>
        <p:spPr bwMode="auto">
          <a:xfrm>
            <a:off x="6530975" y="844550"/>
            <a:ext cx="360363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9207" name="Rectangle 23"/>
          <p:cNvSpPr>
            <a:spLocks noChangeArrowheads="1"/>
          </p:cNvSpPr>
          <p:nvPr/>
        </p:nvSpPr>
        <p:spPr bwMode="auto">
          <a:xfrm>
            <a:off x="5307013" y="850900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08" name="Rectangle 24"/>
          <p:cNvSpPr>
            <a:spLocks noChangeArrowheads="1"/>
          </p:cNvSpPr>
          <p:nvPr/>
        </p:nvSpPr>
        <p:spPr bwMode="auto">
          <a:xfrm>
            <a:off x="5259388" y="9223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09" name="Line 25"/>
          <p:cNvSpPr>
            <a:spLocks noChangeShapeType="1"/>
          </p:cNvSpPr>
          <p:nvPr/>
        </p:nvSpPr>
        <p:spPr bwMode="auto">
          <a:xfrm>
            <a:off x="5259388" y="1239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0" name="Text Box 26"/>
          <p:cNvSpPr txBox="1">
            <a:spLocks noChangeArrowheads="1"/>
          </p:cNvSpPr>
          <p:nvPr/>
        </p:nvSpPr>
        <p:spPr bwMode="auto">
          <a:xfrm>
            <a:off x="5216525" y="8890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physical</a:t>
            </a:r>
          </a:p>
        </p:txBody>
      </p:sp>
      <p:sp>
        <p:nvSpPr>
          <p:cNvPr id="179211" name="Line 27"/>
          <p:cNvSpPr>
            <a:spLocks noChangeShapeType="1"/>
          </p:cNvSpPr>
          <p:nvPr/>
        </p:nvSpPr>
        <p:spPr bwMode="auto">
          <a:xfrm>
            <a:off x="5267325" y="15605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2" name="Line 28"/>
          <p:cNvSpPr>
            <a:spLocks noChangeShapeType="1"/>
          </p:cNvSpPr>
          <p:nvPr/>
        </p:nvSpPr>
        <p:spPr bwMode="auto">
          <a:xfrm>
            <a:off x="5272088" y="18415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3" name="Line 29"/>
          <p:cNvSpPr>
            <a:spLocks noChangeShapeType="1"/>
          </p:cNvSpPr>
          <p:nvPr/>
        </p:nvSpPr>
        <p:spPr bwMode="auto">
          <a:xfrm>
            <a:off x="5272088" y="2117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79214" name="Group 88"/>
          <p:cNvGrpSpPr>
            <a:grpSpLocks/>
          </p:cNvGrpSpPr>
          <p:nvPr/>
        </p:nvGrpSpPr>
        <p:grpSpPr bwMode="auto">
          <a:xfrm>
            <a:off x="6716713" y="3525838"/>
            <a:ext cx="1387475" cy="1035050"/>
            <a:chOff x="3601" y="168"/>
            <a:chExt cx="874" cy="652"/>
          </a:xfrm>
        </p:grpSpPr>
        <p:sp>
          <p:nvSpPr>
            <p:cNvPr id="179263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4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5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9266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physical</a:t>
              </a:r>
            </a:p>
          </p:txBody>
        </p:sp>
        <p:sp>
          <p:nvSpPr>
            <p:cNvPr id="179267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79215" name="Group 94"/>
          <p:cNvGrpSpPr>
            <a:grpSpLocks/>
          </p:cNvGrpSpPr>
          <p:nvPr/>
        </p:nvGrpSpPr>
        <p:grpSpPr bwMode="auto">
          <a:xfrm>
            <a:off x="7054850" y="2100263"/>
            <a:ext cx="1387475" cy="733425"/>
            <a:chOff x="4696" y="597"/>
            <a:chExt cx="874" cy="462"/>
          </a:xfrm>
        </p:grpSpPr>
        <p:sp>
          <p:nvSpPr>
            <p:cNvPr id="179259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0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1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9262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physical</a:t>
              </a:r>
            </a:p>
          </p:txBody>
        </p:sp>
      </p:grpSp>
      <p:sp>
        <p:nvSpPr>
          <p:cNvPr id="179216" name="Text Box 167"/>
          <p:cNvSpPr txBox="1">
            <a:spLocks noChangeArrowheads="1"/>
          </p:cNvSpPr>
          <p:nvPr/>
        </p:nvSpPr>
        <p:spPr bwMode="auto">
          <a:xfrm>
            <a:off x="5854700" y="3003550"/>
            <a:ext cx="903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0" dirty="0">
                <a:solidFill>
                  <a:srgbClr val="000000"/>
                </a:solidFill>
                <a:latin typeface="Arial" charset="0"/>
                <a:cs typeface="Arial" charset="0"/>
              </a:rPr>
              <a:t>switch</a:t>
            </a:r>
          </a:p>
        </p:txBody>
      </p:sp>
      <p:grpSp>
        <p:nvGrpSpPr>
          <p:cNvPr id="179217" name="Group 39"/>
          <p:cNvGrpSpPr>
            <a:grpSpLocks/>
          </p:cNvGrpSpPr>
          <p:nvPr/>
        </p:nvGrpSpPr>
        <p:grpSpPr bwMode="auto">
          <a:xfrm>
            <a:off x="4408488" y="1562100"/>
            <a:ext cx="962025" cy="304800"/>
            <a:chOff x="1070" y="918"/>
            <a:chExt cx="606" cy="192"/>
          </a:xfrm>
        </p:grpSpPr>
        <p:sp>
          <p:nvSpPr>
            <p:cNvPr id="71738" name="Rectangle 40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8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179218" name="Rectangle 57"/>
          <p:cNvSpPr>
            <a:spLocks noChangeArrowheads="1"/>
          </p:cNvSpPr>
          <p:nvPr/>
        </p:nvSpPr>
        <p:spPr bwMode="auto">
          <a:xfrm>
            <a:off x="5208588" y="4594225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19" name="Rectangle 58"/>
          <p:cNvSpPr>
            <a:spLocks noChangeArrowheads="1"/>
          </p:cNvSpPr>
          <p:nvPr/>
        </p:nvSpPr>
        <p:spPr bwMode="auto">
          <a:xfrm>
            <a:off x="5160963" y="4665663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20" name="Line 59"/>
          <p:cNvSpPr>
            <a:spLocks noChangeShapeType="1"/>
          </p:cNvSpPr>
          <p:nvPr/>
        </p:nvSpPr>
        <p:spPr bwMode="auto">
          <a:xfrm>
            <a:off x="5160963" y="49831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1" name="Text Box 60"/>
          <p:cNvSpPr txBox="1">
            <a:spLocks noChangeArrowheads="1"/>
          </p:cNvSpPr>
          <p:nvPr/>
        </p:nvSpPr>
        <p:spPr bwMode="auto">
          <a:xfrm>
            <a:off x="5118100" y="4632325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physical</a:t>
            </a:r>
          </a:p>
        </p:txBody>
      </p:sp>
      <p:sp>
        <p:nvSpPr>
          <p:cNvPr id="179222" name="Line 61"/>
          <p:cNvSpPr>
            <a:spLocks noChangeShapeType="1"/>
          </p:cNvSpPr>
          <p:nvPr/>
        </p:nvSpPr>
        <p:spPr bwMode="auto">
          <a:xfrm>
            <a:off x="5168900" y="5303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3" name="Line 62"/>
          <p:cNvSpPr>
            <a:spLocks noChangeShapeType="1"/>
          </p:cNvSpPr>
          <p:nvPr/>
        </p:nvSpPr>
        <p:spPr bwMode="auto">
          <a:xfrm>
            <a:off x="5173663" y="55848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4" name="Line 63"/>
          <p:cNvSpPr>
            <a:spLocks noChangeShapeType="1"/>
          </p:cNvSpPr>
          <p:nvPr/>
        </p:nvSpPr>
        <p:spPr bwMode="auto">
          <a:xfrm>
            <a:off x="5173663" y="586105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5" name="Freeform 49"/>
          <p:cNvSpPr>
            <a:spLocks/>
          </p:cNvSpPr>
          <p:nvPr/>
        </p:nvSpPr>
        <p:spPr bwMode="auto">
          <a:xfrm>
            <a:off x="6472238" y="4600575"/>
            <a:ext cx="381000" cy="1857375"/>
          </a:xfrm>
          <a:custGeom>
            <a:avLst/>
            <a:gdLst>
              <a:gd name="T0" fmla="*/ 0 w 240"/>
              <a:gd name="T1" fmla="*/ 2147483647 h 1170"/>
              <a:gd name="T2" fmla="*/ 2147483647 w 240"/>
              <a:gd name="T3" fmla="*/ 0 h 1170"/>
              <a:gd name="T4" fmla="*/ 2147483647 w 240"/>
              <a:gd name="T5" fmla="*/ 2147483647 h 1170"/>
              <a:gd name="T6" fmla="*/ 2147483647 w 240"/>
              <a:gd name="T7" fmla="*/ 2147483647 h 1170"/>
              <a:gd name="T8" fmla="*/ 0 w 240"/>
              <a:gd name="T9" fmla="*/ 2147483647 h 1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0" h="1170">
                <a:moveTo>
                  <a:pt x="0" y="960"/>
                </a:moveTo>
                <a:lnTo>
                  <a:pt x="6" y="0"/>
                </a:lnTo>
                <a:lnTo>
                  <a:pt x="240" y="1092"/>
                </a:lnTo>
                <a:lnTo>
                  <a:pt x="168" y="1170"/>
                </a:lnTo>
                <a:lnTo>
                  <a:pt x="0" y="96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26" name="Group 50"/>
          <p:cNvGrpSpPr>
            <a:grpSpLocks/>
          </p:cNvGrpSpPr>
          <p:nvPr/>
        </p:nvGrpSpPr>
        <p:grpSpPr bwMode="auto">
          <a:xfrm>
            <a:off x="4294188" y="1814513"/>
            <a:ext cx="1095375" cy="338137"/>
            <a:chOff x="998" y="1077"/>
            <a:chExt cx="690" cy="213"/>
          </a:xfrm>
        </p:grpSpPr>
        <p:sp>
          <p:nvSpPr>
            <p:cNvPr id="71736" name="Rectangle 51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6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sp>
        <p:nvSpPr>
          <p:cNvPr id="179227" name="Freeform 53"/>
          <p:cNvSpPr>
            <a:spLocks/>
          </p:cNvSpPr>
          <p:nvPr/>
        </p:nvSpPr>
        <p:spPr bwMode="auto">
          <a:xfrm>
            <a:off x="5281613" y="723900"/>
            <a:ext cx="2924175" cy="5314950"/>
          </a:xfrm>
          <a:custGeom>
            <a:avLst/>
            <a:gdLst>
              <a:gd name="T0" fmla="*/ 2147483647 w 1842"/>
              <a:gd name="T1" fmla="*/ 0 h 3348"/>
              <a:gd name="T2" fmla="*/ 2147483647 w 1842"/>
              <a:gd name="T3" fmla="*/ 2147483647 h 3348"/>
              <a:gd name="T4" fmla="*/ 2147483647 w 1842"/>
              <a:gd name="T5" fmla="*/ 2147483647 h 3348"/>
              <a:gd name="T6" fmla="*/ 2147483647 w 1842"/>
              <a:gd name="T7" fmla="*/ 2147483647 h 3348"/>
              <a:gd name="T8" fmla="*/ 2147483647 w 1842"/>
              <a:gd name="T9" fmla="*/ 2147483647 h 3348"/>
              <a:gd name="T10" fmla="*/ 2147483647 w 1842"/>
              <a:gd name="T11" fmla="*/ 2147483647 h 3348"/>
              <a:gd name="T12" fmla="*/ 2147483647 w 1842"/>
              <a:gd name="T13" fmla="*/ 2147483647 h 3348"/>
              <a:gd name="T14" fmla="*/ 2147483647 w 1842"/>
              <a:gd name="T15" fmla="*/ 2147483647 h 3348"/>
              <a:gd name="T16" fmla="*/ 2147483647 w 1842"/>
              <a:gd name="T17" fmla="*/ 2147483647 h 3348"/>
              <a:gd name="T18" fmla="*/ 2147483647 w 1842"/>
              <a:gd name="T19" fmla="*/ 2147483647 h 3348"/>
              <a:gd name="T20" fmla="*/ 2147483647 w 1842"/>
              <a:gd name="T21" fmla="*/ 2147483647 h 3348"/>
              <a:gd name="T22" fmla="*/ 2147483647 w 1842"/>
              <a:gd name="T23" fmla="*/ 2147483647 h 3348"/>
              <a:gd name="T24" fmla="*/ 0 w 1842"/>
              <a:gd name="T25" fmla="*/ 2147483647 h 33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42" h="3348">
                <a:moveTo>
                  <a:pt x="132" y="0"/>
                </a:moveTo>
                <a:lnTo>
                  <a:pt x="138" y="1200"/>
                </a:lnTo>
                <a:lnTo>
                  <a:pt x="1326" y="1200"/>
                </a:lnTo>
                <a:lnTo>
                  <a:pt x="1326" y="948"/>
                </a:lnTo>
                <a:lnTo>
                  <a:pt x="1830" y="948"/>
                </a:lnTo>
                <a:lnTo>
                  <a:pt x="1842" y="2496"/>
                </a:lnTo>
                <a:lnTo>
                  <a:pt x="1656" y="2340"/>
                </a:lnTo>
                <a:lnTo>
                  <a:pt x="1644" y="1896"/>
                </a:lnTo>
                <a:lnTo>
                  <a:pt x="1248" y="1902"/>
                </a:lnTo>
                <a:lnTo>
                  <a:pt x="1230" y="2430"/>
                </a:lnTo>
                <a:lnTo>
                  <a:pt x="774" y="3348"/>
                </a:lnTo>
                <a:lnTo>
                  <a:pt x="6" y="3348"/>
                </a:lnTo>
                <a:lnTo>
                  <a:pt x="0" y="2226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28" name="Group 54"/>
          <p:cNvGrpSpPr>
            <a:grpSpLocks/>
          </p:cNvGrpSpPr>
          <p:nvPr/>
        </p:nvGrpSpPr>
        <p:grpSpPr bwMode="auto">
          <a:xfrm>
            <a:off x="8066088" y="2166938"/>
            <a:ext cx="1095375" cy="338137"/>
            <a:chOff x="998" y="1077"/>
            <a:chExt cx="690" cy="213"/>
          </a:xfrm>
        </p:grpSpPr>
        <p:sp>
          <p:nvSpPr>
            <p:cNvPr id="71734" name="Rectangle 55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4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179229" name="Group 57"/>
          <p:cNvGrpSpPr>
            <a:grpSpLocks/>
          </p:cNvGrpSpPr>
          <p:nvPr/>
        </p:nvGrpSpPr>
        <p:grpSpPr bwMode="auto">
          <a:xfrm>
            <a:off x="7742238" y="3919538"/>
            <a:ext cx="1095375" cy="338137"/>
            <a:chOff x="998" y="1077"/>
            <a:chExt cx="690" cy="213"/>
          </a:xfrm>
        </p:grpSpPr>
        <p:sp>
          <p:nvSpPr>
            <p:cNvPr id="71732" name="Rectangle 58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2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179230" name="Group 60"/>
          <p:cNvGrpSpPr>
            <a:grpSpLocks/>
          </p:cNvGrpSpPr>
          <p:nvPr/>
        </p:nvGrpSpPr>
        <p:grpSpPr bwMode="auto">
          <a:xfrm>
            <a:off x="7808913" y="3638550"/>
            <a:ext cx="962025" cy="304800"/>
            <a:chOff x="1070" y="918"/>
            <a:chExt cx="606" cy="192"/>
          </a:xfrm>
        </p:grpSpPr>
        <p:sp>
          <p:nvSpPr>
            <p:cNvPr id="71730" name="Rectangle 61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0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179231" name="Freeform 63"/>
          <p:cNvSpPr>
            <a:spLocks/>
          </p:cNvSpPr>
          <p:nvPr/>
        </p:nvSpPr>
        <p:spPr bwMode="auto">
          <a:xfrm>
            <a:off x="6424613" y="3533775"/>
            <a:ext cx="361950" cy="923925"/>
          </a:xfrm>
          <a:custGeom>
            <a:avLst/>
            <a:gdLst>
              <a:gd name="T0" fmla="*/ 2147483647 w 228"/>
              <a:gd name="T1" fmla="*/ 0 h 582"/>
              <a:gd name="T2" fmla="*/ 2147483647 w 228"/>
              <a:gd name="T3" fmla="*/ 2147483647 h 582"/>
              <a:gd name="T4" fmla="*/ 2147483647 w 228"/>
              <a:gd name="T5" fmla="*/ 2147483647 h 582"/>
              <a:gd name="T6" fmla="*/ 0 w 228"/>
              <a:gd name="T7" fmla="*/ 2147483647 h 582"/>
              <a:gd name="T8" fmla="*/ 2147483647 w 228"/>
              <a:gd name="T9" fmla="*/ 0 h 5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8" h="582">
                <a:moveTo>
                  <a:pt x="228" y="0"/>
                </a:moveTo>
                <a:lnTo>
                  <a:pt x="228" y="582"/>
                </a:lnTo>
                <a:lnTo>
                  <a:pt x="12" y="360"/>
                </a:lnTo>
                <a:lnTo>
                  <a:pt x="0" y="222"/>
                </a:lnTo>
                <a:lnTo>
                  <a:pt x="228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32" name="Group 44"/>
          <p:cNvGrpSpPr>
            <a:grpSpLocks/>
          </p:cNvGrpSpPr>
          <p:nvPr/>
        </p:nvGrpSpPr>
        <p:grpSpPr bwMode="auto">
          <a:xfrm>
            <a:off x="6481763" y="1347788"/>
            <a:ext cx="762000" cy="693737"/>
            <a:chOff x="-44" y="1473"/>
            <a:chExt cx="981" cy="1105"/>
          </a:xfrm>
        </p:grpSpPr>
        <p:pic>
          <p:nvPicPr>
            <p:cNvPr id="17924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4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9233" name="Group 44"/>
          <p:cNvGrpSpPr>
            <a:grpSpLocks/>
          </p:cNvGrpSpPr>
          <p:nvPr/>
        </p:nvGrpSpPr>
        <p:grpSpPr bwMode="auto">
          <a:xfrm>
            <a:off x="6461125" y="6002338"/>
            <a:ext cx="762000" cy="693737"/>
            <a:chOff x="-44" y="1473"/>
            <a:chExt cx="981" cy="1105"/>
          </a:xfrm>
        </p:grpSpPr>
        <p:pic>
          <p:nvPicPr>
            <p:cNvPr id="17924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4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171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2671763"/>
            <a:ext cx="8778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9236" name="Picture 23" descr="underline_base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8477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68</a:t>
            </a:fld>
            <a:endParaRPr lang="en-US" sz="1200" dirty="0">
              <a:latin typeface="Tahoma" charset="0"/>
            </a:endParaRPr>
          </a:p>
        </p:txBody>
      </p:sp>
      <p:sp>
        <p:nvSpPr>
          <p:cNvPr id="7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71" name="Group 347"/>
          <p:cNvGrpSpPr>
            <a:grpSpLocks/>
          </p:cNvGrpSpPr>
          <p:nvPr/>
        </p:nvGrpSpPr>
        <p:grpSpPr bwMode="auto">
          <a:xfrm>
            <a:off x="5807754" y="3834926"/>
            <a:ext cx="781085" cy="431171"/>
            <a:chOff x="1871277" y="1576300"/>
            <a:chExt cx="1128371" cy="437861"/>
          </a:xfrm>
        </p:grpSpPr>
        <p:sp>
          <p:nvSpPr>
            <p:cNvPr id="72" name="Oval 7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9" name="Straight Connector 78"/>
            <p:cNvCxnSpPr>
              <a:endCxn id="7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192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8" name="Freeform 81"/>
          <p:cNvSpPr>
            <a:spLocks/>
          </p:cNvSpPr>
          <p:nvPr/>
        </p:nvSpPr>
        <p:spPr bwMode="auto">
          <a:xfrm rot="5400000">
            <a:off x="1193801" y="808038"/>
            <a:ext cx="2789237" cy="4313238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000" h="9831">
                <a:moveTo>
                  <a:pt x="3018" y="119"/>
                </a:moveTo>
                <a:cubicBezTo>
                  <a:pt x="2111" y="198"/>
                  <a:pt x="1047" y="-39"/>
                  <a:pt x="545" y="518"/>
                </a:cubicBezTo>
                <a:cubicBezTo>
                  <a:pt x="43" y="1076"/>
                  <a:pt x="40" y="2518"/>
                  <a:pt x="8" y="3464"/>
                </a:cubicBezTo>
                <a:cubicBezTo>
                  <a:pt x="-24" y="4411"/>
                  <a:pt x="32" y="5681"/>
                  <a:pt x="354" y="6198"/>
                </a:cubicBezTo>
                <a:cubicBezTo>
                  <a:pt x="677" y="6715"/>
                  <a:pt x="1127" y="6126"/>
                  <a:pt x="1947" y="6568"/>
                </a:cubicBezTo>
                <a:cubicBezTo>
                  <a:pt x="2769" y="7010"/>
                  <a:pt x="4247" y="8310"/>
                  <a:pt x="5285" y="8849"/>
                </a:cubicBezTo>
                <a:cubicBezTo>
                  <a:pt x="6321" y="9388"/>
                  <a:pt x="7408" y="9963"/>
                  <a:pt x="8172" y="9805"/>
                </a:cubicBezTo>
                <a:cubicBezTo>
                  <a:pt x="8934" y="9645"/>
                  <a:pt x="9588" y="8930"/>
                  <a:pt x="9864" y="7895"/>
                </a:cubicBezTo>
                <a:cubicBezTo>
                  <a:pt x="10140" y="6857"/>
                  <a:pt x="9927" y="4774"/>
                  <a:pt x="9830" y="3590"/>
                </a:cubicBezTo>
                <a:cubicBezTo>
                  <a:pt x="9733" y="2406"/>
                  <a:pt x="10004" y="1276"/>
                  <a:pt x="9282" y="788"/>
                </a:cubicBezTo>
                <a:cubicBezTo>
                  <a:pt x="8561" y="302"/>
                  <a:pt x="7028" y="160"/>
                  <a:pt x="5984" y="49"/>
                </a:cubicBezTo>
                <a:cubicBezTo>
                  <a:pt x="4940" y="-62"/>
                  <a:pt x="3924" y="41"/>
                  <a:pt x="3018" y="119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717" name="Line 33"/>
          <p:cNvSpPr>
            <a:spLocks noChangeShapeType="1"/>
          </p:cNvSpPr>
          <p:nvPr/>
        </p:nvSpPr>
        <p:spPr bwMode="auto">
          <a:xfrm flipH="1">
            <a:off x="1325563" y="2581275"/>
            <a:ext cx="11811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18" name="Line 34"/>
          <p:cNvSpPr>
            <a:spLocks noChangeShapeType="1"/>
          </p:cNvSpPr>
          <p:nvPr/>
        </p:nvSpPr>
        <p:spPr bwMode="auto">
          <a:xfrm>
            <a:off x="2617788" y="2573338"/>
            <a:ext cx="0" cy="946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19" name="Line 35"/>
          <p:cNvSpPr>
            <a:spLocks noChangeShapeType="1"/>
          </p:cNvSpPr>
          <p:nvPr/>
        </p:nvSpPr>
        <p:spPr bwMode="auto">
          <a:xfrm flipH="1" flipV="1">
            <a:off x="2728913" y="2530475"/>
            <a:ext cx="1063625" cy="1047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0" name="Line 59"/>
          <p:cNvSpPr>
            <a:spLocks noChangeShapeType="1"/>
          </p:cNvSpPr>
          <p:nvPr/>
        </p:nvSpPr>
        <p:spPr bwMode="auto">
          <a:xfrm flipV="1">
            <a:off x="2789238" y="2132013"/>
            <a:ext cx="706437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1" name="Line 60"/>
          <p:cNvSpPr>
            <a:spLocks noChangeShapeType="1"/>
          </p:cNvSpPr>
          <p:nvPr/>
        </p:nvSpPr>
        <p:spPr bwMode="auto">
          <a:xfrm flipV="1">
            <a:off x="2670175" y="1924050"/>
            <a:ext cx="385763" cy="490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2" name="Line 77"/>
          <p:cNvSpPr>
            <a:spLocks noChangeShapeType="1"/>
          </p:cNvSpPr>
          <p:nvPr/>
        </p:nvSpPr>
        <p:spPr bwMode="auto">
          <a:xfrm>
            <a:off x="2038350" y="2024063"/>
            <a:ext cx="498475" cy="415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3" name="Line 78"/>
          <p:cNvSpPr>
            <a:spLocks noChangeShapeType="1"/>
          </p:cNvSpPr>
          <p:nvPr/>
        </p:nvSpPr>
        <p:spPr bwMode="auto">
          <a:xfrm flipH="1">
            <a:off x="1235075" y="1957388"/>
            <a:ext cx="490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4" name="Line 20"/>
          <p:cNvSpPr>
            <a:spLocks noChangeShapeType="1"/>
          </p:cNvSpPr>
          <p:nvPr/>
        </p:nvSpPr>
        <p:spPr bwMode="auto">
          <a:xfrm flipH="1">
            <a:off x="928688" y="3463925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5" name="Line 21"/>
          <p:cNvSpPr>
            <a:spLocks noChangeShapeType="1"/>
          </p:cNvSpPr>
          <p:nvPr/>
        </p:nvSpPr>
        <p:spPr bwMode="auto">
          <a:xfrm flipH="1">
            <a:off x="1152525" y="3494088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6" name="Line 22"/>
          <p:cNvSpPr>
            <a:spLocks noChangeShapeType="1"/>
          </p:cNvSpPr>
          <p:nvPr/>
        </p:nvSpPr>
        <p:spPr bwMode="auto">
          <a:xfrm>
            <a:off x="1393825" y="3513138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69" name="Group 44"/>
          <p:cNvGrpSpPr>
            <a:grpSpLocks/>
          </p:cNvGrpSpPr>
          <p:nvPr/>
        </p:nvGrpSpPr>
        <p:grpSpPr bwMode="auto">
          <a:xfrm>
            <a:off x="666187" y="3337113"/>
            <a:ext cx="328359" cy="310623"/>
            <a:chOff x="-44" y="1473"/>
            <a:chExt cx="981" cy="1105"/>
          </a:xfrm>
        </p:grpSpPr>
        <p:pic>
          <p:nvPicPr>
            <p:cNvPr id="18139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0" name="Group 44"/>
          <p:cNvGrpSpPr>
            <a:grpSpLocks/>
          </p:cNvGrpSpPr>
          <p:nvPr/>
        </p:nvGrpSpPr>
        <p:grpSpPr bwMode="auto">
          <a:xfrm>
            <a:off x="900729" y="3632280"/>
            <a:ext cx="328359" cy="310623"/>
            <a:chOff x="-44" y="1473"/>
            <a:chExt cx="981" cy="1105"/>
          </a:xfrm>
        </p:grpSpPr>
        <p:pic>
          <p:nvPicPr>
            <p:cNvPr id="18139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1" name="Group 44"/>
          <p:cNvGrpSpPr>
            <a:grpSpLocks/>
          </p:cNvGrpSpPr>
          <p:nvPr/>
        </p:nvGrpSpPr>
        <p:grpSpPr bwMode="auto">
          <a:xfrm>
            <a:off x="1205633" y="3651958"/>
            <a:ext cx="328359" cy="310623"/>
            <a:chOff x="-44" y="1473"/>
            <a:chExt cx="981" cy="1105"/>
          </a:xfrm>
        </p:grpSpPr>
        <p:pic>
          <p:nvPicPr>
            <p:cNvPr id="18139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30" name="Line 21"/>
          <p:cNvSpPr>
            <a:spLocks noChangeShapeType="1"/>
          </p:cNvSpPr>
          <p:nvPr/>
        </p:nvSpPr>
        <p:spPr bwMode="auto">
          <a:xfrm>
            <a:off x="1520825" y="3468688"/>
            <a:ext cx="219075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1" name="Line 22"/>
          <p:cNvSpPr>
            <a:spLocks noChangeShapeType="1"/>
          </p:cNvSpPr>
          <p:nvPr/>
        </p:nvSpPr>
        <p:spPr bwMode="auto">
          <a:xfrm flipH="1">
            <a:off x="1654175" y="3787775"/>
            <a:ext cx="6985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2" name="Line 22"/>
          <p:cNvSpPr>
            <a:spLocks noChangeShapeType="1"/>
          </p:cNvSpPr>
          <p:nvPr/>
        </p:nvSpPr>
        <p:spPr bwMode="auto">
          <a:xfrm>
            <a:off x="1889125" y="3794125"/>
            <a:ext cx="41275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3" name="Line 20"/>
          <p:cNvSpPr>
            <a:spLocks noChangeShapeType="1"/>
          </p:cNvSpPr>
          <p:nvPr/>
        </p:nvSpPr>
        <p:spPr bwMode="auto">
          <a:xfrm flipH="1">
            <a:off x="1828800" y="3717925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76" name="Group 44"/>
          <p:cNvGrpSpPr>
            <a:grpSpLocks/>
          </p:cNvGrpSpPr>
          <p:nvPr/>
        </p:nvGrpSpPr>
        <p:grpSpPr bwMode="auto">
          <a:xfrm>
            <a:off x="1439164" y="3892842"/>
            <a:ext cx="328359" cy="310623"/>
            <a:chOff x="-44" y="1473"/>
            <a:chExt cx="981" cy="1105"/>
          </a:xfrm>
        </p:grpSpPr>
        <p:pic>
          <p:nvPicPr>
            <p:cNvPr id="18139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7" name="Group 44"/>
          <p:cNvGrpSpPr>
            <a:grpSpLocks/>
          </p:cNvGrpSpPr>
          <p:nvPr/>
        </p:nvGrpSpPr>
        <p:grpSpPr bwMode="auto">
          <a:xfrm>
            <a:off x="1703023" y="3936948"/>
            <a:ext cx="328359" cy="310623"/>
            <a:chOff x="-44" y="1473"/>
            <a:chExt cx="981" cy="1105"/>
          </a:xfrm>
        </p:grpSpPr>
        <p:pic>
          <p:nvPicPr>
            <p:cNvPr id="18138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3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3365500"/>
            <a:ext cx="39052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273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3633788"/>
            <a:ext cx="392112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80" name="Group 44"/>
          <p:cNvGrpSpPr>
            <a:grpSpLocks/>
          </p:cNvGrpSpPr>
          <p:nvPr/>
        </p:nvGrpSpPr>
        <p:grpSpPr bwMode="auto">
          <a:xfrm>
            <a:off x="1948686" y="3587498"/>
            <a:ext cx="328359" cy="310623"/>
            <a:chOff x="-44" y="1473"/>
            <a:chExt cx="981" cy="1105"/>
          </a:xfrm>
        </p:grpSpPr>
        <p:pic>
          <p:nvPicPr>
            <p:cNvPr id="18138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39" name="Line 20"/>
          <p:cNvSpPr>
            <a:spLocks noChangeShapeType="1"/>
          </p:cNvSpPr>
          <p:nvPr/>
        </p:nvSpPr>
        <p:spPr bwMode="auto">
          <a:xfrm flipH="1">
            <a:off x="3363913" y="36369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0" name="Line 21"/>
          <p:cNvSpPr>
            <a:spLocks noChangeShapeType="1"/>
          </p:cNvSpPr>
          <p:nvPr/>
        </p:nvSpPr>
        <p:spPr bwMode="auto">
          <a:xfrm flipH="1">
            <a:off x="3587750" y="3667125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1" name="Line 22"/>
          <p:cNvSpPr>
            <a:spLocks noChangeShapeType="1"/>
          </p:cNvSpPr>
          <p:nvPr/>
        </p:nvSpPr>
        <p:spPr bwMode="auto">
          <a:xfrm>
            <a:off x="3829050" y="3686175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84" name="Group 44"/>
          <p:cNvGrpSpPr>
            <a:grpSpLocks/>
          </p:cNvGrpSpPr>
          <p:nvPr/>
        </p:nvGrpSpPr>
        <p:grpSpPr bwMode="auto">
          <a:xfrm>
            <a:off x="3186502" y="3516927"/>
            <a:ext cx="328359" cy="310623"/>
            <a:chOff x="-44" y="1473"/>
            <a:chExt cx="981" cy="1105"/>
          </a:xfrm>
        </p:grpSpPr>
        <p:pic>
          <p:nvPicPr>
            <p:cNvPr id="18138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85" name="Group 44"/>
          <p:cNvGrpSpPr>
            <a:grpSpLocks/>
          </p:cNvGrpSpPr>
          <p:nvPr/>
        </p:nvGrpSpPr>
        <p:grpSpPr bwMode="auto">
          <a:xfrm>
            <a:off x="3336123" y="3805310"/>
            <a:ext cx="328359" cy="310623"/>
            <a:chOff x="-44" y="1473"/>
            <a:chExt cx="981" cy="1105"/>
          </a:xfrm>
        </p:grpSpPr>
        <p:pic>
          <p:nvPicPr>
            <p:cNvPr id="18138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86" name="Group 44"/>
          <p:cNvGrpSpPr>
            <a:grpSpLocks/>
          </p:cNvGrpSpPr>
          <p:nvPr/>
        </p:nvGrpSpPr>
        <p:grpSpPr bwMode="auto">
          <a:xfrm>
            <a:off x="3641028" y="3824987"/>
            <a:ext cx="328359" cy="310623"/>
            <a:chOff x="-44" y="1473"/>
            <a:chExt cx="981" cy="1105"/>
          </a:xfrm>
        </p:grpSpPr>
        <p:pic>
          <p:nvPicPr>
            <p:cNvPr id="18138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45" name="Line 20"/>
          <p:cNvSpPr>
            <a:spLocks noChangeShapeType="1"/>
          </p:cNvSpPr>
          <p:nvPr/>
        </p:nvSpPr>
        <p:spPr bwMode="auto">
          <a:xfrm flipH="1" flipV="1">
            <a:off x="2773363" y="3667125"/>
            <a:ext cx="349250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6" name="Line 21"/>
          <p:cNvSpPr>
            <a:spLocks noChangeShapeType="1"/>
          </p:cNvSpPr>
          <p:nvPr/>
        </p:nvSpPr>
        <p:spPr bwMode="auto">
          <a:xfrm flipH="1">
            <a:off x="2505075" y="3636963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7" name="Line 22"/>
          <p:cNvSpPr>
            <a:spLocks noChangeShapeType="1"/>
          </p:cNvSpPr>
          <p:nvPr/>
        </p:nvSpPr>
        <p:spPr bwMode="auto">
          <a:xfrm>
            <a:off x="2746375" y="3656013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90" name="Group 44"/>
          <p:cNvGrpSpPr>
            <a:grpSpLocks/>
          </p:cNvGrpSpPr>
          <p:nvPr/>
        </p:nvGrpSpPr>
        <p:grpSpPr bwMode="auto">
          <a:xfrm>
            <a:off x="2855919" y="3771381"/>
            <a:ext cx="328359" cy="310623"/>
            <a:chOff x="-44" y="1473"/>
            <a:chExt cx="981" cy="1105"/>
          </a:xfrm>
        </p:grpSpPr>
        <p:pic>
          <p:nvPicPr>
            <p:cNvPr id="18137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91" name="Group 44"/>
          <p:cNvGrpSpPr>
            <a:grpSpLocks/>
          </p:cNvGrpSpPr>
          <p:nvPr/>
        </p:nvGrpSpPr>
        <p:grpSpPr bwMode="auto">
          <a:xfrm>
            <a:off x="2253389" y="3774775"/>
            <a:ext cx="328359" cy="310623"/>
            <a:chOff x="-44" y="1473"/>
            <a:chExt cx="981" cy="1105"/>
          </a:xfrm>
        </p:grpSpPr>
        <p:pic>
          <p:nvPicPr>
            <p:cNvPr id="18137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92" name="Group 44"/>
          <p:cNvGrpSpPr>
            <a:grpSpLocks/>
          </p:cNvGrpSpPr>
          <p:nvPr/>
        </p:nvGrpSpPr>
        <p:grpSpPr bwMode="auto">
          <a:xfrm>
            <a:off x="2558293" y="3794453"/>
            <a:ext cx="328359" cy="310623"/>
            <a:chOff x="-44" y="1473"/>
            <a:chExt cx="981" cy="1105"/>
          </a:xfrm>
        </p:grpSpPr>
        <p:pic>
          <p:nvPicPr>
            <p:cNvPr id="18137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3508375"/>
            <a:ext cx="3921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2752" name="Line 20"/>
          <p:cNvSpPr>
            <a:spLocks noChangeShapeType="1"/>
          </p:cNvSpPr>
          <p:nvPr/>
        </p:nvSpPr>
        <p:spPr bwMode="auto">
          <a:xfrm flipH="1">
            <a:off x="3846513" y="36877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275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3538538"/>
            <a:ext cx="3921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96" name="Group 44"/>
          <p:cNvGrpSpPr>
            <a:grpSpLocks/>
          </p:cNvGrpSpPr>
          <p:nvPr/>
        </p:nvGrpSpPr>
        <p:grpSpPr bwMode="auto">
          <a:xfrm>
            <a:off x="3941686" y="3547462"/>
            <a:ext cx="328359" cy="310623"/>
            <a:chOff x="-44" y="1473"/>
            <a:chExt cx="981" cy="1105"/>
          </a:xfrm>
        </p:grpSpPr>
        <p:pic>
          <p:nvPicPr>
            <p:cNvPr id="18137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5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2371725"/>
            <a:ext cx="5397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98" name="Group 906"/>
          <p:cNvGrpSpPr>
            <a:grpSpLocks/>
          </p:cNvGrpSpPr>
          <p:nvPr/>
        </p:nvGrpSpPr>
        <p:grpSpPr bwMode="auto">
          <a:xfrm>
            <a:off x="3049940" y="1757677"/>
            <a:ext cx="211953" cy="373659"/>
            <a:chOff x="4140" y="429"/>
            <a:chExt cx="1425" cy="2396"/>
          </a:xfrm>
        </p:grpSpPr>
        <p:sp>
          <p:nvSpPr>
            <p:cNvPr id="181341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00" name="Rectangle 908"/>
            <p:cNvSpPr>
              <a:spLocks noChangeArrowheads="1"/>
            </p:cNvSpPr>
            <p:nvPr/>
          </p:nvSpPr>
          <p:spPr bwMode="auto">
            <a:xfrm>
              <a:off x="4202" y="427"/>
              <a:ext cx="1057" cy="2290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43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44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03" name="Rectangle 911"/>
            <p:cNvSpPr>
              <a:spLocks noChangeArrowheads="1"/>
            </p:cNvSpPr>
            <p:nvPr/>
          </p:nvSpPr>
          <p:spPr bwMode="auto">
            <a:xfrm>
              <a:off x="4212" y="692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46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829" name="AutoShape 913"/>
              <p:cNvSpPr>
                <a:spLocks noChangeArrowheads="1"/>
              </p:cNvSpPr>
              <p:nvPr/>
            </p:nvSpPr>
            <p:spPr bwMode="auto">
              <a:xfrm>
                <a:off x="610" y="2571"/>
                <a:ext cx="73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30" name="AutoShape 914"/>
              <p:cNvSpPr>
                <a:spLocks noChangeArrowheads="1"/>
              </p:cNvSpPr>
              <p:nvPr/>
            </p:nvSpPr>
            <p:spPr bwMode="auto">
              <a:xfrm>
                <a:off x="624" y="2591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05" name="Rectangle 915"/>
            <p:cNvSpPr>
              <a:spLocks noChangeArrowheads="1"/>
            </p:cNvSpPr>
            <p:nvPr/>
          </p:nvSpPr>
          <p:spPr bwMode="auto">
            <a:xfrm>
              <a:off x="4223" y="1017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48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827" name="AutoShape 91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72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8" name="AutoShape 918"/>
              <p:cNvSpPr>
                <a:spLocks noChangeArrowheads="1"/>
              </p:cNvSpPr>
              <p:nvPr/>
            </p:nvSpPr>
            <p:spPr bwMode="auto">
              <a:xfrm>
                <a:off x="626" y="2582"/>
                <a:ext cx="706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07" name="Rectangle 919"/>
            <p:cNvSpPr>
              <a:spLocks noChangeArrowheads="1"/>
            </p:cNvSpPr>
            <p:nvPr/>
          </p:nvSpPr>
          <p:spPr bwMode="auto">
            <a:xfrm>
              <a:off x="4212" y="1363"/>
              <a:ext cx="598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08" name="Rectangle 920"/>
            <p:cNvSpPr>
              <a:spLocks noChangeArrowheads="1"/>
            </p:cNvSpPr>
            <p:nvPr/>
          </p:nvSpPr>
          <p:spPr bwMode="auto">
            <a:xfrm>
              <a:off x="4223" y="1659"/>
              <a:ext cx="598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51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825" name="AutoShape 922"/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6" name="AutoShape 923"/>
              <p:cNvSpPr>
                <a:spLocks noChangeArrowheads="1"/>
              </p:cNvSpPr>
              <p:nvPr/>
            </p:nvSpPr>
            <p:spPr bwMode="auto">
              <a:xfrm>
                <a:off x="628" y="2588"/>
                <a:ext cx="74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1352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1353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2823" name="AutoShape 926"/>
              <p:cNvSpPr>
                <a:spLocks noChangeArrowheads="1"/>
              </p:cNvSpPr>
              <p:nvPr/>
            </p:nvSpPr>
            <p:spPr bwMode="auto">
              <a:xfrm>
                <a:off x="609" y="2564"/>
                <a:ext cx="731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4" name="AutoShape 927"/>
              <p:cNvSpPr>
                <a:spLocks noChangeArrowheads="1"/>
              </p:cNvSpPr>
              <p:nvPr/>
            </p:nvSpPr>
            <p:spPr bwMode="auto">
              <a:xfrm>
                <a:off x="623" y="2584"/>
                <a:ext cx="70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12" name="Rectangle 928"/>
            <p:cNvSpPr>
              <a:spLocks noChangeArrowheads="1"/>
            </p:cNvSpPr>
            <p:nvPr/>
          </p:nvSpPr>
          <p:spPr bwMode="auto">
            <a:xfrm>
              <a:off x="5248" y="427"/>
              <a:ext cx="7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55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56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15" name="Oval 931"/>
            <p:cNvSpPr>
              <a:spLocks noChangeArrowheads="1"/>
            </p:cNvSpPr>
            <p:nvPr/>
          </p:nvSpPr>
          <p:spPr bwMode="auto">
            <a:xfrm>
              <a:off x="5514" y="2616"/>
              <a:ext cx="53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58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17" name="AutoShape 933"/>
            <p:cNvSpPr>
              <a:spLocks noChangeArrowheads="1"/>
            </p:cNvSpPr>
            <p:nvPr/>
          </p:nvSpPr>
          <p:spPr bwMode="auto">
            <a:xfrm>
              <a:off x="4138" y="2687"/>
              <a:ext cx="1206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18" name="AutoShape 934"/>
            <p:cNvSpPr>
              <a:spLocks noChangeArrowheads="1"/>
            </p:cNvSpPr>
            <p:nvPr/>
          </p:nvSpPr>
          <p:spPr bwMode="auto">
            <a:xfrm>
              <a:off x="4202" y="2717"/>
              <a:ext cx="1078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19" name="Oval 935"/>
            <p:cNvSpPr>
              <a:spLocks noChangeArrowheads="1"/>
            </p:cNvSpPr>
            <p:nvPr/>
          </p:nvSpPr>
          <p:spPr bwMode="auto">
            <a:xfrm>
              <a:off x="4308" y="2381"/>
              <a:ext cx="160" cy="15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0" name="Oval 936"/>
            <p:cNvSpPr>
              <a:spLocks noChangeArrowheads="1"/>
            </p:cNvSpPr>
            <p:nvPr/>
          </p:nvSpPr>
          <p:spPr bwMode="auto">
            <a:xfrm>
              <a:off x="4490" y="2392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1" name="Oval 937"/>
            <p:cNvSpPr>
              <a:spLocks noChangeArrowheads="1"/>
            </p:cNvSpPr>
            <p:nvPr/>
          </p:nvSpPr>
          <p:spPr bwMode="auto">
            <a:xfrm>
              <a:off x="4661" y="2381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2" name="Rectangle 938"/>
            <p:cNvSpPr>
              <a:spLocks noChangeArrowheads="1"/>
            </p:cNvSpPr>
            <p:nvPr/>
          </p:nvSpPr>
          <p:spPr bwMode="auto">
            <a:xfrm>
              <a:off x="5066" y="1832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81300" name="Group 906"/>
          <p:cNvGrpSpPr>
            <a:grpSpLocks/>
          </p:cNvGrpSpPr>
          <p:nvPr/>
        </p:nvGrpSpPr>
        <p:grpSpPr bwMode="auto">
          <a:xfrm>
            <a:off x="3398720" y="2086772"/>
            <a:ext cx="211953" cy="373659"/>
            <a:chOff x="4140" y="429"/>
            <a:chExt cx="1425" cy="2396"/>
          </a:xfrm>
        </p:grpSpPr>
        <p:sp>
          <p:nvSpPr>
            <p:cNvPr id="181301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0" name="Rectangle 908"/>
            <p:cNvSpPr>
              <a:spLocks noChangeArrowheads="1"/>
            </p:cNvSpPr>
            <p:nvPr/>
          </p:nvSpPr>
          <p:spPr bwMode="auto">
            <a:xfrm>
              <a:off x="4205" y="434"/>
              <a:ext cx="1046" cy="2280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03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04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3" name="Rectangle 911"/>
            <p:cNvSpPr>
              <a:spLocks noChangeArrowheads="1"/>
            </p:cNvSpPr>
            <p:nvPr/>
          </p:nvSpPr>
          <p:spPr bwMode="auto">
            <a:xfrm>
              <a:off x="4216" y="699"/>
              <a:ext cx="587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06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789" name="AutoShape 91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9" cy="17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90" name="AutoShape 914"/>
              <p:cNvSpPr>
                <a:spLocks noChangeArrowheads="1"/>
              </p:cNvSpPr>
              <p:nvPr/>
            </p:nvSpPr>
            <p:spPr bwMode="auto">
              <a:xfrm>
                <a:off x="628" y="2588"/>
                <a:ext cx="693" cy="13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65" name="Rectangle 915"/>
            <p:cNvSpPr>
              <a:spLocks noChangeArrowheads="1"/>
            </p:cNvSpPr>
            <p:nvPr/>
          </p:nvSpPr>
          <p:spPr bwMode="auto">
            <a:xfrm>
              <a:off x="4226" y="1024"/>
              <a:ext cx="587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08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787" name="AutoShape 917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8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8" name="AutoShape 918"/>
              <p:cNvSpPr>
                <a:spLocks noChangeArrowheads="1"/>
              </p:cNvSpPr>
              <p:nvPr/>
            </p:nvSpPr>
            <p:spPr bwMode="auto">
              <a:xfrm>
                <a:off x="630" y="2589"/>
                <a:ext cx="693" cy="13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67" name="Rectangle 919"/>
            <p:cNvSpPr>
              <a:spLocks noChangeArrowheads="1"/>
            </p:cNvSpPr>
            <p:nvPr/>
          </p:nvSpPr>
          <p:spPr bwMode="auto">
            <a:xfrm>
              <a:off x="4216" y="1360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68" name="Rectangle 920"/>
            <p:cNvSpPr>
              <a:spLocks noChangeArrowheads="1"/>
            </p:cNvSpPr>
            <p:nvPr/>
          </p:nvSpPr>
          <p:spPr bwMode="auto">
            <a:xfrm>
              <a:off x="4226" y="1656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11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785" name="AutoShape 922"/>
              <p:cNvSpPr>
                <a:spLocks noChangeArrowheads="1"/>
              </p:cNvSpPr>
              <p:nvPr/>
            </p:nvSpPr>
            <p:spPr bwMode="auto">
              <a:xfrm>
                <a:off x="618" y="2604"/>
                <a:ext cx="718" cy="10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6" name="AutoShape 923"/>
              <p:cNvSpPr>
                <a:spLocks noChangeArrowheads="1"/>
              </p:cNvSpPr>
              <p:nvPr/>
            </p:nvSpPr>
            <p:spPr bwMode="auto">
              <a:xfrm>
                <a:off x="632" y="2622"/>
                <a:ext cx="691" cy="6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1312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1313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2783" name="AutoShape 926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678" cy="17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4" name="AutoShape 927"/>
              <p:cNvSpPr>
                <a:spLocks noChangeArrowheads="1"/>
              </p:cNvSpPr>
              <p:nvPr/>
            </p:nvSpPr>
            <p:spPr bwMode="auto">
              <a:xfrm>
                <a:off x="627" y="2591"/>
                <a:ext cx="651" cy="13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72" name="Rectangle 928"/>
            <p:cNvSpPr>
              <a:spLocks noChangeArrowheads="1"/>
            </p:cNvSpPr>
            <p:nvPr/>
          </p:nvSpPr>
          <p:spPr bwMode="auto">
            <a:xfrm>
              <a:off x="5251" y="434"/>
              <a:ext cx="64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15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16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75" name="Oval 931"/>
            <p:cNvSpPr>
              <a:spLocks noChangeArrowheads="1"/>
            </p:cNvSpPr>
            <p:nvPr/>
          </p:nvSpPr>
          <p:spPr bwMode="auto">
            <a:xfrm>
              <a:off x="5518" y="2612"/>
              <a:ext cx="43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18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77" name="AutoShape 933"/>
            <p:cNvSpPr>
              <a:spLocks noChangeArrowheads="1"/>
            </p:cNvSpPr>
            <p:nvPr/>
          </p:nvSpPr>
          <p:spPr bwMode="auto">
            <a:xfrm>
              <a:off x="4141" y="2684"/>
              <a:ext cx="1195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78" name="AutoShape 934"/>
            <p:cNvSpPr>
              <a:spLocks noChangeArrowheads="1"/>
            </p:cNvSpPr>
            <p:nvPr/>
          </p:nvSpPr>
          <p:spPr bwMode="auto">
            <a:xfrm>
              <a:off x="4205" y="2714"/>
              <a:ext cx="1067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79" name="Oval 935"/>
            <p:cNvSpPr>
              <a:spLocks noChangeArrowheads="1"/>
            </p:cNvSpPr>
            <p:nvPr/>
          </p:nvSpPr>
          <p:spPr bwMode="auto">
            <a:xfrm>
              <a:off x="4312" y="2389"/>
              <a:ext cx="14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0" name="Oval 936"/>
            <p:cNvSpPr>
              <a:spLocks noChangeArrowheads="1"/>
            </p:cNvSpPr>
            <p:nvPr/>
          </p:nvSpPr>
          <p:spPr bwMode="auto">
            <a:xfrm>
              <a:off x="4482" y="2389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1" name="Oval 937"/>
            <p:cNvSpPr>
              <a:spLocks noChangeArrowheads="1"/>
            </p:cNvSpPr>
            <p:nvPr/>
          </p:nvSpPr>
          <p:spPr bwMode="auto">
            <a:xfrm>
              <a:off x="4664" y="2378"/>
              <a:ext cx="14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2" name="Rectangle 938"/>
            <p:cNvSpPr>
              <a:spLocks noChangeArrowheads="1"/>
            </p:cNvSpPr>
            <p:nvPr/>
          </p:nvSpPr>
          <p:spPr bwMode="auto">
            <a:xfrm>
              <a:off x="5059" y="1839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857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VLANs: motivation</a:t>
            </a:r>
          </a:p>
        </p:txBody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8413" y="1365250"/>
            <a:ext cx="3911600" cy="38957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000099"/>
                </a:solidFill>
                <a:latin typeface="Gill Sans MT" charset="0"/>
                <a:cs typeface="+mn-cs"/>
              </a:rPr>
              <a:t>consider</a:t>
            </a:r>
            <a:r>
              <a:rPr lang="en-US" i="1" dirty="0" smtClean="0">
                <a:latin typeface="Gill Sans MT" charset="0"/>
                <a:cs typeface="+mn-cs"/>
              </a:rPr>
              <a:t>:</a:t>
            </a:r>
            <a:endParaRPr lang="en-US" i="1" dirty="0">
              <a:latin typeface="Gill Sans MT" charset="0"/>
              <a:cs typeface="+mn-cs"/>
            </a:endParaRP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CS user moves office to EE, but wants connect to CS switch?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single broadcast domain: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all layer-2 broadcast traffic (ARP, </a:t>
            </a:r>
            <a:r>
              <a:rPr lang="en-US" dirty="0" smtClean="0">
                <a:latin typeface="Gill Sans MT" charset="0"/>
              </a:rPr>
              <a:t>DHCP, unknown location of destination MAC address) must cross </a:t>
            </a:r>
            <a:r>
              <a:rPr lang="en-US" dirty="0">
                <a:latin typeface="Gill Sans MT" charset="0"/>
              </a:rPr>
              <a:t>entire LAN </a:t>
            </a:r>
            <a:endParaRPr lang="en-US" dirty="0" smtClean="0">
              <a:latin typeface="Gill Sans MT" charset="0"/>
            </a:endParaRPr>
          </a:p>
          <a:p>
            <a:pPr marL="681038" lvl="1" indent="-223838">
              <a:defRPr/>
            </a:pPr>
            <a:r>
              <a:rPr lang="en-US" dirty="0" smtClean="0">
                <a:latin typeface="Gill Sans MT" charset="0"/>
              </a:rPr>
              <a:t>security</a:t>
            </a:r>
            <a:r>
              <a:rPr lang="en-US" dirty="0">
                <a:latin typeface="Gill Sans MT" charset="0"/>
              </a:rPr>
              <a:t>/privacy, efficiency </a:t>
            </a:r>
            <a:r>
              <a:rPr lang="en-US" dirty="0" smtClean="0">
                <a:latin typeface="Gill Sans MT" charset="0"/>
              </a:rPr>
              <a:t>issues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72711" name="Text Box 86"/>
          <p:cNvSpPr txBox="1">
            <a:spLocks noChangeArrowheads="1"/>
          </p:cNvSpPr>
          <p:nvPr/>
        </p:nvSpPr>
        <p:spPr bwMode="auto">
          <a:xfrm>
            <a:off x="346075" y="3976688"/>
            <a:ext cx="10191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Computer </a:t>
            </a:r>
          </a:p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Science</a:t>
            </a: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712" name="Text Box 87"/>
          <p:cNvSpPr txBox="1">
            <a:spLocks noChangeArrowheads="1"/>
          </p:cNvSpPr>
          <p:nvPr/>
        </p:nvSpPr>
        <p:spPr bwMode="auto">
          <a:xfrm>
            <a:off x="2009775" y="4227513"/>
            <a:ext cx="11414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Electrical</a:t>
            </a:r>
          </a:p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Engineering</a:t>
            </a: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713" name="Text Box 88"/>
          <p:cNvSpPr txBox="1">
            <a:spLocks noChangeArrowheads="1"/>
          </p:cNvSpPr>
          <p:nvPr/>
        </p:nvSpPr>
        <p:spPr bwMode="auto">
          <a:xfrm>
            <a:off x="3500438" y="4068763"/>
            <a:ext cx="1139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Computer</a:t>
            </a:r>
          </a:p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Engineering</a:t>
            </a: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81257" name="Picture 23" descr="underline_base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0646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69</a:t>
            </a:fld>
            <a:endParaRPr lang="en-US" sz="1200" dirty="0">
              <a:latin typeface="Tahoma" charset="0"/>
            </a:endParaRPr>
          </a:p>
        </p:txBody>
      </p:sp>
      <p:sp>
        <p:nvSpPr>
          <p:cNvPr id="1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54" name="Group 347"/>
          <p:cNvGrpSpPr>
            <a:grpSpLocks/>
          </p:cNvGrpSpPr>
          <p:nvPr/>
        </p:nvGrpSpPr>
        <p:grpSpPr bwMode="auto">
          <a:xfrm>
            <a:off x="1620192" y="1815942"/>
            <a:ext cx="518892" cy="300522"/>
            <a:chOff x="1871277" y="1576300"/>
            <a:chExt cx="1128371" cy="437861"/>
          </a:xfrm>
        </p:grpSpPr>
        <p:sp>
          <p:nvSpPr>
            <p:cNvPr id="155" name="Oval 154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7" name="Oval 156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62" name="Straight Connector 161"/>
            <p:cNvCxnSpPr>
              <a:endCxn id="15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143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7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2870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563688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flow control: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pacing between adjacent sending and receiving nodes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error detection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: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errors caused by signal attenuation, noise.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receiver detects presence of errors: </a:t>
            </a:r>
          </a:p>
          <a:p>
            <a:pPr lvl="2">
              <a:defRPr/>
            </a:pPr>
            <a:r>
              <a:rPr lang="en-US" dirty="0">
                <a:latin typeface="Gill Sans MT" charset="0"/>
              </a:rPr>
              <a:t>signals sender for retransmission or drops frame 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error correction:</a:t>
            </a:r>
            <a:r>
              <a:rPr lang="en-US" dirty="0"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receiver identifies </a:t>
            </a:r>
            <a:r>
              <a:rPr lang="en-US" sz="2000" i="1" dirty="0">
                <a:solidFill>
                  <a:srgbClr val="CC0000"/>
                </a:solidFill>
                <a:latin typeface="Gill Sans MT" charset="0"/>
              </a:rPr>
              <a:t>and corrects</a:t>
            </a:r>
            <a:r>
              <a:rPr lang="en-US" sz="2000" dirty="0">
                <a:latin typeface="Gill Sans MT" charset="0"/>
              </a:rPr>
              <a:t> bit error(s) without resorting to retransmission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half-duplex and full-duplex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with half duplex, nodes at both ends of link can transmit, but not at same time</a:t>
            </a:r>
            <a:endParaRPr lang="en-US" dirty="0">
              <a:latin typeface="Gill Sans MT" charset="0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1769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 services (more)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61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13"/>
          <p:cNvSpPr>
            <a:spLocks noChangeArrowheads="1"/>
          </p:cNvSpPr>
          <p:nvPr/>
        </p:nvSpPr>
        <p:spPr bwMode="auto">
          <a:xfrm>
            <a:off x="7543800" y="2105025"/>
            <a:ext cx="2794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3736" name="Rectangle 212"/>
          <p:cNvSpPr>
            <a:spLocks noChangeArrowheads="1"/>
          </p:cNvSpPr>
          <p:nvPr/>
        </p:nvSpPr>
        <p:spPr bwMode="auto">
          <a:xfrm>
            <a:off x="5470525" y="1889125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37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VLANs</a:t>
            </a:r>
          </a:p>
        </p:txBody>
      </p:sp>
      <p:sp>
        <p:nvSpPr>
          <p:cNvPr id="737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7338" y="355600"/>
            <a:ext cx="4926012" cy="1625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port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-based VLAN: </a:t>
            </a:r>
            <a:r>
              <a:rPr lang="en-US" sz="2400" dirty="0">
                <a:latin typeface="Gill Sans MT" charset="0"/>
                <a:cs typeface="+mn-cs"/>
              </a:rPr>
              <a:t>switch ports grouped (by switch management software) so that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single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physical switch ……</a:t>
            </a:r>
          </a:p>
          <a:p>
            <a:pPr>
              <a:defRPr/>
            </a:pPr>
            <a:endParaRPr lang="en-US" sz="2000" dirty="0">
              <a:latin typeface="Gill Sans MT" charset="0"/>
              <a:cs typeface="+mn-cs"/>
            </a:endParaRPr>
          </a:p>
        </p:txBody>
      </p:sp>
      <p:sp>
        <p:nvSpPr>
          <p:cNvPr id="73739" name="Text Box 85"/>
          <p:cNvSpPr txBox="1">
            <a:spLocks noChangeArrowheads="1"/>
          </p:cNvSpPr>
          <p:nvPr/>
        </p:nvSpPr>
        <p:spPr bwMode="auto">
          <a:xfrm>
            <a:off x="681038" y="2265363"/>
            <a:ext cx="2944812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2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switch(es) supporting VLAN capabilities can be configured to define multiple </a:t>
            </a:r>
            <a:r>
              <a:rPr lang="en-US" sz="2200" b="1" u="sng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virtual</a:t>
            </a:r>
            <a:r>
              <a:rPr lang="en-US" sz="2200" i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2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LANS over single physical LAN infrastructure.</a:t>
            </a:r>
          </a:p>
        </p:txBody>
      </p:sp>
      <p:sp>
        <p:nvSpPr>
          <p:cNvPr id="73740" name="Rectangle 86"/>
          <p:cNvSpPr>
            <a:spLocks noChangeArrowheads="1"/>
          </p:cNvSpPr>
          <p:nvPr/>
        </p:nvSpPr>
        <p:spPr bwMode="auto">
          <a:xfrm>
            <a:off x="482600" y="1919288"/>
            <a:ext cx="3216275" cy="2813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3741" name="Text Box 87"/>
          <p:cNvSpPr txBox="1">
            <a:spLocks noChangeArrowheads="1"/>
          </p:cNvSpPr>
          <p:nvPr/>
        </p:nvSpPr>
        <p:spPr bwMode="auto">
          <a:xfrm>
            <a:off x="642938" y="1543050"/>
            <a:ext cx="1836737" cy="708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Virtual Local 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Area Network</a:t>
            </a:r>
          </a:p>
        </p:txBody>
      </p:sp>
      <p:sp>
        <p:nvSpPr>
          <p:cNvPr id="182282" name="Rectangle 80"/>
          <p:cNvSpPr>
            <a:spLocks noChangeArrowheads="1"/>
          </p:cNvSpPr>
          <p:nvPr/>
        </p:nvSpPr>
        <p:spPr bwMode="auto">
          <a:xfrm>
            <a:off x="5462588" y="2098675"/>
            <a:ext cx="290512" cy="2428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2283" name="Rectangle 77"/>
          <p:cNvSpPr>
            <a:spLocks noChangeArrowheads="1"/>
          </p:cNvSpPr>
          <p:nvPr/>
        </p:nvSpPr>
        <p:spPr bwMode="auto">
          <a:xfrm>
            <a:off x="7534275" y="1879600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2284" name="Rectangle 76"/>
          <p:cNvSpPr>
            <a:spLocks noChangeArrowheads="1"/>
          </p:cNvSpPr>
          <p:nvPr/>
        </p:nvSpPr>
        <p:spPr bwMode="auto">
          <a:xfrm>
            <a:off x="6643688" y="1884363"/>
            <a:ext cx="890587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2285" name="Rectangle 75"/>
          <p:cNvSpPr>
            <a:spLocks noChangeArrowheads="1"/>
          </p:cNvSpPr>
          <p:nvPr/>
        </p:nvSpPr>
        <p:spPr bwMode="auto">
          <a:xfrm>
            <a:off x="5748338" y="1884363"/>
            <a:ext cx="900112" cy="45243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2286" name="Rectangle 2"/>
          <p:cNvSpPr>
            <a:spLocks noChangeArrowheads="1"/>
          </p:cNvSpPr>
          <p:nvPr/>
        </p:nvSpPr>
        <p:spPr bwMode="auto">
          <a:xfrm>
            <a:off x="5462588" y="1876425"/>
            <a:ext cx="2370137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2287" name="Line 3"/>
          <p:cNvSpPr>
            <a:spLocks noChangeShapeType="1"/>
          </p:cNvSpPr>
          <p:nvPr/>
        </p:nvSpPr>
        <p:spPr bwMode="auto">
          <a:xfrm>
            <a:off x="5464175" y="2092325"/>
            <a:ext cx="23510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2288" name="Text Box 6"/>
          <p:cNvSpPr txBox="1">
            <a:spLocks noChangeArrowheads="1"/>
          </p:cNvSpPr>
          <p:nvPr/>
        </p:nvSpPr>
        <p:spPr bwMode="auto">
          <a:xfrm>
            <a:off x="5380038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2289" name="Line 7"/>
          <p:cNvSpPr>
            <a:spLocks noChangeShapeType="1"/>
          </p:cNvSpPr>
          <p:nvPr/>
        </p:nvSpPr>
        <p:spPr bwMode="auto">
          <a:xfrm>
            <a:off x="6643688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2290" name="AutoShape 8"/>
          <p:cNvSpPr>
            <a:spLocks noChangeArrowheads="1"/>
          </p:cNvSpPr>
          <p:nvPr/>
        </p:nvSpPr>
        <p:spPr bwMode="auto">
          <a:xfrm>
            <a:off x="5434013" y="1617663"/>
            <a:ext cx="3176587" cy="261937"/>
          </a:xfrm>
          <a:prstGeom prst="parallelogram">
            <a:avLst>
              <a:gd name="adj" fmla="val 3031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2291" name="Freeform 9"/>
          <p:cNvSpPr>
            <a:spLocks/>
          </p:cNvSpPr>
          <p:nvPr/>
        </p:nvSpPr>
        <p:spPr bwMode="auto">
          <a:xfrm>
            <a:off x="7837488" y="1620838"/>
            <a:ext cx="763587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2292" name="Freeform 10"/>
          <p:cNvSpPr>
            <a:spLocks/>
          </p:cNvSpPr>
          <p:nvPr/>
        </p:nvSpPr>
        <p:spPr bwMode="auto">
          <a:xfrm>
            <a:off x="5835650" y="1665288"/>
            <a:ext cx="2228850" cy="150812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2293" name="Freeform 11"/>
          <p:cNvSpPr>
            <a:spLocks/>
          </p:cNvSpPr>
          <p:nvPr/>
        </p:nvSpPr>
        <p:spPr bwMode="auto">
          <a:xfrm>
            <a:off x="6308725" y="1665288"/>
            <a:ext cx="1420813" cy="166687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2294" name="Line 17"/>
          <p:cNvSpPr>
            <a:spLocks noChangeShapeType="1"/>
          </p:cNvSpPr>
          <p:nvPr/>
        </p:nvSpPr>
        <p:spPr bwMode="auto">
          <a:xfrm>
            <a:off x="7243763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2295" name="Line 18"/>
          <p:cNvSpPr>
            <a:spLocks noChangeShapeType="1"/>
          </p:cNvSpPr>
          <p:nvPr/>
        </p:nvSpPr>
        <p:spPr bwMode="auto">
          <a:xfrm>
            <a:off x="6043613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2296" name="Line 21"/>
          <p:cNvSpPr>
            <a:spLocks noChangeShapeType="1"/>
          </p:cNvSpPr>
          <p:nvPr/>
        </p:nvSpPr>
        <p:spPr bwMode="auto">
          <a:xfrm>
            <a:off x="5753100" y="18780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2297" name="Line 22"/>
          <p:cNvSpPr>
            <a:spLocks noChangeShapeType="1"/>
          </p:cNvSpPr>
          <p:nvPr/>
        </p:nvSpPr>
        <p:spPr bwMode="auto">
          <a:xfrm>
            <a:off x="5462588" y="18907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2298" name="Line 23"/>
          <p:cNvSpPr>
            <a:spLocks noChangeShapeType="1"/>
          </p:cNvSpPr>
          <p:nvPr/>
        </p:nvSpPr>
        <p:spPr bwMode="auto">
          <a:xfrm>
            <a:off x="6324600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2299" name="Line 24"/>
          <p:cNvSpPr>
            <a:spLocks noChangeShapeType="1"/>
          </p:cNvSpPr>
          <p:nvPr/>
        </p:nvSpPr>
        <p:spPr bwMode="auto">
          <a:xfrm>
            <a:off x="6948488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2300" name="Line 25"/>
          <p:cNvSpPr>
            <a:spLocks noChangeShapeType="1"/>
          </p:cNvSpPr>
          <p:nvPr/>
        </p:nvSpPr>
        <p:spPr bwMode="auto">
          <a:xfrm>
            <a:off x="7539038" y="18764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2301" name="Text Box 26"/>
          <p:cNvSpPr txBox="1">
            <a:spLocks noChangeArrowheads="1"/>
          </p:cNvSpPr>
          <p:nvPr/>
        </p:nvSpPr>
        <p:spPr bwMode="auto">
          <a:xfrm>
            <a:off x="6261100" y="20447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82302" name="Text Box 27"/>
          <p:cNvSpPr txBox="1">
            <a:spLocks noChangeArrowheads="1"/>
          </p:cNvSpPr>
          <p:nvPr/>
        </p:nvSpPr>
        <p:spPr bwMode="auto">
          <a:xfrm>
            <a:off x="6580188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82303" name="Text Box 28"/>
          <p:cNvSpPr txBox="1">
            <a:spLocks noChangeArrowheads="1"/>
          </p:cNvSpPr>
          <p:nvPr/>
        </p:nvSpPr>
        <p:spPr bwMode="auto">
          <a:xfrm>
            <a:off x="7456488" y="204946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16</a:t>
            </a:r>
          </a:p>
        </p:txBody>
      </p:sp>
      <p:sp>
        <p:nvSpPr>
          <p:cNvPr id="182304" name="Text Box 29"/>
          <p:cNvSpPr txBox="1">
            <a:spLocks noChangeArrowheads="1"/>
          </p:cNvSpPr>
          <p:nvPr/>
        </p:nvSpPr>
        <p:spPr bwMode="auto">
          <a:xfrm>
            <a:off x="6561138" y="204946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82305" name="Text Box 30"/>
          <p:cNvSpPr txBox="1">
            <a:spLocks noChangeArrowheads="1"/>
          </p:cNvSpPr>
          <p:nvPr/>
        </p:nvSpPr>
        <p:spPr bwMode="auto">
          <a:xfrm>
            <a:off x="5389563" y="20351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2306" name="Text Box 57"/>
          <p:cNvSpPr txBox="1">
            <a:spLocks noChangeArrowheads="1"/>
          </p:cNvSpPr>
          <p:nvPr/>
        </p:nvSpPr>
        <p:spPr bwMode="auto">
          <a:xfrm>
            <a:off x="6256338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2307" name="Line 61"/>
          <p:cNvSpPr>
            <a:spLocks noChangeShapeType="1"/>
          </p:cNvSpPr>
          <p:nvPr/>
        </p:nvSpPr>
        <p:spPr bwMode="auto">
          <a:xfrm flipH="1">
            <a:off x="4702175" y="2211388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2308" name="Line 62"/>
          <p:cNvSpPr>
            <a:spLocks noChangeShapeType="1"/>
          </p:cNvSpPr>
          <p:nvPr/>
        </p:nvSpPr>
        <p:spPr bwMode="auto">
          <a:xfrm flipH="1">
            <a:off x="5087938" y="2211388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2309" name="Line 63"/>
          <p:cNvSpPr>
            <a:spLocks noChangeShapeType="1"/>
          </p:cNvSpPr>
          <p:nvPr/>
        </p:nvSpPr>
        <p:spPr bwMode="auto">
          <a:xfrm flipH="1">
            <a:off x="5807075" y="2227263"/>
            <a:ext cx="70961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2310" name="Text Box 64"/>
          <p:cNvSpPr txBox="1">
            <a:spLocks noChangeArrowheads="1"/>
          </p:cNvSpPr>
          <p:nvPr/>
        </p:nvSpPr>
        <p:spPr bwMode="auto">
          <a:xfrm>
            <a:off x="7527925" y="258921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82311" name="Line 69"/>
          <p:cNvSpPr>
            <a:spLocks noChangeShapeType="1"/>
          </p:cNvSpPr>
          <p:nvPr/>
        </p:nvSpPr>
        <p:spPr bwMode="auto">
          <a:xfrm>
            <a:off x="6815138" y="2214563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2312" name="Line 70"/>
          <p:cNvSpPr>
            <a:spLocks noChangeShapeType="1"/>
          </p:cNvSpPr>
          <p:nvPr/>
        </p:nvSpPr>
        <p:spPr bwMode="auto">
          <a:xfrm>
            <a:off x="6805613" y="2012950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2313" name="Line 71"/>
          <p:cNvSpPr>
            <a:spLocks noChangeShapeType="1"/>
          </p:cNvSpPr>
          <p:nvPr/>
        </p:nvSpPr>
        <p:spPr bwMode="auto">
          <a:xfrm>
            <a:off x="7661275" y="1957388"/>
            <a:ext cx="514350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2314" name="Text Box 72"/>
          <p:cNvSpPr txBox="1">
            <a:spLocks noChangeArrowheads="1"/>
          </p:cNvSpPr>
          <p:nvPr/>
        </p:nvSpPr>
        <p:spPr bwMode="auto">
          <a:xfrm>
            <a:off x="4692650" y="3132138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182315" name="Text Box 73"/>
          <p:cNvSpPr txBox="1">
            <a:spLocks noChangeArrowheads="1"/>
          </p:cNvSpPr>
          <p:nvPr/>
        </p:nvSpPr>
        <p:spPr bwMode="auto">
          <a:xfrm>
            <a:off x="6854825" y="3119438"/>
            <a:ext cx="1433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182316" name="Text Box 74"/>
          <p:cNvSpPr txBox="1">
            <a:spLocks noChangeArrowheads="1"/>
          </p:cNvSpPr>
          <p:nvPr/>
        </p:nvSpPr>
        <p:spPr bwMode="auto">
          <a:xfrm>
            <a:off x="7451725" y="182562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82317" name="Oval 81"/>
          <p:cNvSpPr>
            <a:spLocks noChangeArrowheads="1"/>
          </p:cNvSpPr>
          <p:nvPr/>
        </p:nvSpPr>
        <p:spPr bwMode="auto">
          <a:xfrm>
            <a:off x="5578475" y="2190750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2318" name="Oval 82"/>
          <p:cNvSpPr>
            <a:spLocks noChangeArrowheads="1"/>
          </p:cNvSpPr>
          <p:nvPr/>
        </p:nvSpPr>
        <p:spPr bwMode="auto">
          <a:xfrm>
            <a:off x="5870575" y="21875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2319" name="Oval 83"/>
          <p:cNvSpPr>
            <a:spLocks noChangeArrowheads="1"/>
          </p:cNvSpPr>
          <p:nvPr/>
        </p:nvSpPr>
        <p:spPr bwMode="auto">
          <a:xfrm>
            <a:off x="6457950" y="219233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2320" name="Oval 84"/>
          <p:cNvSpPr>
            <a:spLocks noChangeArrowheads="1"/>
          </p:cNvSpPr>
          <p:nvPr/>
        </p:nvSpPr>
        <p:spPr bwMode="auto">
          <a:xfrm>
            <a:off x="6789738" y="218916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2321" name="Oval 85"/>
          <p:cNvSpPr>
            <a:spLocks noChangeArrowheads="1"/>
          </p:cNvSpPr>
          <p:nvPr/>
        </p:nvSpPr>
        <p:spPr bwMode="auto">
          <a:xfrm>
            <a:off x="6777038" y="197485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2322" name="Oval 86"/>
          <p:cNvSpPr>
            <a:spLocks noChangeArrowheads="1"/>
          </p:cNvSpPr>
          <p:nvPr/>
        </p:nvSpPr>
        <p:spPr bwMode="auto">
          <a:xfrm>
            <a:off x="7651750" y="19716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2323" name="Text Box 45"/>
          <p:cNvSpPr txBox="1">
            <a:spLocks noChangeArrowheads="1"/>
          </p:cNvSpPr>
          <p:nvPr/>
        </p:nvSpPr>
        <p:spPr bwMode="auto">
          <a:xfrm>
            <a:off x="5241925" y="255587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grpSp>
        <p:nvGrpSpPr>
          <p:cNvPr id="182324" name="Group 44"/>
          <p:cNvGrpSpPr>
            <a:grpSpLocks/>
          </p:cNvGrpSpPr>
          <p:nvPr/>
        </p:nvGrpSpPr>
        <p:grpSpPr bwMode="auto">
          <a:xfrm>
            <a:off x="4165600" y="2397125"/>
            <a:ext cx="609600" cy="558800"/>
            <a:chOff x="-44" y="1473"/>
            <a:chExt cx="981" cy="1105"/>
          </a:xfrm>
        </p:grpSpPr>
        <p:pic>
          <p:nvPicPr>
            <p:cNvPr id="18241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2325" name="Group 44"/>
          <p:cNvGrpSpPr>
            <a:grpSpLocks/>
          </p:cNvGrpSpPr>
          <p:nvPr/>
        </p:nvGrpSpPr>
        <p:grpSpPr bwMode="auto">
          <a:xfrm>
            <a:off x="4694238" y="2489200"/>
            <a:ext cx="609600" cy="558800"/>
            <a:chOff x="-44" y="1473"/>
            <a:chExt cx="981" cy="1105"/>
          </a:xfrm>
        </p:grpSpPr>
        <p:pic>
          <p:nvPicPr>
            <p:cNvPr id="182412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3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2326" name="Group 44"/>
          <p:cNvGrpSpPr>
            <a:grpSpLocks/>
          </p:cNvGrpSpPr>
          <p:nvPr/>
        </p:nvGrpSpPr>
        <p:grpSpPr bwMode="auto">
          <a:xfrm>
            <a:off x="5414963" y="2509838"/>
            <a:ext cx="609600" cy="558800"/>
            <a:chOff x="-44" y="1473"/>
            <a:chExt cx="981" cy="1105"/>
          </a:xfrm>
        </p:grpSpPr>
        <p:pic>
          <p:nvPicPr>
            <p:cNvPr id="18241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1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2327" name="Group 44"/>
          <p:cNvGrpSpPr>
            <a:grpSpLocks/>
          </p:cNvGrpSpPr>
          <p:nvPr/>
        </p:nvGrpSpPr>
        <p:grpSpPr bwMode="auto">
          <a:xfrm>
            <a:off x="6430963" y="2530475"/>
            <a:ext cx="609600" cy="558800"/>
            <a:chOff x="-44" y="1473"/>
            <a:chExt cx="981" cy="1105"/>
          </a:xfrm>
        </p:grpSpPr>
        <p:pic>
          <p:nvPicPr>
            <p:cNvPr id="18240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2328" name="Group 44"/>
          <p:cNvGrpSpPr>
            <a:grpSpLocks/>
          </p:cNvGrpSpPr>
          <p:nvPr/>
        </p:nvGrpSpPr>
        <p:grpSpPr bwMode="auto">
          <a:xfrm>
            <a:off x="6938963" y="2540000"/>
            <a:ext cx="609600" cy="558800"/>
            <a:chOff x="-44" y="1473"/>
            <a:chExt cx="981" cy="1105"/>
          </a:xfrm>
        </p:grpSpPr>
        <p:pic>
          <p:nvPicPr>
            <p:cNvPr id="18240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2329" name="Group 44"/>
          <p:cNvGrpSpPr>
            <a:grpSpLocks/>
          </p:cNvGrpSpPr>
          <p:nvPr/>
        </p:nvGrpSpPr>
        <p:grpSpPr bwMode="auto">
          <a:xfrm>
            <a:off x="7802563" y="2357438"/>
            <a:ext cx="609600" cy="558800"/>
            <a:chOff x="-44" y="1473"/>
            <a:chExt cx="981" cy="1105"/>
          </a:xfrm>
        </p:grpSpPr>
        <p:pic>
          <p:nvPicPr>
            <p:cNvPr id="18240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902075" y="3695700"/>
            <a:ext cx="5334000" cy="2593975"/>
            <a:chOff x="3902075" y="3695700"/>
            <a:chExt cx="5334289" cy="2593975"/>
          </a:xfrm>
        </p:grpSpPr>
        <p:sp>
          <p:nvSpPr>
            <p:cNvPr id="182332" name="Cloud"/>
            <p:cNvSpPr>
              <a:spLocks noChangeAspect="1" noEditPoints="1" noChangeArrowheads="1"/>
            </p:cNvSpPr>
            <p:nvPr/>
          </p:nvSpPr>
          <p:spPr bwMode="auto">
            <a:xfrm>
              <a:off x="4560888" y="4090988"/>
              <a:ext cx="4516437" cy="121443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3734" name="Rectangle 263"/>
            <p:cNvSpPr>
              <a:spLocks noChangeArrowheads="1"/>
            </p:cNvSpPr>
            <p:nvPr/>
          </p:nvSpPr>
          <p:spPr bwMode="auto">
            <a:xfrm>
              <a:off x="5135630" y="4583113"/>
              <a:ext cx="269890" cy="204787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3735" name="Rectangle 262"/>
            <p:cNvSpPr>
              <a:spLocks noChangeArrowheads="1"/>
            </p:cNvSpPr>
            <p:nvPr/>
          </p:nvSpPr>
          <p:spPr bwMode="auto">
            <a:xfrm>
              <a:off x="8064726" y="4811713"/>
              <a:ext cx="279415" cy="2381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82335" name="Line 61"/>
            <p:cNvSpPr>
              <a:spLocks noChangeShapeType="1"/>
            </p:cNvSpPr>
            <p:nvPr/>
          </p:nvSpPr>
          <p:spPr bwMode="auto">
            <a:xfrm flipH="1">
              <a:off x="4364038" y="4911725"/>
              <a:ext cx="901700" cy="279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82336" name="Line 62"/>
            <p:cNvSpPr>
              <a:spLocks noChangeShapeType="1"/>
            </p:cNvSpPr>
            <p:nvPr/>
          </p:nvSpPr>
          <p:spPr bwMode="auto">
            <a:xfrm flipH="1">
              <a:off x="4749800" y="4911725"/>
              <a:ext cx="806450" cy="419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82337" name="Line 63"/>
            <p:cNvSpPr>
              <a:spLocks noChangeShapeType="1"/>
            </p:cNvSpPr>
            <p:nvPr/>
          </p:nvSpPr>
          <p:spPr bwMode="auto">
            <a:xfrm flipH="1">
              <a:off x="5468938" y="4921250"/>
              <a:ext cx="684212" cy="366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82338" name="Text Box 72"/>
            <p:cNvSpPr txBox="1">
              <a:spLocks noChangeArrowheads="1"/>
            </p:cNvSpPr>
            <p:nvPr/>
          </p:nvSpPr>
          <p:spPr bwMode="auto">
            <a:xfrm>
              <a:off x="4354513" y="5832475"/>
              <a:ext cx="165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Electrical Engineering</a:t>
              </a:r>
            </a:p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(VLAN ports 1-8)</a:t>
              </a:r>
            </a:p>
          </p:txBody>
        </p:sp>
        <p:sp>
          <p:nvSpPr>
            <p:cNvPr id="182339" name="Text Box 45"/>
            <p:cNvSpPr txBox="1">
              <a:spLocks noChangeArrowheads="1"/>
            </p:cNvSpPr>
            <p:nvPr/>
          </p:nvSpPr>
          <p:spPr bwMode="auto">
            <a:xfrm>
              <a:off x="4903788" y="5256213"/>
              <a:ext cx="412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0" dirty="0">
                  <a:solidFill>
                    <a:srgbClr val="000000"/>
                  </a:solidFill>
                  <a:latin typeface="Arial" charset="0"/>
                </a:rPr>
                <a:t>…</a:t>
              </a:r>
            </a:p>
          </p:txBody>
        </p:sp>
        <p:grpSp>
          <p:nvGrpSpPr>
            <p:cNvPr id="182340" name="Group 186"/>
            <p:cNvGrpSpPr>
              <a:grpSpLocks/>
            </p:cNvGrpSpPr>
            <p:nvPr/>
          </p:nvGrpSpPr>
          <p:grpSpPr bwMode="auto">
            <a:xfrm>
              <a:off x="5041900" y="4316413"/>
              <a:ext cx="1684338" cy="738187"/>
              <a:chOff x="3479" y="2610"/>
              <a:chExt cx="1061" cy="465"/>
            </a:xfrm>
          </p:grpSpPr>
          <p:sp>
            <p:nvSpPr>
              <p:cNvPr id="182385" name="Rectangle 80"/>
              <p:cNvSpPr>
                <a:spLocks noChangeArrowheads="1"/>
              </p:cNvSpPr>
              <p:nvPr/>
            </p:nvSpPr>
            <p:spPr bwMode="auto">
              <a:xfrm>
                <a:off x="3531" y="2914"/>
                <a:ext cx="183" cy="15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86" name="Rectangle 75"/>
              <p:cNvSpPr>
                <a:spLocks noChangeArrowheads="1"/>
              </p:cNvSpPr>
              <p:nvPr/>
            </p:nvSpPr>
            <p:spPr bwMode="auto">
              <a:xfrm>
                <a:off x="3711" y="2779"/>
                <a:ext cx="567" cy="28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87" name="Rectangle 2"/>
              <p:cNvSpPr>
                <a:spLocks noChangeArrowheads="1"/>
              </p:cNvSpPr>
              <p:nvPr/>
            </p:nvSpPr>
            <p:spPr bwMode="auto">
              <a:xfrm>
                <a:off x="3531" y="2774"/>
                <a:ext cx="745" cy="29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88" name="Line 3"/>
              <p:cNvSpPr>
                <a:spLocks noChangeShapeType="1"/>
              </p:cNvSpPr>
              <p:nvPr/>
            </p:nvSpPr>
            <p:spPr bwMode="auto">
              <a:xfrm>
                <a:off x="3532" y="2910"/>
                <a:ext cx="7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89" name="Text Box 6"/>
              <p:cNvSpPr txBox="1">
                <a:spLocks noChangeArrowheads="1"/>
              </p:cNvSpPr>
              <p:nvPr/>
            </p:nvSpPr>
            <p:spPr bwMode="auto">
              <a:xfrm>
                <a:off x="3479" y="2748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82390" name="AutoShape 8"/>
              <p:cNvSpPr>
                <a:spLocks noChangeArrowheads="1"/>
              </p:cNvSpPr>
              <p:nvPr/>
            </p:nvSpPr>
            <p:spPr bwMode="auto">
              <a:xfrm>
                <a:off x="3513" y="2611"/>
                <a:ext cx="1027" cy="165"/>
              </a:xfrm>
              <a:prstGeom prst="parallelogram">
                <a:avLst>
                  <a:gd name="adj" fmla="val 15560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91" name="Freeform 10"/>
              <p:cNvSpPr>
                <a:spLocks/>
              </p:cNvSpPr>
              <p:nvPr/>
            </p:nvSpPr>
            <p:spPr bwMode="auto">
              <a:xfrm>
                <a:off x="3628" y="2639"/>
                <a:ext cx="746" cy="105"/>
              </a:xfrm>
              <a:custGeom>
                <a:avLst/>
                <a:gdLst>
                  <a:gd name="T0" fmla="*/ 0 w 678"/>
                  <a:gd name="T1" fmla="*/ 83 h 110"/>
                  <a:gd name="T2" fmla="*/ 263 w 678"/>
                  <a:gd name="T3" fmla="*/ 82 h 110"/>
                  <a:gd name="T4" fmla="*/ 1007 w 678"/>
                  <a:gd name="T5" fmla="*/ 0 h 110"/>
                  <a:gd name="T6" fmla="*/ 1204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92" name="Line 18"/>
              <p:cNvSpPr>
                <a:spLocks noChangeShapeType="1"/>
              </p:cNvSpPr>
              <p:nvPr/>
            </p:nvSpPr>
            <p:spPr bwMode="auto">
              <a:xfrm>
                <a:off x="3897" y="2777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93" name="Line 21"/>
              <p:cNvSpPr>
                <a:spLocks noChangeShapeType="1"/>
              </p:cNvSpPr>
              <p:nvPr/>
            </p:nvSpPr>
            <p:spPr bwMode="auto">
              <a:xfrm>
                <a:off x="3714" y="2775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94" name="Line 22"/>
              <p:cNvSpPr>
                <a:spLocks noChangeShapeType="1"/>
              </p:cNvSpPr>
              <p:nvPr/>
            </p:nvSpPr>
            <p:spPr bwMode="auto">
              <a:xfrm>
                <a:off x="3531" y="2783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95" name="Line 23"/>
              <p:cNvSpPr>
                <a:spLocks noChangeShapeType="1"/>
              </p:cNvSpPr>
              <p:nvPr/>
            </p:nvSpPr>
            <p:spPr bwMode="auto">
              <a:xfrm>
                <a:off x="4074" y="2780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96" name="Text Box 26"/>
              <p:cNvSpPr txBox="1">
                <a:spLocks noChangeArrowheads="1"/>
              </p:cNvSpPr>
              <p:nvPr/>
            </p:nvSpPr>
            <p:spPr bwMode="auto">
              <a:xfrm>
                <a:off x="4034" y="2880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182397" name="Text Box 30"/>
              <p:cNvSpPr txBox="1">
                <a:spLocks noChangeArrowheads="1"/>
              </p:cNvSpPr>
              <p:nvPr/>
            </p:nvSpPr>
            <p:spPr bwMode="auto">
              <a:xfrm>
                <a:off x="3485" y="2874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182398" name="Text Box 57"/>
              <p:cNvSpPr txBox="1">
                <a:spLocks noChangeArrowheads="1"/>
              </p:cNvSpPr>
              <p:nvPr/>
            </p:nvSpPr>
            <p:spPr bwMode="auto">
              <a:xfrm>
                <a:off x="4031" y="2745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182399" name="Oval 81"/>
              <p:cNvSpPr>
                <a:spLocks noChangeArrowheads="1"/>
              </p:cNvSpPr>
              <p:nvPr/>
            </p:nvSpPr>
            <p:spPr bwMode="auto">
              <a:xfrm>
                <a:off x="3604" y="2972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400" name="Oval 82"/>
              <p:cNvSpPr>
                <a:spLocks noChangeArrowheads="1"/>
              </p:cNvSpPr>
              <p:nvPr/>
            </p:nvSpPr>
            <p:spPr bwMode="auto">
              <a:xfrm>
                <a:off x="3788" y="2970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401" name="Oval 83"/>
              <p:cNvSpPr>
                <a:spLocks noChangeArrowheads="1"/>
              </p:cNvSpPr>
              <p:nvPr/>
            </p:nvSpPr>
            <p:spPr bwMode="auto">
              <a:xfrm>
                <a:off x="4158" y="2973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402" name="Freeform 10"/>
              <p:cNvSpPr>
                <a:spLocks/>
              </p:cNvSpPr>
              <p:nvPr/>
            </p:nvSpPr>
            <p:spPr bwMode="auto">
              <a:xfrm flipV="1">
                <a:off x="3754" y="2639"/>
                <a:ext cx="550" cy="105"/>
              </a:xfrm>
              <a:custGeom>
                <a:avLst/>
                <a:gdLst>
                  <a:gd name="T0" fmla="*/ 0 w 678"/>
                  <a:gd name="T1" fmla="*/ 83 h 110"/>
                  <a:gd name="T2" fmla="*/ 42 w 678"/>
                  <a:gd name="T3" fmla="*/ 82 h 110"/>
                  <a:gd name="T4" fmla="*/ 162 w 678"/>
                  <a:gd name="T5" fmla="*/ 0 h 110"/>
                  <a:gd name="T6" fmla="*/ 193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403" name="Freeform 185"/>
              <p:cNvSpPr>
                <a:spLocks/>
              </p:cNvSpPr>
              <p:nvPr/>
            </p:nvSpPr>
            <p:spPr bwMode="auto">
              <a:xfrm>
                <a:off x="4274" y="2610"/>
                <a:ext cx="264" cy="456"/>
              </a:xfrm>
              <a:custGeom>
                <a:avLst/>
                <a:gdLst>
                  <a:gd name="T0" fmla="*/ 264 w 264"/>
                  <a:gd name="T1" fmla="*/ 0 h 456"/>
                  <a:gd name="T2" fmla="*/ 262 w 264"/>
                  <a:gd name="T3" fmla="*/ 248 h 456"/>
                  <a:gd name="T4" fmla="*/ 0 w 264"/>
                  <a:gd name="T5" fmla="*/ 456 h 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4" h="456">
                    <a:moveTo>
                      <a:pt x="264" y="0"/>
                    </a:moveTo>
                    <a:lnTo>
                      <a:pt x="262" y="248"/>
                    </a:lnTo>
                    <a:lnTo>
                      <a:pt x="0" y="45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2341" name="Group 210"/>
            <p:cNvGrpSpPr>
              <a:grpSpLocks/>
            </p:cNvGrpSpPr>
            <p:nvPr/>
          </p:nvGrpSpPr>
          <p:grpSpPr bwMode="auto">
            <a:xfrm>
              <a:off x="7080250" y="4318000"/>
              <a:ext cx="1698625" cy="742950"/>
              <a:chOff x="1003" y="3585"/>
              <a:chExt cx="1070" cy="468"/>
            </a:xfrm>
          </p:grpSpPr>
          <p:grpSp>
            <p:nvGrpSpPr>
              <p:cNvPr id="182366" name="Group 207"/>
              <p:cNvGrpSpPr>
                <a:grpSpLocks/>
              </p:cNvGrpSpPr>
              <p:nvPr/>
            </p:nvGrpSpPr>
            <p:grpSpPr bwMode="auto">
              <a:xfrm>
                <a:off x="1003" y="3723"/>
                <a:ext cx="796" cy="330"/>
                <a:chOff x="2444" y="3759"/>
                <a:chExt cx="796" cy="330"/>
              </a:xfrm>
            </p:grpSpPr>
            <p:sp>
              <p:nvSpPr>
                <p:cNvPr id="182373" name="Rectangle 77"/>
                <p:cNvSpPr>
                  <a:spLocks noChangeArrowheads="1"/>
                </p:cNvSpPr>
                <p:nvPr/>
              </p:nvSpPr>
              <p:spPr bwMode="auto">
                <a:xfrm>
                  <a:off x="3057" y="3793"/>
                  <a:ext cx="183" cy="132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2374" name="Rectangle 76"/>
                <p:cNvSpPr>
                  <a:spLocks noChangeArrowheads="1"/>
                </p:cNvSpPr>
                <p:nvPr/>
              </p:nvSpPr>
              <p:spPr bwMode="auto">
                <a:xfrm>
                  <a:off x="2496" y="3796"/>
                  <a:ext cx="561" cy="28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2375" name="Line 17"/>
                <p:cNvSpPr>
                  <a:spLocks noChangeShapeType="1"/>
                </p:cNvSpPr>
                <p:nvPr/>
              </p:nvSpPr>
              <p:spPr bwMode="auto">
                <a:xfrm>
                  <a:off x="2874" y="3797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2376" name="Line 24"/>
                <p:cNvSpPr>
                  <a:spLocks noChangeShapeType="1"/>
                </p:cNvSpPr>
                <p:nvPr/>
              </p:nvSpPr>
              <p:spPr bwMode="auto">
                <a:xfrm>
                  <a:off x="2688" y="3794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2377" name="Line 25"/>
                <p:cNvSpPr>
                  <a:spLocks noChangeShapeType="1"/>
                </p:cNvSpPr>
                <p:nvPr/>
              </p:nvSpPr>
              <p:spPr bwMode="auto">
                <a:xfrm>
                  <a:off x="3060" y="3791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237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456" y="3762"/>
                  <a:ext cx="152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9</a:t>
                  </a:r>
                </a:p>
              </p:txBody>
            </p:sp>
            <p:sp>
              <p:nvSpPr>
                <p:cNvPr id="18237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008" y="3900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16</a:t>
                  </a:r>
                </a:p>
              </p:txBody>
            </p:sp>
            <p:sp>
              <p:nvSpPr>
                <p:cNvPr id="182380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444" y="3900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10</a:t>
                  </a:r>
                </a:p>
              </p:txBody>
            </p:sp>
            <p:sp>
              <p:nvSpPr>
                <p:cNvPr id="182381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005" y="3759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15</a:t>
                  </a:r>
                </a:p>
              </p:txBody>
            </p:sp>
            <p:sp>
              <p:nvSpPr>
                <p:cNvPr id="182382" name="Oval 84"/>
                <p:cNvSpPr>
                  <a:spLocks noChangeArrowheads="1"/>
                </p:cNvSpPr>
                <p:nvPr/>
              </p:nvSpPr>
              <p:spPr bwMode="auto">
                <a:xfrm>
                  <a:off x="2588" y="3988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2383" name="Oval 85"/>
                <p:cNvSpPr>
                  <a:spLocks noChangeArrowheads="1"/>
                </p:cNvSpPr>
                <p:nvPr/>
              </p:nvSpPr>
              <p:spPr bwMode="auto">
                <a:xfrm>
                  <a:off x="2580" y="3853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2384" name="Oval 86"/>
                <p:cNvSpPr>
                  <a:spLocks noChangeArrowheads="1"/>
                </p:cNvSpPr>
                <p:nvPr/>
              </p:nvSpPr>
              <p:spPr bwMode="auto">
                <a:xfrm>
                  <a:off x="3131" y="3851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82367" name="AutoShape 8"/>
              <p:cNvSpPr>
                <a:spLocks noChangeArrowheads="1"/>
              </p:cNvSpPr>
              <p:nvPr/>
            </p:nvSpPr>
            <p:spPr bwMode="auto">
              <a:xfrm>
                <a:off x="1046" y="3586"/>
                <a:ext cx="1027" cy="165"/>
              </a:xfrm>
              <a:prstGeom prst="parallelogram">
                <a:avLst>
                  <a:gd name="adj" fmla="val 15560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68" name="Freeform 10"/>
              <p:cNvSpPr>
                <a:spLocks/>
              </p:cNvSpPr>
              <p:nvPr/>
            </p:nvSpPr>
            <p:spPr bwMode="auto">
              <a:xfrm>
                <a:off x="1161" y="3614"/>
                <a:ext cx="746" cy="105"/>
              </a:xfrm>
              <a:custGeom>
                <a:avLst/>
                <a:gdLst>
                  <a:gd name="T0" fmla="*/ 0 w 678"/>
                  <a:gd name="T1" fmla="*/ 83 h 110"/>
                  <a:gd name="T2" fmla="*/ 263 w 678"/>
                  <a:gd name="T3" fmla="*/ 82 h 110"/>
                  <a:gd name="T4" fmla="*/ 1007 w 678"/>
                  <a:gd name="T5" fmla="*/ 0 h 110"/>
                  <a:gd name="T6" fmla="*/ 1204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69" name="Freeform 10"/>
              <p:cNvSpPr>
                <a:spLocks/>
              </p:cNvSpPr>
              <p:nvPr/>
            </p:nvSpPr>
            <p:spPr bwMode="auto">
              <a:xfrm flipV="1">
                <a:off x="1287" y="3614"/>
                <a:ext cx="550" cy="105"/>
              </a:xfrm>
              <a:custGeom>
                <a:avLst/>
                <a:gdLst>
                  <a:gd name="T0" fmla="*/ 0 w 678"/>
                  <a:gd name="T1" fmla="*/ 83 h 110"/>
                  <a:gd name="T2" fmla="*/ 42 w 678"/>
                  <a:gd name="T3" fmla="*/ 82 h 110"/>
                  <a:gd name="T4" fmla="*/ 162 w 678"/>
                  <a:gd name="T5" fmla="*/ 0 h 110"/>
                  <a:gd name="T6" fmla="*/ 193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70" name="Freeform 206"/>
              <p:cNvSpPr>
                <a:spLocks/>
              </p:cNvSpPr>
              <p:nvPr/>
            </p:nvSpPr>
            <p:spPr bwMode="auto">
              <a:xfrm>
                <a:off x="1807" y="3585"/>
                <a:ext cx="264" cy="456"/>
              </a:xfrm>
              <a:custGeom>
                <a:avLst/>
                <a:gdLst>
                  <a:gd name="T0" fmla="*/ 264 w 264"/>
                  <a:gd name="T1" fmla="*/ 0 h 456"/>
                  <a:gd name="T2" fmla="*/ 262 w 264"/>
                  <a:gd name="T3" fmla="*/ 248 h 456"/>
                  <a:gd name="T4" fmla="*/ 0 w 264"/>
                  <a:gd name="T5" fmla="*/ 456 h 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4" h="456">
                    <a:moveTo>
                      <a:pt x="264" y="0"/>
                    </a:moveTo>
                    <a:lnTo>
                      <a:pt x="262" y="248"/>
                    </a:lnTo>
                    <a:lnTo>
                      <a:pt x="0" y="45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371" name="Freeform 208"/>
              <p:cNvSpPr>
                <a:spLocks/>
              </p:cNvSpPr>
              <p:nvPr/>
            </p:nvSpPr>
            <p:spPr bwMode="auto">
              <a:xfrm>
                <a:off x="1044" y="3747"/>
                <a:ext cx="762" cy="303"/>
              </a:xfrm>
              <a:custGeom>
                <a:avLst/>
                <a:gdLst>
                  <a:gd name="T0" fmla="*/ 0 w 762"/>
                  <a:gd name="T1" fmla="*/ 3 h 303"/>
                  <a:gd name="T2" fmla="*/ 0 w 762"/>
                  <a:gd name="T3" fmla="*/ 303 h 303"/>
                  <a:gd name="T4" fmla="*/ 762 w 762"/>
                  <a:gd name="T5" fmla="*/ 303 h 303"/>
                  <a:gd name="T6" fmla="*/ 762 w 762"/>
                  <a:gd name="T7" fmla="*/ 0 h 30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62" h="303">
                    <a:moveTo>
                      <a:pt x="0" y="3"/>
                    </a:moveTo>
                    <a:lnTo>
                      <a:pt x="0" y="303"/>
                    </a:lnTo>
                    <a:lnTo>
                      <a:pt x="762" y="303"/>
                    </a:lnTo>
                    <a:lnTo>
                      <a:pt x="762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840" name="Line 209"/>
              <p:cNvSpPr>
                <a:spLocks noChangeShapeType="1"/>
              </p:cNvSpPr>
              <p:nvPr/>
            </p:nvSpPr>
            <p:spPr bwMode="auto">
              <a:xfrm flipV="1">
                <a:off x="1044" y="3888"/>
                <a:ext cx="768" cy="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182342" name="Text Box 64"/>
            <p:cNvSpPr txBox="1">
              <a:spLocks noChangeArrowheads="1"/>
            </p:cNvSpPr>
            <p:nvPr/>
          </p:nvSpPr>
          <p:spPr bwMode="auto">
            <a:xfrm>
              <a:off x="8037513" y="5297488"/>
              <a:ext cx="412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0" dirty="0">
                  <a:solidFill>
                    <a:srgbClr val="000000"/>
                  </a:solidFill>
                  <a:latin typeface="Arial" charset="0"/>
                </a:rPr>
                <a:t>…</a:t>
              </a:r>
            </a:p>
          </p:txBody>
        </p:sp>
        <p:sp>
          <p:nvSpPr>
            <p:cNvPr id="182343" name="Line 69"/>
            <p:cNvSpPr>
              <a:spLocks noChangeShapeType="1"/>
            </p:cNvSpPr>
            <p:nvPr/>
          </p:nvSpPr>
          <p:spPr bwMode="auto">
            <a:xfrm>
              <a:off x="7324725" y="4922838"/>
              <a:ext cx="101600" cy="377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82344" name="Line 70"/>
            <p:cNvSpPr>
              <a:spLocks noChangeShapeType="1"/>
            </p:cNvSpPr>
            <p:nvPr/>
          </p:nvSpPr>
          <p:spPr bwMode="auto">
            <a:xfrm>
              <a:off x="7315200" y="4721225"/>
              <a:ext cx="479425" cy="603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82345" name="Line 71"/>
            <p:cNvSpPr>
              <a:spLocks noChangeShapeType="1"/>
            </p:cNvSpPr>
            <p:nvPr/>
          </p:nvSpPr>
          <p:spPr bwMode="auto">
            <a:xfrm>
              <a:off x="8170863" y="4665663"/>
              <a:ext cx="514350" cy="484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82346" name="Text Box 73"/>
            <p:cNvSpPr txBox="1">
              <a:spLocks noChangeArrowheads="1"/>
            </p:cNvSpPr>
            <p:nvPr/>
          </p:nvSpPr>
          <p:spPr bwMode="auto">
            <a:xfrm>
              <a:off x="7364413" y="5827713"/>
              <a:ext cx="14335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Computer Science</a:t>
              </a:r>
            </a:p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(VLAN ports 9-16)</a:t>
              </a:r>
            </a:p>
          </p:txBody>
        </p:sp>
        <p:sp>
          <p:nvSpPr>
            <p:cNvPr id="73796" name="Rectangle 211"/>
            <p:cNvSpPr>
              <a:spLocks noChangeArrowheads="1"/>
            </p:cNvSpPr>
            <p:nvPr/>
          </p:nvSpPr>
          <p:spPr bwMode="auto">
            <a:xfrm>
              <a:off x="4095760" y="3695700"/>
              <a:ext cx="5140604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0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… operates as </a:t>
              </a:r>
              <a:r>
                <a:rPr lang="en-US" sz="240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multiple </a:t>
              </a:r>
              <a:r>
                <a:rPr lang="en-US" sz="240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virtual switches</a:t>
              </a:r>
            </a:p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0"/>
                <a:buChar char="v"/>
                <a:defRPr/>
              </a:pPr>
              <a:endParaRPr lang="en-US" sz="2000" dirty="0">
                <a:solidFill>
                  <a:srgbClr val="000000"/>
                </a:solidFill>
                <a:latin typeface="Gill Sans MT" charset="0"/>
                <a:cs typeface="+mn-cs"/>
              </a:endParaRPr>
            </a:p>
          </p:txBody>
        </p:sp>
        <p:grpSp>
          <p:nvGrpSpPr>
            <p:cNvPr id="182348" name="Group 44"/>
            <p:cNvGrpSpPr>
              <a:grpSpLocks/>
            </p:cNvGrpSpPr>
            <p:nvPr/>
          </p:nvGrpSpPr>
          <p:grpSpPr bwMode="auto">
            <a:xfrm>
              <a:off x="3902075" y="5110163"/>
              <a:ext cx="609600" cy="558800"/>
              <a:chOff x="-44" y="1473"/>
              <a:chExt cx="981" cy="1105"/>
            </a:xfrm>
          </p:grpSpPr>
          <p:pic>
            <p:nvPicPr>
              <p:cNvPr id="18236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2349" name="Group 44"/>
            <p:cNvGrpSpPr>
              <a:grpSpLocks/>
            </p:cNvGrpSpPr>
            <p:nvPr/>
          </p:nvGrpSpPr>
          <p:grpSpPr bwMode="auto">
            <a:xfrm>
              <a:off x="4429125" y="5202238"/>
              <a:ext cx="609600" cy="558800"/>
              <a:chOff x="-44" y="1473"/>
              <a:chExt cx="981" cy="1105"/>
            </a:xfrm>
          </p:grpSpPr>
          <p:pic>
            <p:nvPicPr>
              <p:cNvPr id="18236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2350" name="Group 44"/>
            <p:cNvGrpSpPr>
              <a:grpSpLocks/>
            </p:cNvGrpSpPr>
            <p:nvPr/>
          </p:nvGrpSpPr>
          <p:grpSpPr bwMode="auto">
            <a:xfrm>
              <a:off x="5151438" y="5222875"/>
              <a:ext cx="609600" cy="558800"/>
              <a:chOff x="-44" y="1473"/>
              <a:chExt cx="981" cy="1105"/>
            </a:xfrm>
          </p:grpSpPr>
          <p:pic>
            <p:nvPicPr>
              <p:cNvPr id="18236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2351" name="Group 44"/>
            <p:cNvGrpSpPr>
              <a:grpSpLocks/>
            </p:cNvGrpSpPr>
            <p:nvPr/>
          </p:nvGrpSpPr>
          <p:grpSpPr bwMode="auto">
            <a:xfrm>
              <a:off x="6969125" y="5253038"/>
              <a:ext cx="609600" cy="558800"/>
              <a:chOff x="-44" y="1473"/>
              <a:chExt cx="981" cy="1105"/>
            </a:xfrm>
          </p:grpSpPr>
          <p:pic>
            <p:nvPicPr>
              <p:cNvPr id="18235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2352" name="Group 44"/>
            <p:cNvGrpSpPr>
              <a:grpSpLocks/>
            </p:cNvGrpSpPr>
            <p:nvPr/>
          </p:nvGrpSpPr>
          <p:grpSpPr bwMode="auto">
            <a:xfrm>
              <a:off x="7477125" y="5262563"/>
              <a:ext cx="609600" cy="558800"/>
              <a:chOff x="-44" y="1473"/>
              <a:chExt cx="981" cy="1105"/>
            </a:xfrm>
          </p:grpSpPr>
          <p:pic>
            <p:nvPicPr>
              <p:cNvPr id="18235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2353" name="Group 44"/>
            <p:cNvGrpSpPr>
              <a:grpSpLocks/>
            </p:cNvGrpSpPr>
            <p:nvPr/>
          </p:nvGrpSpPr>
          <p:grpSpPr bwMode="auto">
            <a:xfrm>
              <a:off x="8340725" y="5080000"/>
              <a:ext cx="609600" cy="558800"/>
              <a:chOff x="-44" y="1473"/>
              <a:chExt cx="981" cy="1105"/>
            </a:xfrm>
          </p:grpSpPr>
          <p:pic>
            <p:nvPicPr>
              <p:cNvPr id="18235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82331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033463"/>
            <a:ext cx="16557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solidFill>
                  <a:srgbClr val="000000"/>
                </a:solidFill>
                <a:latin typeface="Tahoma" charset="0"/>
              </a:rPr>
              <a:t>6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</a:rPr>
              <a:t>-</a:t>
            </a:r>
            <a:fld id="{8E8C6E93-DF5B-BC4B-80F9-500DED1EEDCC}" type="slidenum">
              <a:rPr lang="en-US" sz="1200">
                <a:solidFill>
                  <a:srgbClr val="000000"/>
                </a:solidFill>
                <a:latin typeface="Tahoma" charset="0"/>
              </a:rPr>
              <a:pPr/>
              <a:t>70</a:t>
            </a:fld>
            <a:endParaRPr lang="en-US" sz="1200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4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65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115"/>
          <p:cNvSpPr>
            <a:spLocks noChangeArrowheads="1"/>
          </p:cNvSpPr>
          <p:nvPr/>
        </p:nvSpPr>
        <p:spPr bwMode="auto">
          <a:xfrm>
            <a:off x="7731125" y="3063875"/>
            <a:ext cx="2794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5657850" y="2847975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47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Port-based VLAN</a:t>
            </a:r>
          </a:p>
        </p:txBody>
      </p:sp>
      <p:sp>
        <p:nvSpPr>
          <p:cNvPr id="183302" name="Rectangle 80"/>
          <p:cNvSpPr>
            <a:spLocks noChangeArrowheads="1"/>
          </p:cNvSpPr>
          <p:nvPr/>
        </p:nvSpPr>
        <p:spPr bwMode="auto">
          <a:xfrm>
            <a:off x="5649913" y="3057525"/>
            <a:ext cx="290512" cy="2428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3303" name="Rectangle 77"/>
          <p:cNvSpPr>
            <a:spLocks noChangeArrowheads="1"/>
          </p:cNvSpPr>
          <p:nvPr/>
        </p:nvSpPr>
        <p:spPr bwMode="auto">
          <a:xfrm>
            <a:off x="7721600" y="2838450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3304" name="Rectangle 76"/>
          <p:cNvSpPr>
            <a:spLocks noChangeArrowheads="1"/>
          </p:cNvSpPr>
          <p:nvPr/>
        </p:nvSpPr>
        <p:spPr bwMode="auto">
          <a:xfrm>
            <a:off x="6831013" y="2843213"/>
            <a:ext cx="890587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3305" name="Rectangle 75"/>
          <p:cNvSpPr>
            <a:spLocks noChangeArrowheads="1"/>
          </p:cNvSpPr>
          <p:nvPr/>
        </p:nvSpPr>
        <p:spPr bwMode="auto">
          <a:xfrm>
            <a:off x="5935663" y="2843213"/>
            <a:ext cx="900112" cy="45243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3306" name="Rectangle 2"/>
          <p:cNvSpPr>
            <a:spLocks noChangeArrowheads="1"/>
          </p:cNvSpPr>
          <p:nvPr/>
        </p:nvSpPr>
        <p:spPr bwMode="auto">
          <a:xfrm>
            <a:off x="5649913" y="2835275"/>
            <a:ext cx="2370137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3307" name="Line 3"/>
          <p:cNvSpPr>
            <a:spLocks noChangeShapeType="1"/>
          </p:cNvSpPr>
          <p:nvPr/>
        </p:nvSpPr>
        <p:spPr bwMode="auto">
          <a:xfrm>
            <a:off x="5651500" y="3051175"/>
            <a:ext cx="23510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3308" name="Text Box 6"/>
          <p:cNvSpPr txBox="1">
            <a:spLocks noChangeArrowheads="1"/>
          </p:cNvSpPr>
          <p:nvPr/>
        </p:nvSpPr>
        <p:spPr bwMode="auto">
          <a:xfrm>
            <a:off x="5567363" y="27940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3309" name="Line 7"/>
          <p:cNvSpPr>
            <a:spLocks noChangeShapeType="1"/>
          </p:cNvSpPr>
          <p:nvPr/>
        </p:nvSpPr>
        <p:spPr bwMode="auto">
          <a:xfrm>
            <a:off x="6831013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3310" name="AutoShape 8"/>
          <p:cNvSpPr>
            <a:spLocks noChangeArrowheads="1"/>
          </p:cNvSpPr>
          <p:nvPr/>
        </p:nvSpPr>
        <p:spPr bwMode="auto">
          <a:xfrm>
            <a:off x="5621338" y="2576513"/>
            <a:ext cx="3176587" cy="261937"/>
          </a:xfrm>
          <a:prstGeom prst="parallelogram">
            <a:avLst>
              <a:gd name="adj" fmla="val 3031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3311" name="Freeform 9"/>
          <p:cNvSpPr>
            <a:spLocks/>
          </p:cNvSpPr>
          <p:nvPr/>
        </p:nvSpPr>
        <p:spPr bwMode="auto">
          <a:xfrm>
            <a:off x="8024813" y="2579688"/>
            <a:ext cx="763587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3312" name="Freeform 10"/>
          <p:cNvSpPr>
            <a:spLocks/>
          </p:cNvSpPr>
          <p:nvPr/>
        </p:nvSpPr>
        <p:spPr bwMode="auto">
          <a:xfrm>
            <a:off x="6022975" y="2624138"/>
            <a:ext cx="2228850" cy="150812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3313" name="Freeform 11"/>
          <p:cNvSpPr>
            <a:spLocks/>
          </p:cNvSpPr>
          <p:nvPr/>
        </p:nvSpPr>
        <p:spPr bwMode="auto">
          <a:xfrm>
            <a:off x="6496050" y="2624138"/>
            <a:ext cx="1420813" cy="166687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3314" name="Line 17"/>
          <p:cNvSpPr>
            <a:spLocks noChangeShapeType="1"/>
          </p:cNvSpPr>
          <p:nvPr/>
        </p:nvSpPr>
        <p:spPr bwMode="auto">
          <a:xfrm>
            <a:off x="7431088" y="28448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3315" name="Line 18"/>
          <p:cNvSpPr>
            <a:spLocks noChangeShapeType="1"/>
          </p:cNvSpPr>
          <p:nvPr/>
        </p:nvSpPr>
        <p:spPr bwMode="auto">
          <a:xfrm>
            <a:off x="6230938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3316" name="Line 21"/>
          <p:cNvSpPr>
            <a:spLocks noChangeShapeType="1"/>
          </p:cNvSpPr>
          <p:nvPr/>
        </p:nvSpPr>
        <p:spPr bwMode="auto">
          <a:xfrm>
            <a:off x="5940425" y="28368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3317" name="Line 22"/>
          <p:cNvSpPr>
            <a:spLocks noChangeShapeType="1"/>
          </p:cNvSpPr>
          <p:nvPr/>
        </p:nvSpPr>
        <p:spPr bwMode="auto">
          <a:xfrm>
            <a:off x="5649913" y="28495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3318" name="Line 23"/>
          <p:cNvSpPr>
            <a:spLocks noChangeShapeType="1"/>
          </p:cNvSpPr>
          <p:nvPr/>
        </p:nvSpPr>
        <p:spPr bwMode="auto">
          <a:xfrm>
            <a:off x="6511925" y="28448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3319" name="Line 24"/>
          <p:cNvSpPr>
            <a:spLocks noChangeShapeType="1"/>
          </p:cNvSpPr>
          <p:nvPr/>
        </p:nvSpPr>
        <p:spPr bwMode="auto">
          <a:xfrm>
            <a:off x="7135813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3320" name="Line 25"/>
          <p:cNvSpPr>
            <a:spLocks noChangeShapeType="1"/>
          </p:cNvSpPr>
          <p:nvPr/>
        </p:nvSpPr>
        <p:spPr bwMode="auto">
          <a:xfrm>
            <a:off x="7726363" y="283527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3321" name="Text Box 26"/>
          <p:cNvSpPr txBox="1">
            <a:spLocks noChangeArrowheads="1"/>
          </p:cNvSpPr>
          <p:nvPr/>
        </p:nvSpPr>
        <p:spPr bwMode="auto">
          <a:xfrm>
            <a:off x="6448425" y="30035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83322" name="Text Box 27"/>
          <p:cNvSpPr txBox="1">
            <a:spLocks noChangeArrowheads="1"/>
          </p:cNvSpPr>
          <p:nvPr/>
        </p:nvSpPr>
        <p:spPr bwMode="auto">
          <a:xfrm>
            <a:off x="6767513" y="27892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83323" name="Text Box 28"/>
          <p:cNvSpPr txBox="1">
            <a:spLocks noChangeArrowheads="1"/>
          </p:cNvSpPr>
          <p:nvPr/>
        </p:nvSpPr>
        <p:spPr bwMode="auto">
          <a:xfrm>
            <a:off x="7643813" y="300831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16</a:t>
            </a:r>
          </a:p>
        </p:txBody>
      </p:sp>
      <p:sp>
        <p:nvSpPr>
          <p:cNvPr id="183324" name="Text Box 29"/>
          <p:cNvSpPr txBox="1">
            <a:spLocks noChangeArrowheads="1"/>
          </p:cNvSpPr>
          <p:nvPr/>
        </p:nvSpPr>
        <p:spPr bwMode="auto">
          <a:xfrm>
            <a:off x="6748463" y="300831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83325" name="Text Box 30"/>
          <p:cNvSpPr txBox="1">
            <a:spLocks noChangeArrowheads="1"/>
          </p:cNvSpPr>
          <p:nvPr/>
        </p:nvSpPr>
        <p:spPr bwMode="auto">
          <a:xfrm>
            <a:off x="5576888" y="30035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3326" name="Text Box 57"/>
          <p:cNvSpPr txBox="1">
            <a:spLocks noChangeArrowheads="1"/>
          </p:cNvSpPr>
          <p:nvPr/>
        </p:nvSpPr>
        <p:spPr bwMode="auto">
          <a:xfrm>
            <a:off x="6443663" y="27892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3327" name="Line 61"/>
          <p:cNvSpPr>
            <a:spLocks noChangeShapeType="1"/>
          </p:cNvSpPr>
          <p:nvPr/>
        </p:nvSpPr>
        <p:spPr bwMode="auto">
          <a:xfrm flipH="1">
            <a:off x="4889500" y="3179763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3328" name="Line 62"/>
          <p:cNvSpPr>
            <a:spLocks noChangeShapeType="1"/>
          </p:cNvSpPr>
          <p:nvPr/>
        </p:nvSpPr>
        <p:spPr bwMode="auto">
          <a:xfrm flipH="1">
            <a:off x="5275263" y="3170238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3329" name="Line 63"/>
          <p:cNvSpPr>
            <a:spLocks noChangeShapeType="1"/>
          </p:cNvSpPr>
          <p:nvPr/>
        </p:nvSpPr>
        <p:spPr bwMode="auto">
          <a:xfrm flipH="1">
            <a:off x="5994400" y="3186113"/>
            <a:ext cx="70961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3330" name="Text Box 64"/>
          <p:cNvSpPr txBox="1">
            <a:spLocks noChangeArrowheads="1"/>
          </p:cNvSpPr>
          <p:nvPr/>
        </p:nvSpPr>
        <p:spPr bwMode="auto">
          <a:xfrm>
            <a:off x="7715250" y="354806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83331" name="Line 69"/>
          <p:cNvSpPr>
            <a:spLocks noChangeShapeType="1"/>
          </p:cNvSpPr>
          <p:nvPr/>
        </p:nvSpPr>
        <p:spPr bwMode="auto">
          <a:xfrm>
            <a:off x="7002463" y="3173413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3332" name="Line 70"/>
          <p:cNvSpPr>
            <a:spLocks noChangeShapeType="1"/>
          </p:cNvSpPr>
          <p:nvPr/>
        </p:nvSpPr>
        <p:spPr bwMode="auto">
          <a:xfrm>
            <a:off x="6992938" y="2971800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3333" name="Line 71"/>
          <p:cNvSpPr>
            <a:spLocks noChangeShapeType="1"/>
          </p:cNvSpPr>
          <p:nvPr/>
        </p:nvSpPr>
        <p:spPr bwMode="auto">
          <a:xfrm>
            <a:off x="7848600" y="2916238"/>
            <a:ext cx="514350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3334" name="Text Box 72"/>
          <p:cNvSpPr txBox="1">
            <a:spLocks noChangeArrowheads="1"/>
          </p:cNvSpPr>
          <p:nvPr/>
        </p:nvSpPr>
        <p:spPr bwMode="auto">
          <a:xfrm>
            <a:off x="4879975" y="4090988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183335" name="Text Box 73"/>
          <p:cNvSpPr txBox="1">
            <a:spLocks noChangeArrowheads="1"/>
          </p:cNvSpPr>
          <p:nvPr/>
        </p:nvSpPr>
        <p:spPr bwMode="auto">
          <a:xfrm>
            <a:off x="7042150" y="4078288"/>
            <a:ext cx="1433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183336" name="Text Box 74"/>
          <p:cNvSpPr txBox="1">
            <a:spLocks noChangeArrowheads="1"/>
          </p:cNvSpPr>
          <p:nvPr/>
        </p:nvSpPr>
        <p:spPr bwMode="auto">
          <a:xfrm>
            <a:off x="7639050" y="278447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83337" name="Oval 81"/>
          <p:cNvSpPr>
            <a:spLocks noChangeArrowheads="1"/>
          </p:cNvSpPr>
          <p:nvPr/>
        </p:nvSpPr>
        <p:spPr bwMode="auto">
          <a:xfrm>
            <a:off x="5765800" y="31591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3338" name="Oval 82"/>
          <p:cNvSpPr>
            <a:spLocks noChangeArrowheads="1"/>
          </p:cNvSpPr>
          <p:nvPr/>
        </p:nvSpPr>
        <p:spPr bwMode="auto">
          <a:xfrm>
            <a:off x="6057900" y="31464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3339" name="Oval 83"/>
          <p:cNvSpPr>
            <a:spLocks noChangeArrowheads="1"/>
          </p:cNvSpPr>
          <p:nvPr/>
        </p:nvSpPr>
        <p:spPr bwMode="auto">
          <a:xfrm>
            <a:off x="6645275" y="315118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3340" name="Oval 84"/>
          <p:cNvSpPr>
            <a:spLocks noChangeArrowheads="1"/>
          </p:cNvSpPr>
          <p:nvPr/>
        </p:nvSpPr>
        <p:spPr bwMode="auto">
          <a:xfrm>
            <a:off x="6977063" y="314801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3341" name="Oval 85"/>
          <p:cNvSpPr>
            <a:spLocks noChangeArrowheads="1"/>
          </p:cNvSpPr>
          <p:nvPr/>
        </p:nvSpPr>
        <p:spPr bwMode="auto">
          <a:xfrm>
            <a:off x="6964363" y="293370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3342" name="Oval 86"/>
          <p:cNvSpPr>
            <a:spLocks noChangeArrowheads="1"/>
          </p:cNvSpPr>
          <p:nvPr/>
        </p:nvSpPr>
        <p:spPr bwMode="auto">
          <a:xfrm>
            <a:off x="7839075" y="29305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3343" name="Text Box 45"/>
          <p:cNvSpPr txBox="1">
            <a:spLocks noChangeArrowheads="1"/>
          </p:cNvSpPr>
          <p:nvPr/>
        </p:nvSpPr>
        <p:spPr bwMode="auto">
          <a:xfrm>
            <a:off x="5429250" y="352425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74801" name="Rectangle 116"/>
          <p:cNvSpPr>
            <a:spLocks noGrp="1" noChangeArrowheads="1"/>
          </p:cNvSpPr>
          <p:nvPr>
            <p:ph type="body" idx="1"/>
          </p:nvPr>
        </p:nvSpPr>
        <p:spPr>
          <a:xfrm>
            <a:off x="312738" y="1309688"/>
            <a:ext cx="4249737" cy="1763712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traffic isolation: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frames to/from ports 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latin typeface="Gill Sans MT" charset="0"/>
                <a:cs typeface="+mn-cs"/>
              </a:rPr>
              <a:t>-8 can </a:t>
            </a:r>
            <a:r>
              <a:rPr lang="en-US" sz="2400" i="1" dirty="0">
                <a:latin typeface="Gill Sans MT" charset="0"/>
                <a:cs typeface="+mn-cs"/>
              </a:rPr>
              <a:t>only</a:t>
            </a:r>
            <a:r>
              <a:rPr lang="en-US" sz="2400" dirty="0">
                <a:latin typeface="Gill Sans MT" charset="0"/>
                <a:cs typeface="+mn-cs"/>
              </a:rPr>
              <a:t> reach ports 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latin typeface="Gill Sans MT" charset="0"/>
                <a:cs typeface="+mn-cs"/>
              </a:rPr>
              <a:t>-8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can also define VLAN based on MAC addresses of endpoints, rather than switch port</a:t>
            </a:r>
          </a:p>
        </p:txBody>
      </p:sp>
      <p:sp>
        <p:nvSpPr>
          <p:cNvPr id="691317" name="Rectangle 117"/>
          <p:cNvSpPr>
            <a:spLocks noChangeArrowheads="1"/>
          </p:cNvSpPr>
          <p:nvPr/>
        </p:nvSpPr>
        <p:spPr bwMode="auto">
          <a:xfrm>
            <a:off x="285750" y="3286125"/>
            <a:ext cx="4060825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dynamic membership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:</a:t>
            </a:r>
            <a:r>
              <a:rPr lang="en-US" sz="2400" dirty="0">
                <a:solidFill>
                  <a:srgbClr val="000000"/>
                </a:solidFill>
                <a:latin typeface="Gill Sans MT" charset="0"/>
                <a:cs typeface="+mn-cs"/>
              </a:rPr>
              <a:t> ports can be dynamically assigned among VLANs</a:t>
            </a:r>
          </a:p>
        </p:txBody>
      </p:sp>
      <p:sp>
        <p:nvSpPr>
          <p:cNvPr id="691342" name="Text Box 142"/>
          <p:cNvSpPr txBox="1">
            <a:spLocks noChangeArrowheads="1"/>
          </p:cNvSpPr>
          <p:nvPr/>
        </p:nvSpPr>
        <p:spPr bwMode="auto">
          <a:xfrm>
            <a:off x="6656388" y="1162050"/>
            <a:ext cx="787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grpSp>
        <p:nvGrpSpPr>
          <p:cNvPr id="691350" name="Group 150"/>
          <p:cNvGrpSpPr>
            <a:grpSpLocks/>
          </p:cNvGrpSpPr>
          <p:nvPr/>
        </p:nvGrpSpPr>
        <p:grpSpPr bwMode="auto">
          <a:xfrm>
            <a:off x="320675" y="1531938"/>
            <a:ext cx="7010400" cy="4608512"/>
            <a:chOff x="202" y="965"/>
            <a:chExt cx="4416" cy="2903"/>
          </a:xfrm>
        </p:grpSpPr>
        <p:sp>
          <p:nvSpPr>
            <p:cNvPr id="74832" name="Rectangle 124"/>
            <p:cNvSpPr>
              <a:spLocks noChangeArrowheads="1"/>
            </p:cNvSpPr>
            <p:nvPr/>
          </p:nvSpPr>
          <p:spPr bwMode="auto">
            <a:xfrm>
              <a:off x="202" y="2852"/>
              <a:ext cx="3148" cy="1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/>
              </a:pPr>
              <a:r>
                <a:rPr lang="en-US" sz="240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forwarding between VLANS: </a:t>
              </a:r>
              <a:r>
                <a:rPr lang="en-US" sz="240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done via routing (just as with separate switches)</a:t>
              </a:r>
            </a:p>
            <a:p>
              <a:pPr marL="681038" lvl="1" indent="-223838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/>
                <a:buChar char="•"/>
                <a:defRPr/>
              </a:pPr>
              <a:r>
                <a:rPr lang="en-US" sz="200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in practice vendors sell combined switches plus routers</a:t>
              </a:r>
            </a:p>
          </p:txBody>
        </p:sp>
        <p:grpSp>
          <p:nvGrpSpPr>
            <p:cNvPr id="183376" name="Group 149"/>
            <p:cNvGrpSpPr>
              <a:grpSpLocks/>
            </p:cNvGrpSpPr>
            <p:nvPr/>
          </p:nvGrpSpPr>
          <p:grpSpPr bwMode="auto">
            <a:xfrm>
              <a:off x="3939" y="965"/>
              <a:ext cx="679" cy="910"/>
              <a:chOff x="3939" y="965"/>
              <a:chExt cx="679" cy="910"/>
            </a:xfrm>
          </p:grpSpPr>
          <p:grpSp>
            <p:nvGrpSpPr>
              <p:cNvPr id="183377" name="Group 126"/>
              <p:cNvGrpSpPr>
                <a:grpSpLocks/>
              </p:cNvGrpSpPr>
              <p:nvPr/>
            </p:nvGrpSpPr>
            <p:grpSpPr bwMode="auto">
              <a:xfrm>
                <a:off x="4259" y="965"/>
                <a:ext cx="359" cy="180"/>
                <a:chOff x="533" y="321"/>
                <a:chExt cx="359" cy="180"/>
              </a:xfrm>
            </p:grpSpPr>
            <p:grpSp>
              <p:nvGrpSpPr>
                <p:cNvPr id="183384" name="Group 127"/>
                <p:cNvGrpSpPr>
                  <a:grpSpLocks/>
                </p:cNvGrpSpPr>
                <p:nvPr/>
              </p:nvGrpSpPr>
              <p:grpSpPr bwMode="auto">
                <a:xfrm>
                  <a:off x="533" y="321"/>
                  <a:ext cx="359" cy="180"/>
                  <a:chOff x="1009" y="655"/>
                  <a:chExt cx="359" cy="180"/>
                </a:xfrm>
              </p:grpSpPr>
              <p:sp>
                <p:nvSpPr>
                  <p:cNvPr id="74843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1012" y="735"/>
                    <a:ext cx="356" cy="100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74844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1012" y="727"/>
                    <a:ext cx="0" cy="6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74845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368" y="727"/>
                    <a:ext cx="0" cy="6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74846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1012" y="727"/>
                    <a:ext cx="353" cy="61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latin typeface="Times New Roman" charset="0"/>
                      <a:cs typeface="+mn-cs"/>
                    </a:endParaRPr>
                  </a:p>
                </p:txBody>
              </p:sp>
              <p:sp>
                <p:nvSpPr>
                  <p:cNvPr id="74847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1009" y="655"/>
                    <a:ext cx="356" cy="11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grpSp>
                <p:nvGrpSpPr>
                  <p:cNvPr id="183391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1095" y="681"/>
                    <a:ext cx="176" cy="68"/>
                    <a:chOff x="2848" y="848"/>
                    <a:chExt cx="140" cy="98"/>
                  </a:xfrm>
                </p:grpSpPr>
                <p:sp>
                  <p:nvSpPr>
                    <p:cNvPr id="74853" name="Line 1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74854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74855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49"/>
                      <a:ext cx="52" cy="9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83392" name="Group 137"/>
                  <p:cNvGrpSpPr>
                    <a:grpSpLocks/>
                  </p:cNvGrpSpPr>
                  <p:nvPr/>
                </p:nvGrpSpPr>
                <p:grpSpPr bwMode="auto">
                  <a:xfrm flipV="1">
                    <a:off x="1095" y="680"/>
                    <a:ext cx="176" cy="68"/>
                    <a:chOff x="2848" y="848"/>
                    <a:chExt cx="140" cy="98"/>
                  </a:xfrm>
                </p:grpSpPr>
                <p:sp>
                  <p:nvSpPr>
                    <p:cNvPr id="74850" name="Line 1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74851" name="Line 1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74852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49"/>
                      <a:ext cx="52" cy="9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74842" name="Line 141"/>
                <p:cNvSpPr>
                  <a:spLocks noChangeShapeType="1"/>
                </p:cNvSpPr>
                <p:nvPr/>
              </p:nvSpPr>
              <p:spPr bwMode="auto">
                <a:xfrm>
                  <a:off x="535" y="368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183378" name="Oval 85"/>
              <p:cNvSpPr>
                <a:spLocks noChangeArrowheads="1"/>
              </p:cNvSpPr>
              <p:nvPr/>
            </p:nvSpPr>
            <p:spPr bwMode="auto">
              <a:xfrm>
                <a:off x="4180" y="1845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379" name="Oval 85"/>
              <p:cNvSpPr>
                <a:spLocks noChangeArrowheads="1"/>
              </p:cNvSpPr>
              <p:nvPr/>
            </p:nvSpPr>
            <p:spPr bwMode="auto">
              <a:xfrm>
                <a:off x="4567" y="1845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837" name="Line 145"/>
              <p:cNvSpPr>
                <a:spLocks noChangeShapeType="1"/>
              </p:cNvSpPr>
              <p:nvPr/>
            </p:nvSpPr>
            <p:spPr bwMode="auto">
              <a:xfrm flipV="1">
                <a:off x="4188" y="1143"/>
                <a:ext cx="159" cy="7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74838" name="Line 146"/>
              <p:cNvSpPr>
                <a:spLocks noChangeShapeType="1"/>
              </p:cNvSpPr>
              <p:nvPr/>
            </p:nvSpPr>
            <p:spPr bwMode="auto">
              <a:xfrm flipH="1" flipV="1">
                <a:off x="4469" y="1148"/>
                <a:ext cx="112" cy="7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74839" name="Line 147"/>
              <p:cNvSpPr>
                <a:spLocks noChangeShapeType="1"/>
              </p:cNvSpPr>
              <p:nvPr/>
            </p:nvSpPr>
            <p:spPr bwMode="auto">
              <a:xfrm>
                <a:off x="4101" y="1062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74840" name="Line 148"/>
              <p:cNvSpPr>
                <a:spLocks noChangeShapeType="1"/>
              </p:cNvSpPr>
              <p:nvPr/>
            </p:nvSpPr>
            <p:spPr bwMode="auto">
              <a:xfrm>
                <a:off x="3939" y="1062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</p:grpSp>
      <p:grpSp>
        <p:nvGrpSpPr>
          <p:cNvPr id="183348" name="Group 44"/>
          <p:cNvGrpSpPr>
            <a:grpSpLocks/>
          </p:cNvGrpSpPr>
          <p:nvPr/>
        </p:nvGrpSpPr>
        <p:grpSpPr bwMode="auto">
          <a:xfrm>
            <a:off x="4276725" y="3343275"/>
            <a:ext cx="722313" cy="598488"/>
            <a:chOff x="-44" y="1473"/>
            <a:chExt cx="981" cy="1105"/>
          </a:xfrm>
        </p:grpSpPr>
        <p:pic>
          <p:nvPicPr>
            <p:cNvPr id="18337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3349" name="Group 44"/>
          <p:cNvGrpSpPr>
            <a:grpSpLocks/>
          </p:cNvGrpSpPr>
          <p:nvPr/>
        </p:nvGrpSpPr>
        <p:grpSpPr bwMode="auto">
          <a:xfrm>
            <a:off x="4724400" y="3495675"/>
            <a:ext cx="720725" cy="598488"/>
            <a:chOff x="-44" y="1473"/>
            <a:chExt cx="981" cy="1105"/>
          </a:xfrm>
        </p:grpSpPr>
        <p:pic>
          <p:nvPicPr>
            <p:cNvPr id="18337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3350" name="Group 44"/>
          <p:cNvGrpSpPr>
            <a:grpSpLocks/>
          </p:cNvGrpSpPr>
          <p:nvPr/>
        </p:nvGrpSpPr>
        <p:grpSpPr bwMode="auto">
          <a:xfrm>
            <a:off x="5486400" y="3454400"/>
            <a:ext cx="720725" cy="600075"/>
            <a:chOff x="-44" y="1473"/>
            <a:chExt cx="981" cy="1105"/>
          </a:xfrm>
        </p:grpSpPr>
        <p:pic>
          <p:nvPicPr>
            <p:cNvPr id="18336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3351" name="Group 44"/>
          <p:cNvGrpSpPr>
            <a:grpSpLocks/>
          </p:cNvGrpSpPr>
          <p:nvPr/>
        </p:nvGrpSpPr>
        <p:grpSpPr bwMode="auto">
          <a:xfrm>
            <a:off x="6492875" y="3444875"/>
            <a:ext cx="720725" cy="598488"/>
            <a:chOff x="-44" y="1473"/>
            <a:chExt cx="981" cy="1105"/>
          </a:xfrm>
        </p:grpSpPr>
        <p:pic>
          <p:nvPicPr>
            <p:cNvPr id="18336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3352" name="Group 44"/>
          <p:cNvGrpSpPr>
            <a:grpSpLocks/>
          </p:cNvGrpSpPr>
          <p:nvPr/>
        </p:nvGrpSpPr>
        <p:grpSpPr bwMode="auto">
          <a:xfrm>
            <a:off x="7061200" y="3454400"/>
            <a:ext cx="720725" cy="600075"/>
            <a:chOff x="-44" y="1473"/>
            <a:chExt cx="981" cy="1105"/>
          </a:xfrm>
        </p:grpSpPr>
        <p:pic>
          <p:nvPicPr>
            <p:cNvPr id="18336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3353" name="Group 44"/>
          <p:cNvGrpSpPr>
            <a:grpSpLocks/>
          </p:cNvGrpSpPr>
          <p:nvPr/>
        </p:nvGrpSpPr>
        <p:grpSpPr bwMode="auto">
          <a:xfrm>
            <a:off x="7915275" y="3302000"/>
            <a:ext cx="720725" cy="600075"/>
            <a:chOff x="-44" y="1473"/>
            <a:chExt cx="981" cy="1105"/>
          </a:xfrm>
        </p:grpSpPr>
        <p:pic>
          <p:nvPicPr>
            <p:cNvPr id="18336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664075" y="2549525"/>
            <a:ext cx="1550988" cy="600075"/>
            <a:chOff x="4907280" y="294640"/>
            <a:chExt cx="1551062" cy="599440"/>
          </a:xfrm>
        </p:grpSpPr>
        <p:sp>
          <p:nvSpPr>
            <p:cNvPr id="74814" name="Rectangle 118"/>
            <p:cNvSpPr>
              <a:spLocks noChangeArrowheads="1"/>
            </p:cNvSpPr>
            <p:nvPr/>
          </p:nvSpPr>
          <p:spPr bwMode="auto">
            <a:xfrm>
              <a:off x="6178929" y="589603"/>
              <a:ext cx="279413" cy="2061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4815" name="Line 120"/>
            <p:cNvSpPr>
              <a:spLocks noChangeShapeType="1"/>
            </p:cNvSpPr>
            <p:nvPr/>
          </p:nvSpPr>
          <p:spPr bwMode="auto">
            <a:xfrm flipH="1" flipV="1">
              <a:off x="5507384" y="507140"/>
              <a:ext cx="793788" cy="209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83359" name="Oval 82"/>
            <p:cNvSpPr>
              <a:spLocks noChangeArrowheads="1"/>
            </p:cNvSpPr>
            <p:nvPr/>
          </p:nvSpPr>
          <p:spPr bwMode="auto">
            <a:xfrm>
              <a:off x="6282127" y="684530"/>
              <a:ext cx="42863" cy="47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83360" name="Group 44"/>
            <p:cNvGrpSpPr>
              <a:grpSpLocks/>
            </p:cNvGrpSpPr>
            <p:nvPr/>
          </p:nvGrpSpPr>
          <p:grpSpPr bwMode="auto">
            <a:xfrm>
              <a:off x="4907280" y="294640"/>
              <a:ext cx="721360" cy="599440"/>
              <a:chOff x="-44" y="1473"/>
              <a:chExt cx="981" cy="1105"/>
            </a:xfrm>
          </p:grpSpPr>
          <p:pic>
            <p:nvPicPr>
              <p:cNvPr id="18336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336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83356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3663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solidFill>
                  <a:srgbClr val="000000"/>
                </a:solidFill>
                <a:latin typeface="Tahoma" charset="0"/>
              </a:rPr>
              <a:t>6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</a:rPr>
              <a:t>-</a:t>
            </a:r>
            <a:fld id="{8E8C6E93-DF5B-BC4B-80F9-500DED1EEDCC}" type="slidenum">
              <a:rPr lang="en-US" sz="1200">
                <a:solidFill>
                  <a:srgbClr val="000000"/>
                </a:solidFill>
                <a:latin typeface="Tahoma" charset="0"/>
              </a:rPr>
              <a:pPr/>
              <a:t>71</a:t>
            </a:fld>
            <a:endParaRPr lang="en-US" sz="1200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0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06" name="Group 347"/>
          <p:cNvGrpSpPr>
            <a:grpSpLocks/>
          </p:cNvGrpSpPr>
          <p:nvPr/>
        </p:nvGrpSpPr>
        <p:grpSpPr bwMode="auto">
          <a:xfrm>
            <a:off x="6700819" y="1533219"/>
            <a:ext cx="681857" cy="351801"/>
            <a:chOff x="1871277" y="1576300"/>
            <a:chExt cx="1128371" cy="437861"/>
          </a:xfrm>
        </p:grpSpPr>
        <p:sp>
          <p:nvSpPr>
            <p:cNvPr id="107" name="Oval 106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14" name="Straight Connector 113"/>
            <p:cNvCxnSpPr>
              <a:endCxn id="10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354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317" grpId="0"/>
      <p:bldP spid="69134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111"/>
          <p:cNvSpPr>
            <a:spLocks noChangeArrowheads="1"/>
          </p:cNvSpPr>
          <p:nvPr/>
        </p:nvSpPr>
        <p:spPr bwMode="auto">
          <a:xfrm>
            <a:off x="3414713" y="2103438"/>
            <a:ext cx="279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24" name="Rectangle 77"/>
          <p:cNvSpPr>
            <a:spLocks noChangeArrowheads="1"/>
          </p:cNvSpPr>
          <p:nvPr/>
        </p:nvSpPr>
        <p:spPr bwMode="auto">
          <a:xfrm>
            <a:off x="6591300" y="2108200"/>
            <a:ext cx="276225" cy="2333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25" name="Rectangle 77"/>
          <p:cNvSpPr>
            <a:spLocks noChangeArrowheads="1"/>
          </p:cNvSpPr>
          <p:nvPr/>
        </p:nvSpPr>
        <p:spPr bwMode="auto">
          <a:xfrm>
            <a:off x="6881813" y="2108200"/>
            <a:ext cx="276225" cy="2333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26" name="Rectangle 77"/>
          <p:cNvSpPr>
            <a:spLocks noChangeArrowheads="1"/>
          </p:cNvSpPr>
          <p:nvPr/>
        </p:nvSpPr>
        <p:spPr bwMode="auto">
          <a:xfrm>
            <a:off x="6300788" y="2112963"/>
            <a:ext cx="276225" cy="2333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5784" name="Rectangle 157"/>
          <p:cNvSpPr>
            <a:spLocks noChangeArrowheads="1"/>
          </p:cNvSpPr>
          <p:nvPr/>
        </p:nvSpPr>
        <p:spPr bwMode="auto">
          <a:xfrm>
            <a:off x="6300788" y="1881188"/>
            <a:ext cx="280987" cy="214312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5785" name="Rectangle 156"/>
          <p:cNvSpPr>
            <a:spLocks noChangeArrowheads="1"/>
          </p:cNvSpPr>
          <p:nvPr/>
        </p:nvSpPr>
        <p:spPr bwMode="auto">
          <a:xfrm>
            <a:off x="5972175" y="2105025"/>
            <a:ext cx="309563" cy="23336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5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VLANS spanning multiple switches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3971925"/>
            <a:ext cx="8296275" cy="2687638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trunk port: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carries frames between VLANS defined over multiple physical switches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frames forwarded within VLAN between switches can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t be vanilla 802.1 frames (must carry VLAN ID info)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802.1q protocol adds/removed additional header fields for frames forwarded between trunk ports</a:t>
            </a:r>
          </a:p>
        </p:txBody>
      </p:sp>
      <p:sp>
        <p:nvSpPr>
          <p:cNvPr id="75788" name="Rectangle 62"/>
          <p:cNvSpPr>
            <a:spLocks noChangeArrowheads="1"/>
          </p:cNvSpPr>
          <p:nvPr/>
        </p:nvSpPr>
        <p:spPr bwMode="auto">
          <a:xfrm>
            <a:off x="1341438" y="1887538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32" name="Rectangle 80"/>
          <p:cNvSpPr>
            <a:spLocks noChangeArrowheads="1"/>
          </p:cNvSpPr>
          <p:nvPr/>
        </p:nvSpPr>
        <p:spPr bwMode="auto">
          <a:xfrm>
            <a:off x="1333500" y="2097088"/>
            <a:ext cx="290513" cy="2428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33" name="Rectangle 77"/>
          <p:cNvSpPr>
            <a:spLocks noChangeArrowheads="1"/>
          </p:cNvSpPr>
          <p:nvPr/>
        </p:nvSpPr>
        <p:spPr bwMode="auto">
          <a:xfrm>
            <a:off x="3405188" y="1878013"/>
            <a:ext cx="290512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34" name="Rectangle 76"/>
          <p:cNvSpPr>
            <a:spLocks noChangeArrowheads="1"/>
          </p:cNvSpPr>
          <p:nvPr/>
        </p:nvSpPr>
        <p:spPr bwMode="auto">
          <a:xfrm>
            <a:off x="2514600" y="1882775"/>
            <a:ext cx="890588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35" name="Rectangle 75"/>
          <p:cNvSpPr>
            <a:spLocks noChangeArrowheads="1"/>
          </p:cNvSpPr>
          <p:nvPr/>
        </p:nvSpPr>
        <p:spPr bwMode="auto">
          <a:xfrm>
            <a:off x="1619250" y="1882775"/>
            <a:ext cx="900113" cy="45243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36" name="Rectangle 2"/>
          <p:cNvSpPr>
            <a:spLocks noChangeArrowheads="1"/>
          </p:cNvSpPr>
          <p:nvPr/>
        </p:nvSpPr>
        <p:spPr bwMode="auto">
          <a:xfrm>
            <a:off x="1333500" y="1874838"/>
            <a:ext cx="2370138" cy="46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37" name="Line 3"/>
          <p:cNvSpPr>
            <a:spLocks noChangeShapeType="1"/>
          </p:cNvSpPr>
          <p:nvPr/>
        </p:nvSpPr>
        <p:spPr bwMode="auto">
          <a:xfrm>
            <a:off x="1335088" y="2090738"/>
            <a:ext cx="23510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38" name="Text Box 6"/>
          <p:cNvSpPr txBox="1">
            <a:spLocks noChangeArrowheads="1"/>
          </p:cNvSpPr>
          <p:nvPr/>
        </p:nvSpPr>
        <p:spPr bwMode="auto">
          <a:xfrm>
            <a:off x="1250950" y="18335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4339" name="Line 7"/>
          <p:cNvSpPr>
            <a:spLocks noChangeShapeType="1"/>
          </p:cNvSpPr>
          <p:nvPr/>
        </p:nvSpPr>
        <p:spPr bwMode="auto">
          <a:xfrm>
            <a:off x="2514600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40" name="AutoShape 8"/>
          <p:cNvSpPr>
            <a:spLocks noChangeArrowheads="1"/>
          </p:cNvSpPr>
          <p:nvPr/>
        </p:nvSpPr>
        <p:spPr bwMode="auto">
          <a:xfrm>
            <a:off x="1304925" y="1616075"/>
            <a:ext cx="3176588" cy="261938"/>
          </a:xfrm>
          <a:prstGeom prst="parallelogram">
            <a:avLst>
              <a:gd name="adj" fmla="val 3031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41" name="Freeform 9"/>
          <p:cNvSpPr>
            <a:spLocks/>
          </p:cNvSpPr>
          <p:nvPr/>
        </p:nvSpPr>
        <p:spPr bwMode="auto">
          <a:xfrm>
            <a:off x="3708400" y="1619250"/>
            <a:ext cx="763588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42" name="Freeform 10"/>
          <p:cNvSpPr>
            <a:spLocks/>
          </p:cNvSpPr>
          <p:nvPr/>
        </p:nvSpPr>
        <p:spPr bwMode="auto">
          <a:xfrm>
            <a:off x="1706563" y="1663700"/>
            <a:ext cx="2228850" cy="150813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43" name="Freeform 11"/>
          <p:cNvSpPr>
            <a:spLocks/>
          </p:cNvSpPr>
          <p:nvPr/>
        </p:nvSpPr>
        <p:spPr bwMode="auto">
          <a:xfrm>
            <a:off x="2179638" y="1663700"/>
            <a:ext cx="1420812" cy="166688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44" name="Line 17"/>
          <p:cNvSpPr>
            <a:spLocks noChangeShapeType="1"/>
          </p:cNvSpPr>
          <p:nvPr/>
        </p:nvSpPr>
        <p:spPr bwMode="auto">
          <a:xfrm>
            <a:off x="3114675" y="18843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45" name="Line 18"/>
          <p:cNvSpPr>
            <a:spLocks noChangeShapeType="1"/>
          </p:cNvSpPr>
          <p:nvPr/>
        </p:nvSpPr>
        <p:spPr bwMode="auto">
          <a:xfrm>
            <a:off x="1914525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46" name="Line 21"/>
          <p:cNvSpPr>
            <a:spLocks noChangeShapeType="1"/>
          </p:cNvSpPr>
          <p:nvPr/>
        </p:nvSpPr>
        <p:spPr bwMode="auto">
          <a:xfrm>
            <a:off x="1624013" y="18764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47" name="Line 22"/>
          <p:cNvSpPr>
            <a:spLocks noChangeShapeType="1"/>
          </p:cNvSpPr>
          <p:nvPr/>
        </p:nvSpPr>
        <p:spPr bwMode="auto">
          <a:xfrm>
            <a:off x="1333500" y="18891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48" name="Line 23"/>
          <p:cNvSpPr>
            <a:spLocks noChangeShapeType="1"/>
          </p:cNvSpPr>
          <p:nvPr/>
        </p:nvSpPr>
        <p:spPr bwMode="auto">
          <a:xfrm>
            <a:off x="2195513" y="18843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49" name="Line 24"/>
          <p:cNvSpPr>
            <a:spLocks noChangeShapeType="1"/>
          </p:cNvSpPr>
          <p:nvPr/>
        </p:nvSpPr>
        <p:spPr bwMode="auto">
          <a:xfrm>
            <a:off x="2819400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50" name="Line 25"/>
          <p:cNvSpPr>
            <a:spLocks noChangeShapeType="1"/>
          </p:cNvSpPr>
          <p:nvPr/>
        </p:nvSpPr>
        <p:spPr bwMode="auto">
          <a:xfrm>
            <a:off x="3409950" y="18748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51" name="Text Box 26"/>
          <p:cNvSpPr txBox="1">
            <a:spLocks noChangeArrowheads="1"/>
          </p:cNvSpPr>
          <p:nvPr/>
        </p:nvSpPr>
        <p:spPr bwMode="auto">
          <a:xfrm>
            <a:off x="2132013" y="204311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84352" name="Text Box 27"/>
          <p:cNvSpPr txBox="1">
            <a:spLocks noChangeArrowheads="1"/>
          </p:cNvSpPr>
          <p:nvPr/>
        </p:nvSpPr>
        <p:spPr bwMode="auto">
          <a:xfrm>
            <a:off x="2451100" y="1828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84353" name="Text Box 29"/>
          <p:cNvSpPr txBox="1">
            <a:spLocks noChangeArrowheads="1"/>
          </p:cNvSpPr>
          <p:nvPr/>
        </p:nvSpPr>
        <p:spPr bwMode="auto">
          <a:xfrm>
            <a:off x="2432050" y="204787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84354" name="Text Box 30"/>
          <p:cNvSpPr txBox="1">
            <a:spLocks noChangeArrowheads="1"/>
          </p:cNvSpPr>
          <p:nvPr/>
        </p:nvSpPr>
        <p:spPr bwMode="auto">
          <a:xfrm>
            <a:off x="1260475" y="20335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4355" name="Text Box 57"/>
          <p:cNvSpPr txBox="1">
            <a:spLocks noChangeArrowheads="1"/>
          </p:cNvSpPr>
          <p:nvPr/>
        </p:nvSpPr>
        <p:spPr bwMode="auto">
          <a:xfrm>
            <a:off x="2127250" y="1828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4356" name="Line 61"/>
          <p:cNvSpPr>
            <a:spLocks noChangeShapeType="1"/>
          </p:cNvSpPr>
          <p:nvPr/>
        </p:nvSpPr>
        <p:spPr bwMode="auto">
          <a:xfrm flipH="1">
            <a:off x="573088" y="2209800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57" name="Line 62"/>
          <p:cNvSpPr>
            <a:spLocks noChangeShapeType="1"/>
          </p:cNvSpPr>
          <p:nvPr/>
        </p:nvSpPr>
        <p:spPr bwMode="auto">
          <a:xfrm flipH="1">
            <a:off x="958850" y="2209800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58" name="Line 63"/>
          <p:cNvSpPr>
            <a:spLocks noChangeShapeType="1"/>
          </p:cNvSpPr>
          <p:nvPr/>
        </p:nvSpPr>
        <p:spPr bwMode="auto">
          <a:xfrm flipH="1">
            <a:off x="1677988" y="2225675"/>
            <a:ext cx="70961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59" name="Text Box 64"/>
          <p:cNvSpPr txBox="1">
            <a:spLocks noChangeArrowheads="1"/>
          </p:cNvSpPr>
          <p:nvPr/>
        </p:nvSpPr>
        <p:spPr bwMode="auto">
          <a:xfrm>
            <a:off x="3398838" y="25876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84360" name="Line 69"/>
          <p:cNvSpPr>
            <a:spLocks noChangeShapeType="1"/>
          </p:cNvSpPr>
          <p:nvPr/>
        </p:nvSpPr>
        <p:spPr bwMode="auto">
          <a:xfrm>
            <a:off x="2686050" y="2212975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61" name="Line 70"/>
          <p:cNvSpPr>
            <a:spLocks noChangeShapeType="1"/>
          </p:cNvSpPr>
          <p:nvPr/>
        </p:nvSpPr>
        <p:spPr bwMode="auto">
          <a:xfrm>
            <a:off x="2676525" y="2011363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62" name="Line 71"/>
          <p:cNvSpPr>
            <a:spLocks noChangeShapeType="1"/>
          </p:cNvSpPr>
          <p:nvPr/>
        </p:nvSpPr>
        <p:spPr bwMode="auto">
          <a:xfrm>
            <a:off x="3532188" y="1955800"/>
            <a:ext cx="514350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63" name="Text Box 72"/>
          <p:cNvSpPr txBox="1">
            <a:spLocks noChangeArrowheads="1"/>
          </p:cNvSpPr>
          <p:nvPr/>
        </p:nvSpPr>
        <p:spPr bwMode="auto">
          <a:xfrm>
            <a:off x="563563" y="3130550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184364" name="Text Box 73"/>
          <p:cNvSpPr txBox="1">
            <a:spLocks noChangeArrowheads="1"/>
          </p:cNvSpPr>
          <p:nvPr/>
        </p:nvSpPr>
        <p:spPr bwMode="auto">
          <a:xfrm>
            <a:off x="2725738" y="3117850"/>
            <a:ext cx="1433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184365" name="Text Box 74"/>
          <p:cNvSpPr txBox="1">
            <a:spLocks noChangeArrowheads="1"/>
          </p:cNvSpPr>
          <p:nvPr/>
        </p:nvSpPr>
        <p:spPr bwMode="auto">
          <a:xfrm>
            <a:off x="3322638" y="1824038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84366" name="Oval 81"/>
          <p:cNvSpPr>
            <a:spLocks noChangeArrowheads="1"/>
          </p:cNvSpPr>
          <p:nvPr/>
        </p:nvSpPr>
        <p:spPr bwMode="auto">
          <a:xfrm>
            <a:off x="1449388" y="218916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67" name="Oval 82"/>
          <p:cNvSpPr>
            <a:spLocks noChangeArrowheads="1"/>
          </p:cNvSpPr>
          <p:nvPr/>
        </p:nvSpPr>
        <p:spPr bwMode="auto">
          <a:xfrm>
            <a:off x="1741488" y="21859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68" name="Oval 83"/>
          <p:cNvSpPr>
            <a:spLocks noChangeArrowheads="1"/>
          </p:cNvSpPr>
          <p:nvPr/>
        </p:nvSpPr>
        <p:spPr bwMode="auto">
          <a:xfrm>
            <a:off x="2328863" y="219075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69" name="Oval 84"/>
          <p:cNvSpPr>
            <a:spLocks noChangeArrowheads="1"/>
          </p:cNvSpPr>
          <p:nvPr/>
        </p:nvSpPr>
        <p:spPr bwMode="auto">
          <a:xfrm>
            <a:off x="2660650" y="21875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70" name="Oval 85"/>
          <p:cNvSpPr>
            <a:spLocks noChangeArrowheads="1"/>
          </p:cNvSpPr>
          <p:nvPr/>
        </p:nvSpPr>
        <p:spPr bwMode="auto">
          <a:xfrm>
            <a:off x="2647950" y="1973263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71" name="Oval 86"/>
          <p:cNvSpPr>
            <a:spLocks noChangeArrowheads="1"/>
          </p:cNvSpPr>
          <p:nvPr/>
        </p:nvSpPr>
        <p:spPr bwMode="auto">
          <a:xfrm>
            <a:off x="3522663" y="19700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72" name="Text Box 45"/>
          <p:cNvSpPr txBox="1">
            <a:spLocks noChangeArrowheads="1"/>
          </p:cNvSpPr>
          <p:nvPr/>
        </p:nvSpPr>
        <p:spPr bwMode="auto">
          <a:xfrm>
            <a:off x="1112838" y="25542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75830" name="Rectangle 113"/>
          <p:cNvSpPr>
            <a:spLocks noChangeArrowheads="1"/>
          </p:cNvSpPr>
          <p:nvPr/>
        </p:nvSpPr>
        <p:spPr bwMode="auto">
          <a:xfrm>
            <a:off x="6888163" y="2105025"/>
            <a:ext cx="2794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74" name="Rectangle 77"/>
          <p:cNvSpPr>
            <a:spLocks noChangeArrowheads="1"/>
          </p:cNvSpPr>
          <p:nvPr/>
        </p:nvSpPr>
        <p:spPr bwMode="auto">
          <a:xfrm>
            <a:off x="6877050" y="1884363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75" name="Rectangle 76"/>
          <p:cNvSpPr>
            <a:spLocks noChangeArrowheads="1"/>
          </p:cNvSpPr>
          <p:nvPr/>
        </p:nvSpPr>
        <p:spPr bwMode="auto">
          <a:xfrm>
            <a:off x="5986463" y="1889125"/>
            <a:ext cx="890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76" name="Line 17"/>
          <p:cNvSpPr>
            <a:spLocks noChangeShapeType="1"/>
          </p:cNvSpPr>
          <p:nvPr/>
        </p:nvSpPr>
        <p:spPr bwMode="auto">
          <a:xfrm>
            <a:off x="6586538" y="18907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77" name="Line 24"/>
          <p:cNvSpPr>
            <a:spLocks noChangeShapeType="1"/>
          </p:cNvSpPr>
          <p:nvPr/>
        </p:nvSpPr>
        <p:spPr bwMode="auto">
          <a:xfrm>
            <a:off x="6291263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78" name="Line 25"/>
          <p:cNvSpPr>
            <a:spLocks noChangeShapeType="1"/>
          </p:cNvSpPr>
          <p:nvPr/>
        </p:nvSpPr>
        <p:spPr bwMode="auto">
          <a:xfrm>
            <a:off x="6881813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79" name="Text Box 29"/>
          <p:cNvSpPr txBox="1">
            <a:spLocks noChangeArrowheads="1"/>
          </p:cNvSpPr>
          <p:nvPr/>
        </p:nvSpPr>
        <p:spPr bwMode="auto">
          <a:xfrm>
            <a:off x="5903913" y="20542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4380" name="Text Box 74"/>
          <p:cNvSpPr txBox="1">
            <a:spLocks noChangeArrowheads="1"/>
          </p:cNvSpPr>
          <p:nvPr/>
        </p:nvSpPr>
        <p:spPr bwMode="auto">
          <a:xfrm>
            <a:off x="6794500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4381" name="Oval 84"/>
          <p:cNvSpPr>
            <a:spLocks noChangeArrowheads="1"/>
          </p:cNvSpPr>
          <p:nvPr/>
        </p:nvSpPr>
        <p:spPr bwMode="auto">
          <a:xfrm>
            <a:off x="6132513" y="2193925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82" name="Oval 86"/>
          <p:cNvSpPr>
            <a:spLocks noChangeArrowheads="1"/>
          </p:cNvSpPr>
          <p:nvPr/>
        </p:nvSpPr>
        <p:spPr bwMode="auto">
          <a:xfrm>
            <a:off x="6994525" y="197643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83" name="AutoShape 8"/>
          <p:cNvSpPr>
            <a:spLocks noChangeArrowheads="1"/>
          </p:cNvSpPr>
          <p:nvPr/>
        </p:nvSpPr>
        <p:spPr bwMode="auto">
          <a:xfrm>
            <a:off x="5972175" y="1612900"/>
            <a:ext cx="1630363" cy="261938"/>
          </a:xfrm>
          <a:prstGeom prst="parallelogram">
            <a:avLst>
              <a:gd name="adj" fmla="val 15560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84" name="Freeform 10"/>
          <p:cNvSpPr>
            <a:spLocks/>
          </p:cNvSpPr>
          <p:nvPr/>
        </p:nvSpPr>
        <p:spPr bwMode="auto">
          <a:xfrm>
            <a:off x="6154738" y="1657350"/>
            <a:ext cx="1184275" cy="166688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85" name="Freeform 10"/>
          <p:cNvSpPr>
            <a:spLocks/>
          </p:cNvSpPr>
          <p:nvPr/>
        </p:nvSpPr>
        <p:spPr bwMode="auto">
          <a:xfrm flipV="1">
            <a:off x="6354763" y="1657350"/>
            <a:ext cx="873125" cy="166688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86" name="Freeform 131"/>
          <p:cNvSpPr>
            <a:spLocks/>
          </p:cNvSpPr>
          <p:nvPr/>
        </p:nvSpPr>
        <p:spPr bwMode="auto">
          <a:xfrm>
            <a:off x="7180263" y="1611313"/>
            <a:ext cx="419100" cy="723900"/>
          </a:xfrm>
          <a:custGeom>
            <a:avLst/>
            <a:gdLst>
              <a:gd name="T0" fmla="*/ 2147483647 w 264"/>
              <a:gd name="T1" fmla="*/ 0 h 456"/>
              <a:gd name="T2" fmla="*/ 2147483647 w 264"/>
              <a:gd name="T3" fmla="*/ 2147483647 h 456"/>
              <a:gd name="T4" fmla="*/ 0 w 264"/>
              <a:gd name="T5" fmla="*/ 2147483647 h 4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4" h="456">
                <a:moveTo>
                  <a:pt x="264" y="0"/>
                </a:moveTo>
                <a:lnTo>
                  <a:pt x="262" y="248"/>
                </a:lnTo>
                <a:lnTo>
                  <a:pt x="0" y="45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87" name="Freeform 132"/>
          <p:cNvSpPr>
            <a:spLocks/>
          </p:cNvSpPr>
          <p:nvPr/>
        </p:nvSpPr>
        <p:spPr bwMode="auto">
          <a:xfrm>
            <a:off x="5969000" y="1868488"/>
            <a:ext cx="1209675" cy="481012"/>
          </a:xfrm>
          <a:custGeom>
            <a:avLst/>
            <a:gdLst>
              <a:gd name="T0" fmla="*/ 0 w 762"/>
              <a:gd name="T1" fmla="*/ 2147483647 h 303"/>
              <a:gd name="T2" fmla="*/ 0 w 762"/>
              <a:gd name="T3" fmla="*/ 2147483647 h 303"/>
              <a:gd name="T4" fmla="*/ 2147483647 w 762"/>
              <a:gd name="T5" fmla="*/ 2147483647 h 303"/>
              <a:gd name="T6" fmla="*/ 2147483647 w 762"/>
              <a:gd name="T7" fmla="*/ 0 h 3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2" h="303">
                <a:moveTo>
                  <a:pt x="0" y="3"/>
                </a:moveTo>
                <a:lnTo>
                  <a:pt x="0" y="303"/>
                </a:lnTo>
                <a:lnTo>
                  <a:pt x="762" y="303"/>
                </a:lnTo>
                <a:lnTo>
                  <a:pt x="76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5845" name="Line 133"/>
          <p:cNvSpPr>
            <a:spLocks noChangeShapeType="1"/>
          </p:cNvSpPr>
          <p:nvPr/>
        </p:nvSpPr>
        <p:spPr bwMode="auto">
          <a:xfrm flipV="1">
            <a:off x="5969000" y="2092325"/>
            <a:ext cx="121920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89" name="Line 69"/>
          <p:cNvSpPr>
            <a:spLocks noChangeShapeType="1"/>
          </p:cNvSpPr>
          <p:nvPr/>
        </p:nvSpPr>
        <p:spPr bwMode="auto">
          <a:xfrm flipH="1">
            <a:off x="5983288" y="2216150"/>
            <a:ext cx="16510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90" name="Line 70"/>
          <p:cNvSpPr>
            <a:spLocks noChangeShapeType="1"/>
          </p:cNvSpPr>
          <p:nvPr/>
        </p:nvSpPr>
        <p:spPr bwMode="auto">
          <a:xfrm>
            <a:off x="6438900" y="1990725"/>
            <a:ext cx="179388" cy="627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91" name="Line 71"/>
          <p:cNvSpPr>
            <a:spLocks noChangeShapeType="1"/>
          </p:cNvSpPr>
          <p:nvPr/>
        </p:nvSpPr>
        <p:spPr bwMode="auto">
          <a:xfrm>
            <a:off x="6999288" y="1987550"/>
            <a:ext cx="509587" cy="455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92" name="Oval 85"/>
          <p:cNvSpPr>
            <a:spLocks noChangeArrowheads="1"/>
          </p:cNvSpPr>
          <p:nvPr/>
        </p:nvSpPr>
        <p:spPr bwMode="auto">
          <a:xfrm>
            <a:off x="6424613" y="19700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93" name="Text Box 27"/>
          <p:cNvSpPr txBox="1">
            <a:spLocks noChangeArrowheads="1"/>
          </p:cNvSpPr>
          <p:nvPr/>
        </p:nvSpPr>
        <p:spPr bwMode="auto">
          <a:xfrm>
            <a:off x="6232525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75851" name="Rectangle 158"/>
          <p:cNvSpPr>
            <a:spLocks noChangeArrowheads="1"/>
          </p:cNvSpPr>
          <p:nvPr/>
        </p:nvSpPr>
        <p:spPr bwMode="auto">
          <a:xfrm>
            <a:off x="6591300" y="1885950"/>
            <a:ext cx="280988" cy="204788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95" name="Text Box 73"/>
          <p:cNvSpPr txBox="1">
            <a:spLocks noChangeArrowheads="1"/>
          </p:cNvSpPr>
          <p:nvPr/>
        </p:nvSpPr>
        <p:spPr bwMode="auto">
          <a:xfrm>
            <a:off x="5648325" y="3124200"/>
            <a:ext cx="2408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Ports 2,3,5 belong to EE VLAN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Ports 4,6,7,8 belong to CS VLAN</a:t>
            </a:r>
          </a:p>
        </p:txBody>
      </p:sp>
      <p:sp>
        <p:nvSpPr>
          <p:cNvPr id="184396" name="Text Box 27"/>
          <p:cNvSpPr txBox="1">
            <a:spLocks noChangeArrowheads="1"/>
          </p:cNvSpPr>
          <p:nvPr/>
        </p:nvSpPr>
        <p:spPr bwMode="auto">
          <a:xfrm>
            <a:off x="6513513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184397" name="Text Box 27"/>
          <p:cNvSpPr txBox="1">
            <a:spLocks noChangeArrowheads="1"/>
          </p:cNvSpPr>
          <p:nvPr/>
        </p:nvSpPr>
        <p:spPr bwMode="auto">
          <a:xfrm>
            <a:off x="6237288" y="20494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184398" name="Text Box 27"/>
          <p:cNvSpPr txBox="1">
            <a:spLocks noChangeArrowheads="1"/>
          </p:cNvSpPr>
          <p:nvPr/>
        </p:nvSpPr>
        <p:spPr bwMode="auto">
          <a:xfrm>
            <a:off x="6513513" y="20494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184399" name="Text Box 27"/>
          <p:cNvSpPr txBox="1">
            <a:spLocks noChangeArrowheads="1"/>
          </p:cNvSpPr>
          <p:nvPr/>
        </p:nvSpPr>
        <p:spPr bwMode="auto">
          <a:xfrm>
            <a:off x="6813550" y="20542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grpSp>
        <p:nvGrpSpPr>
          <p:cNvPr id="692394" name="Group 170"/>
          <p:cNvGrpSpPr>
            <a:grpSpLocks/>
          </p:cNvGrpSpPr>
          <p:nvPr/>
        </p:nvGrpSpPr>
        <p:grpSpPr bwMode="auto">
          <a:xfrm>
            <a:off x="3327400" y="1835150"/>
            <a:ext cx="2836863" cy="427038"/>
            <a:chOff x="2096" y="1156"/>
            <a:chExt cx="1787" cy="269"/>
          </a:xfrm>
        </p:grpSpPr>
        <p:sp>
          <p:nvSpPr>
            <p:cNvPr id="184429" name="Oval 85"/>
            <p:cNvSpPr>
              <a:spLocks noChangeArrowheads="1"/>
            </p:cNvSpPr>
            <p:nvPr/>
          </p:nvSpPr>
          <p:spPr bwMode="auto">
            <a:xfrm>
              <a:off x="2215" y="1381"/>
              <a:ext cx="27" cy="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84430" name="Group 169"/>
            <p:cNvGrpSpPr>
              <a:grpSpLocks/>
            </p:cNvGrpSpPr>
            <p:nvPr/>
          </p:nvGrpSpPr>
          <p:grpSpPr bwMode="auto">
            <a:xfrm>
              <a:off x="2096" y="1156"/>
              <a:ext cx="1787" cy="269"/>
              <a:chOff x="2096" y="1156"/>
              <a:chExt cx="1787" cy="269"/>
            </a:xfrm>
          </p:grpSpPr>
          <p:sp>
            <p:nvSpPr>
              <p:cNvPr id="184431" name="Text Box 28"/>
              <p:cNvSpPr txBox="1">
                <a:spLocks noChangeArrowheads="1"/>
              </p:cNvSpPr>
              <p:nvPr/>
            </p:nvSpPr>
            <p:spPr bwMode="auto">
              <a:xfrm>
                <a:off x="2096" y="1290"/>
                <a:ext cx="188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FF0000"/>
                    </a:solidFill>
                    <a:latin typeface="Arial" charset="0"/>
                  </a:rPr>
                  <a:t>16</a:t>
                </a:r>
              </a:p>
            </p:txBody>
          </p:sp>
          <p:sp>
            <p:nvSpPr>
              <p:cNvPr id="184432" name="Text Box 27"/>
              <p:cNvSpPr txBox="1">
                <a:spLocks noChangeArrowheads="1"/>
              </p:cNvSpPr>
              <p:nvPr/>
            </p:nvSpPr>
            <p:spPr bwMode="auto">
              <a:xfrm>
                <a:off x="3731" y="1156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FF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84433" name="Oval 85"/>
              <p:cNvSpPr>
                <a:spLocks noChangeArrowheads="1"/>
              </p:cNvSpPr>
              <p:nvPr/>
            </p:nvSpPr>
            <p:spPr bwMode="auto">
              <a:xfrm>
                <a:off x="3855" y="1247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434" name="Freeform 168"/>
              <p:cNvSpPr>
                <a:spLocks/>
              </p:cNvSpPr>
              <p:nvPr/>
            </p:nvSpPr>
            <p:spPr bwMode="auto">
              <a:xfrm>
                <a:off x="2226" y="1260"/>
                <a:ext cx="1644" cy="135"/>
              </a:xfrm>
              <a:custGeom>
                <a:avLst/>
                <a:gdLst>
                  <a:gd name="T0" fmla="*/ 0 w 1644"/>
                  <a:gd name="T1" fmla="*/ 135 h 135"/>
                  <a:gd name="T2" fmla="*/ 852 w 1644"/>
                  <a:gd name="T3" fmla="*/ 132 h 135"/>
                  <a:gd name="T4" fmla="*/ 1050 w 1644"/>
                  <a:gd name="T5" fmla="*/ 0 h 135"/>
                  <a:gd name="T6" fmla="*/ 1644 w 1644"/>
                  <a:gd name="T7" fmla="*/ 0 h 1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44" h="135">
                    <a:moveTo>
                      <a:pt x="0" y="135"/>
                    </a:moveTo>
                    <a:lnTo>
                      <a:pt x="852" y="132"/>
                    </a:lnTo>
                    <a:lnTo>
                      <a:pt x="1050" y="0"/>
                    </a:lnTo>
                    <a:lnTo>
                      <a:pt x="1644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84401" name="Group 44"/>
          <p:cNvGrpSpPr>
            <a:grpSpLocks/>
          </p:cNvGrpSpPr>
          <p:nvPr/>
        </p:nvGrpSpPr>
        <p:grpSpPr bwMode="auto">
          <a:xfrm>
            <a:off x="254000" y="2316163"/>
            <a:ext cx="538163" cy="558800"/>
            <a:chOff x="-44" y="1473"/>
            <a:chExt cx="981" cy="1105"/>
          </a:xfrm>
        </p:grpSpPr>
        <p:pic>
          <p:nvPicPr>
            <p:cNvPr id="18442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4402" name="Group 44"/>
          <p:cNvGrpSpPr>
            <a:grpSpLocks/>
          </p:cNvGrpSpPr>
          <p:nvPr/>
        </p:nvGrpSpPr>
        <p:grpSpPr bwMode="auto">
          <a:xfrm>
            <a:off x="619125" y="2519363"/>
            <a:ext cx="539750" cy="558800"/>
            <a:chOff x="-44" y="1473"/>
            <a:chExt cx="981" cy="1105"/>
          </a:xfrm>
        </p:grpSpPr>
        <p:pic>
          <p:nvPicPr>
            <p:cNvPr id="18442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4403" name="Group 44"/>
          <p:cNvGrpSpPr>
            <a:grpSpLocks/>
          </p:cNvGrpSpPr>
          <p:nvPr/>
        </p:nvGrpSpPr>
        <p:grpSpPr bwMode="auto">
          <a:xfrm>
            <a:off x="1290638" y="2479675"/>
            <a:ext cx="538162" cy="558800"/>
            <a:chOff x="-44" y="1473"/>
            <a:chExt cx="981" cy="1105"/>
          </a:xfrm>
        </p:grpSpPr>
        <p:pic>
          <p:nvPicPr>
            <p:cNvPr id="18442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4404" name="Group 44"/>
          <p:cNvGrpSpPr>
            <a:grpSpLocks/>
          </p:cNvGrpSpPr>
          <p:nvPr/>
        </p:nvGrpSpPr>
        <p:grpSpPr bwMode="auto">
          <a:xfrm>
            <a:off x="2417763" y="2498725"/>
            <a:ext cx="538162" cy="558800"/>
            <a:chOff x="-44" y="1473"/>
            <a:chExt cx="981" cy="1105"/>
          </a:xfrm>
        </p:grpSpPr>
        <p:pic>
          <p:nvPicPr>
            <p:cNvPr id="18442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4405" name="Group 44"/>
          <p:cNvGrpSpPr>
            <a:grpSpLocks/>
          </p:cNvGrpSpPr>
          <p:nvPr/>
        </p:nvGrpSpPr>
        <p:grpSpPr bwMode="auto">
          <a:xfrm>
            <a:off x="2854325" y="2479675"/>
            <a:ext cx="539750" cy="558800"/>
            <a:chOff x="-44" y="1473"/>
            <a:chExt cx="981" cy="1105"/>
          </a:xfrm>
        </p:grpSpPr>
        <p:pic>
          <p:nvPicPr>
            <p:cNvPr id="18441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4406" name="Group 44"/>
          <p:cNvGrpSpPr>
            <a:grpSpLocks/>
          </p:cNvGrpSpPr>
          <p:nvPr/>
        </p:nvGrpSpPr>
        <p:grpSpPr bwMode="auto">
          <a:xfrm>
            <a:off x="3708400" y="2327275"/>
            <a:ext cx="538163" cy="558800"/>
            <a:chOff x="-44" y="1473"/>
            <a:chExt cx="981" cy="1105"/>
          </a:xfrm>
        </p:grpSpPr>
        <p:pic>
          <p:nvPicPr>
            <p:cNvPr id="18441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4407" name="Group 44"/>
          <p:cNvGrpSpPr>
            <a:grpSpLocks/>
          </p:cNvGrpSpPr>
          <p:nvPr/>
        </p:nvGrpSpPr>
        <p:grpSpPr bwMode="auto">
          <a:xfrm>
            <a:off x="5557838" y="2428875"/>
            <a:ext cx="538162" cy="558800"/>
            <a:chOff x="-44" y="1473"/>
            <a:chExt cx="981" cy="1105"/>
          </a:xfrm>
        </p:grpSpPr>
        <p:pic>
          <p:nvPicPr>
            <p:cNvPr id="18441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4408" name="Group 44"/>
          <p:cNvGrpSpPr>
            <a:grpSpLocks/>
          </p:cNvGrpSpPr>
          <p:nvPr/>
        </p:nvGrpSpPr>
        <p:grpSpPr bwMode="auto">
          <a:xfrm>
            <a:off x="7183438" y="2357438"/>
            <a:ext cx="538162" cy="558800"/>
            <a:chOff x="-44" y="1473"/>
            <a:chExt cx="981" cy="1105"/>
          </a:xfrm>
        </p:grpSpPr>
        <p:pic>
          <p:nvPicPr>
            <p:cNvPr id="18441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4409" name="Group 44"/>
          <p:cNvGrpSpPr>
            <a:grpSpLocks/>
          </p:cNvGrpSpPr>
          <p:nvPr/>
        </p:nvGrpSpPr>
        <p:grpSpPr bwMode="auto">
          <a:xfrm>
            <a:off x="6257925" y="2438400"/>
            <a:ext cx="539750" cy="558800"/>
            <a:chOff x="-44" y="1473"/>
            <a:chExt cx="981" cy="1105"/>
          </a:xfrm>
        </p:grpSpPr>
        <p:pic>
          <p:nvPicPr>
            <p:cNvPr id="18441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84410" name="Picture 15" descr="underline_base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030288"/>
            <a:ext cx="74152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solidFill>
                  <a:srgbClr val="000000"/>
                </a:solidFill>
                <a:latin typeface="Tahoma" charset="0"/>
              </a:rPr>
              <a:t>6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</a:rPr>
              <a:t>-</a:t>
            </a:r>
            <a:fld id="{8E8C6E93-DF5B-BC4B-80F9-500DED1EEDCC}" type="slidenum">
              <a:rPr lang="en-US" sz="1200">
                <a:solidFill>
                  <a:srgbClr val="000000"/>
                </a:solidFill>
                <a:latin typeface="Tahoma" charset="0"/>
              </a:rPr>
              <a:pPr/>
              <a:t>72</a:t>
            </a:fld>
            <a:endParaRPr lang="en-US" sz="1200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87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7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Text Box 9"/>
          <p:cNvSpPr txBox="1">
            <a:spLocks noChangeArrowheads="1"/>
          </p:cNvSpPr>
          <p:nvPr/>
        </p:nvSpPr>
        <p:spPr bwMode="auto">
          <a:xfrm>
            <a:off x="3384550" y="1428750"/>
            <a:ext cx="4746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type</a:t>
            </a:r>
          </a:p>
        </p:txBody>
      </p:sp>
      <p:sp>
        <p:nvSpPr>
          <p:cNvPr id="185348" name="Line 10"/>
          <p:cNvSpPr>
            <a:spLocks noChangeShapeType="1"/>
          </p:cNvSpPr>
          <p:nvPr/>
        </p:nvSpPr>
        <p:spPr bwMode="auto">
          <a:xfrm>
            <a:off x="3559175" y="163671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5349" name="Line 31"/>
          <p:cNvSpPr>
            <a:spLocks noChangeShapeType="1"/>
          </p:cNvSpPr>
          <p:nvPr/>
        </p:nvSpPr>
        <p:spPr bwMode="auto">
          <a:xfrm>
            <a:off x="1000125" y="2200275"/>
            <a:ext cx="0" cy="771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5350" name="Line 34"/>
          <p:cNvSpPr>
            <a:spLocks noChangeShapeType="1"/>
          </p:cNvSpPr>
          <p:nvPr/>
        </p:nvSpPr>
        <p:spPr bwMode="auto">
          <a:xfrm>
            <a:off x="3424238" y="2171700"/>
            <a:ext cx="0" cy="771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5351" name="Line 36"/>
          <p:cNvSpPr>
            <a:spLocks noChangeShapeType="1"/>
          </p:cNvSpPr>
          <p:nvPr/>
        </p:nvSpPr>
        <p:spPr bwMode="auto">
          <a:xfrm>
            <a:off x="3457575" y="2176463"/>
            <a:ext cx="742950" cy="809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5352" name="Line 37"/>
          <p:cNvSpPr>
            <a:spLocks noChangeShapeType="1"/>
          </p:cNvSpPr>
          <p:nvPr/>
        </p:nvSpPr>
        <p:spPr bwMode="auto">
          <a:xfrm>
            <a:off x="6167438" y="2185988"/>
            <a:ext cx="700087" cy="7953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5353" name="Line 40"/>
          <p:cNvSpPr>
            <a:spLocks noChangeShapeType="1"/>
          </p:cNvSpPr>
          <p:nvPr/>
        </p:nvSpPr>
        <p:spPr bwMode="auto">
          <a:xfrm>
            <a:off x="3600450" y="3328988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5354" name="Rectangle 41"/>
          <p:cNvSpPr>
            <a:spLocks noChangeArrowheads="1"/>
          </p:cNvSpPr>
          <p:nvPr/>
        </p:nvSpPr>
        <p:spPr bwMode="auto">
          <a:xfrm>
            <a:off x="3476625" y="4057650"/>
            <a:ext cx="25066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ko-KR" sz="1400" dirty="0">
                <a:solidFill>
                  <a:srgbClr val="000000"/>
                </a:solidFill>
                <a:ea typeface="Gulim" charset="0"/>
                <a:cs typeface="Gulim" charset="0"/>
              </a:rPr>
              <a:t>2-byte Tag Protocol Identifier</a:t>
            </a:r>
          </a:p>
          <a:p>
            <a:pPr eaLnBrk="1" hangingPunct="1"/>
            <a:r>
              <a:rPr lang="en-US" altLang="ko-KR" sz="1400" dirty="0">
                <a:solidFill>
                  <a:srgbClr val="000000"/>
                </a:solidFill>
                <a:ea typeface="Gulim" charset="0"/>
                <a:cs typeface="Gulim" charset="0"/>
              </a:rPr>
              <a:t>                        (value: 81-00) </a:t>
            </a:r>
          </a:p>
        </p:txBody>
      </p:sp>
      <p:sp>
        <p:nvSpPr>
          <p:cNvPr id="185355" name="Rectangle 42"/>
          <p:cNvSpPr>
            <a:spLocks noChangeArrowheads="1"/>
          </p:cNvSpPr>
          <p:nvPr/>
        </p:nvSpPr>
        <p:spPr bwMode="auto">
          <a:xfrm>
            <a:off x="3814763" y="5203825"/>
            <a:ext cx="38242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ko-KR" sz="1400" dirty="0">
                <a:solidFill>
                  <a:srgbClr val="000000"/>
                </a:solidFill>
                <a:ea typeface="Gulim" charset="0"/>
                <a:cs typeface="Gulim" charset="0"/>
              </a:rPr>
              <a:t>Tag Control Information (12 bit VLAN ID field, </a:t>
            </a:r>
          </a:p>
          <a:p>
            <a:pPr eaLnBrk="1" hangingPunct="1"/>
            <a:r>
              <a:rPr lang="en-US" altLang="ko-KR" sz="1400" dirty="0">
                <a:solidFill>
                  <a:srgbClr val="000000"/>
                </a:solidFill>
                <a:ea typeface="Gulim" charset="0"/>
                <a:cs typeface="Gulim" charset="0"/>
              </a:rPr>
              <a:t>                          3 bit priority field like IP TOS)</a:t>
            </a:r>
            <a:r>
              <a:rPr lang="en-US" altLang="ko-KR" dirty="0">
                <a:solidFill>
                  <a:srgbClr val="000000"/>
                </a:solidFill>
                <a:ea typeface="Gulim" charset="0"/>
                <a:cs typeface="Gulim" charset="0"/>
              </a:rPr>
              <a:t> </a:t>
            </a:r>
          </a:p>
        </p:txBody>
      </p:sp>
      <p:sp>
        <p:nvSpPr>
          <p:cNvPr id="185356" name="Line 43"/>
          <p:cNvSpPr>
            <a:spLocks noChangeShapeType="1"/>
          </p:cNvSpPr>
          <p:nvPr/>
        </p:nvSpPr>
        <p:spPr bwMode="auto">
          <a:xfrm>
            <a:off x="3963988" y="3419475"/>
            <a:ext cx="9525" cy="1741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5357" name="Line 44"/>
          <p:cNvSpPr>
            <a:spLocks noChangeShapeType="1"/>
          </p:cNvSpPr>
          <p:nvPr/>
        </p:nvSpPr>
        <p:spPr bwMode="auto">
          <a:xfrm>
            <a:off x="6562725" y="3319463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5358" name="Line 47"/>
          <p:cNvSpPr>
            <a:spLocks noChangeShapeType="1"/>
          </p:cNvSpPr>
          <p:nvPr/>
        </p:nvSpPr>
        <p:spPr bwMode="auto">
          <a:xfrm flipH="1">
            <a:off x="6767513" y="3076575"/>
            <a:ext cx="14287" cy="5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5359" name="Rectangle 48"/>
          <p:cNvSpPr>
            <a:spLocks noChangeArrowheads="1"/>
          </p:cNvSpPr>
          <p:nvPr/>
        </p:nvSpPr>
        <p:spPr bwMode="auto">
          <a:xfrm>
            <a:off x="6105525" y="4175125"/>
            <a:ext cx="12382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ko-KR" sz="1400" dirty="0">
                <a:solidFill>
                  <a:srgbClr val="000000"/>
                </a:solidFill>
                <a:ea typeface="Gulim" charset="0"/>
                <a:cs typeface="Gulim" charset="0"/>
              </a:rPr>
              <a:t>Recomputed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1400" dirty="0">
                <a:solidFill>
                  <a:srgbClr val="000000"/>
                </a:solidFill>
                <a:ea typeface="Gulim" charset="0"/>
                <a:cs typeface="Gulim" charset="0"/>
              </a:rPr>
              <a:t>CRC</a:t>
            </a:r>
            <a:r>
              <a:rPr lang="en-US" altLang="ko-KR" dirty="0">
                <a:solidFill>
                  <a:srgbClr val="000000"/>
                </a:solidFill>
                <a:ea typeface="Gulim" charset="0"/>
                <a:cs typeface="Gulim" charset="0"/>
              </a:rPr>
              <a:t> </a:t>
            </a:r>
          </a:p>
        </p:txBody>
      </p:sp>
      <p:sp>
        <p:nvSpPr>
          <p:cNvPr id="76817" name="Rectangle 27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+mn-cs"/>
              </a:rPr>
              <a:t>802.1Q VLAN frame format</a:t>
            </a:r>
          </a:p>
        </p:txBody>
      </p:sp>
      <p:sp>
        <p:nvSpPr>
          <p:cNvPr id="76818" name="Text Box 28"/>
          <p:cNvSpPr txBox="1">
            <a:spLocks noChangeArrowheads="1"/>
          </p:cNvSpPr>
          <p:nvPr/>
        </p:nvSpPr>
        <p:spPr bwMode="auto">
          <a:xfrm>
            <a:off x="7100888" y="1801813"/>
            <a:ext cx="15509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802.1 frame</a:t>
            </a:r>
          </a:p>
        </p:txBody>
      </p:sp>
      <p:sp>
        <p:nvSpPr>
          <p:cNvPr id="76819" name="Text Box 29"/>
          <p:cNvSpPr txBox="1">
            <a:spLocks noChangeArrowheads="1"/>
          </p:cNvSpPr>
          <p:nvPr/>
        </p:nvSpPr>
        <p:spPr bwMode="auto">
          <a:xfrm>
            <a:off x="7104063" y="2967038"/>
            <a:ext cx="17494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802.1Q frame</a:t>
            </a:r>
          </a:p>
        </p:txBody>
      </p:sp>
      <p:pic>
        <p:nvPicPr>
          <p:cNvPr id="185363" name="Picture 20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027113"/>
            <a:ext cx="574198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64" name="Rectangle 1"/>
          <p:cNvSpPr>
            <a:spLocks noChangeArrowheads="1"/>
          </p:cNvSpPr>
          <p:nvPr/>
        </p:nvSpPr>
        <p:spPr bwMode="auto">
          <a:xfrm>
            <a:off x="965200" y="1709738"/>
            <a:ext cx="5140325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6822" name="Straight Connector 3"/>
          <p:cNvCxnSpPr>
            <a:cxnSpLocks noChangeShapeType="1"/>
          </p:cNvCxnSpPr>
          <p:nvPr/>
        </p:nvCxnSpPr>
        <p:spPr bwMode="auto">
          <a:xfrm>
            <a:off x="1958975" y="1700213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3" name="Straight Connector 32"/>
          <p:cNvCxnSpPr>
            <a:cxnSpLocks noChangeShapeType="1"/>
          </p:cNvCxnSpPr>
          <p:nvPr/>
        </p:nvCxnSpPr>
        <p:spPr bwMode="auto">
          <a:xfrm>
            <a:off x="2689225" y="1703388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4" name="Straight Connector 33"/>
          <p:cNvCxnSpPr>
            <a:cxnSpLocks noChangeShapeType="1"/>
          </p:cNvCxnSpPr>
          <p:nvPr/>
        </p:nvCxnSpPr>
        <p:spPr bwMode="auto">
          <a:xfrm>
            <a:off x="3417888" y="1708150"/>
            <a:ext cx="0" cy="427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5" name="Straight Connector 34"/>
          <p:cNvCxnSpPr>
            <a:cxnSpLocks noChangeShapeType="1"/>
          </p:cNvCxnSpPr>
          <p:nvPr/>
        </p:nvCxnSpPr>
        <p:spPr bwMode="auto">
          <a:xfrm>
            <a:off x="3671888" y="1703388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6" name="Straight Connector 35"/>
          <p:cNvCxnSpPr>
            <a:cxnSpLocks noChangeShapeType="1"/>
          </p:cNvCxnSpPr>
          <p:nvPr/>
        </p:nvCxnSpPr>
        <p:spPr bwMode="auto">
          <a:xfrm>
            <a:off x="5638800" y="1689100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5370" name="TextBox 5"/>
          <p:cNvSpPr txBox="1">
            <a:spLocks noChangeArrowheads="1"/>
          </p:cNvSpPr>
          <p:nvPr/>
        </p:nvSpPr>
        <p:spPr bwMode="auto">
          <a:xfrm>
            <a:off x="1937401" y="1722438"/>
            <a:ext cx="770225" cy="40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rgbClr val="FFFFFF"/>
                </a:solidFill>
                <a:latin typeface="Arial" charset="0"/>
                <a:cs typeface="Arial" charset="0"/>
              </a:rPr>
              <a:t>dest.</a:t>
            </a:r>
          </a:p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rgbClr val="FFFFFF"/>
                </a:solidFill>
                <a:latin typeface="Arial" charset="0"/>
                <a:cs typeface="Arial" charset="0"/>
              </a:rPr>
              <a:t>address</a:t>
            </a:r>
          </a:p>
        </p:txBody>
      </p:sp>
      <p:sp>
        <p:nvSpPr>
          <p:cNvPr id="185371" name="TextBox 37"/>
          <p:cNvSpPr txBox="1">
            <a:spLocks noChangeArrowheads="1"/>
          </p:cNvSpPr>
          <p:nvPr/>
        </p:nvSpPr>
        <p:spPr bwMode="auto">
          <a:xfrm>
            <a:off x="2697163" y="1719263"/>
            <a:ext cx="730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rgbClr val="FFFFFF"/>
                </a:solidFill>
                <a:latin typeface="Arial" charset="0"/>
                <a:cs typeface="Arial" charset="0"/>
              </a:rPr>
              <a:t>source</a:t>
            </a:r>
          </a:p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rgbClr val="FFFFFF"/>
                </a:solidFill>
                <a:latin typeface="Arial" charset="0"/>
                <a:cs typeface="Arial" charset="0"/>
              </a:rPr>
              <a:t>address</a:t>
            </a:r>
          </a:p>
        </p:txBody>
      </p:sp>
      <p:sp>
        <p:nvSpPr>
          <p:cNvPr id="185372" name="TextBox 38"/>
          <p:cNvSpPr txBox="1">
            <a:spLocks noChangeArrowheads="1"/>
          </p:cNvSpPr>
          <p:nvPr/>
        </p:nvSpPr>
        <p:spPr bwMode="auto">
          <a:xfrm>
            <a:off x="4041775" y="1790700"/>
            <a:ext cx="1190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rgbClr val="FFFFFF"/>
                </a:solidFill>
                <a:latin typeface="Arial" charset="0"/>
                <a:cs typeface="Arial" charset="0"/>
              </a:rPr>
              <a:t>data (payload)</a:t>
            </a:r>
          </a:p>
        </p:txBody>
      </p:sp>
      <p:sp>
        <p:nvSpPr>
          <p:cNvPr id="185373" name="TextBox 39"/>
          <p:cNvSpPr txBox="1">
            <a:spLocks noChangeArrowheads="1"/>
          </p:cNvSpPr>
          <p:nvPr/>
        </p:nvSpPr>
        <p:spPr bwMode="auto">
          <a:xfrm>
            <a:off x="5611813" y="1809750"/>
            <a:ext cx="5159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rgbClr val="FFFFFF"/>
                </a:solidFill>
                <a:latin typeface="Arial" charset="0"/>
                <a:cs typeface="Arial" charset="0"/>
              </a:rPr>
              <a:t>CRC</a:t>
            </a:r>
          </a:p>
        </p:txBody>
      </p:sp>
      <p:sp>
        <p:nvSpPr>
          <p:cNvPr id="185374" name="TextBox 40"/>
          <p:cNvSpPr txBox="1">
            <a:spLocks noChangeArrowheads="1"/>
          </p:cNvSpPr>
          <p:nvPr/>
        </p:nvSpPr>
        <p:spPr bwMode="auto">
          <a:xfrm>
            <a:off x="1047750" y="1787525"/>
            <a:ext cx="822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rgbClr val="FFFFFF"/>
                </a:solidFill>
                <a:latin typeface="Arial" charset="0"/>
                <a:cs typeface="Arial" charset="0"/>
              </a:rPr>
              <a:t>preamble</a:t>
            </a:r>
          </a:p>
        </p:txBody>
      </p:sp>
      <p:grpSp>
        <p:nvGrpSpPr>
          <p:cNvPr id="173087" name="Group 6"/>
          <p:cNvGrpSpPr>
            <a:grpSpLocks/>
          </p:cNvGrpSpPr>
          <p:nvPr/>
        </p:nvGrpSpPr>
        <p:grpSpPr bwMode="auto">
          <a:xfrm>
            <a:off x="992826" y="2949575"/>
            <a:ext cx="2448769" cy="436563"/>
            <a:chOff x="340454" y="5667110"/>
            <a:chExt cx="2448560" cy="435435"/>
          </a:xfrm>
          <a:solidFill>
            <a:srgbClr val="006633"/>
          </a:solidFill>
        </p:grpSpPr>
        <p:sp>
          <p:nvSpPr>
            <p:cNvPr id="173097" name="Rectangle 42"/>
            <p:cNvSpPr>
              <a:spLocks noChangeArrowheads="1"/>
            </p:cNvSpPr>
            <p:nvPr/>
          </p:nvSpPr>
          <p:spPr bwMode="auto">
            <a:xfrm>
              <a:off x="340454" y="5676543"/>
              <a:ext cx="2448560" cy="40640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76843" name="Straight Connector 43"/>
            <p:cNvCxnSpPr>
              <a:cxnSpLocks noChangeShapeType="1"/>
            </p:cNvCxnSpPr>
            <p:nvPr/>
          </p:nvCxnSpPr>
          <p:spPr bwMode="auto">
            <a:xfrm>
              <a:off x="1314457" y="5667110"/>
              <a:ext cx="0" cy="427518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6844" name="Straight Connector 44"/>
            <p:cNvCxnSpPr>
              <a:cxnSpLocks noChangeShapeType="1"/>
            </p:cNvCxnSpPr>
            <p:nvPr/>
          </p:nvCxnSpPr>
          <p:spPr bwMode="auto">
            <a:xfrm>
              <a:off x="2044645" y="5670277"/>
              <a:ext cx="0" cy="429101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6845" name="Straight Connector 45"/>
            <p:cNvCxnSpPr>
              <a:cxnSpLocks noChangeShapeType="1"/>
            </p:cNvCxnSpPr>
            <p:nvPr/>
          </p:nvCxnSpPr>
          <p:spPr bwMode="auto">
            <a:xfrm>
              <a:off x="2773245" y="5675027"/>
              <a:ext cx="0" cy="427518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73101" name="TextBox 48"/>
            <p:cNvSpPr txBox="1">
              <a:spLocks noChangeArrowheads="1"/>
            </p:cNvSpPr>
            <p:nvPr/>
          </p:nvSpPr>
          <p:spPr bwMode="auto">
            <a:xfrm>
              <a:off x="1292617" y="5688880"/>
              <a:ext cx="770159" cy="4041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73102" name="TextBox 49"/>
            <p:cNvSpPr txBox="1">
              <a:spLocks noChangeArrowheads="1"/>
            </p:cNvSpPr>
            <p:nvPr/>
          </p:nvSpPr>
          <p:spPr bwMode="auto">
            <a:xfrm>
              <a:off x="2053082" y="5685251"/>
              <a:ext cx="729687" cy="4001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73103" name="TextBox 52"/>
            <p:cNvSpPr txBox="1">
              <a:spLocks noChangeArrowheads="1"/>
            </p:cNvSpPr>
            <p:nvPr/>
          </p:nvSpPr>
          <p:spPr bwMode="auto">
            <a:xfrm>
              <a:off x="402711" y="5754221"/>
              <a:ext cx="822661" cy="2462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</p:grpSp>
      <p:sp>
        <p:nvSpPr>
          <p:cNvPr id="185376" name="Rectangle 56"/>
          <p:cNvSpPr>
            <a:spLocks noChangeArrowheads="1"/>
          </p:cNvSpPr>
          <p:nvPr/>
        </p:nvSpPr>
        <p:spPr bwMode="auto">
          <a:xfrm>
            <a:off x="4187825" y="2959100"/>
            <a:ext cx="2659063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6834" name="Straight Connector 60"/>
          <p:cNvCxnSpPr>
            <a:cxnSpLocks noChangeShapeType="1"/>
          </p:cNvCxnSpPr>
          <p:nvPr/>
        </p:nvCxnSpPr>
        <p:spPr bwMode="auto">
          <a:xfrm>
            <a:off x="4411663" y="2954338"/>
            <a:ext cx="0" cy="4270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35" name="Straight Connector 61"/>
          <p:cNvCxnSpPr>
            <a:cxnSpLocks noChangeShapeType="1"/>
          </p:cNvCxnSpPr>
          <p:nvPr/>
        </p:nvCxnSpPr>
        <p:spPr bwMode="auto">
          <a:xfrm>
            <a:off x="6378575" y="2938463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5379" name="TextBox 64"/>
          <p:cNvSpPr txBox="1">
            <a:spLocks noChangeArrowheads="1"/>
          </p:cNvSpPr>
          <p:nvPr/>
        </p:nvSpPr>
        <p:spPr bwMode="auto">
          <a:xfrm>
            <a:off x="4783138" y="3040063"/>
            <a:ext cx="11890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rgbClr val="FFFFFF"/>
                </a:solidFill>
                <a:latin typeface="Arial" charset="0"/>
                <a:cs typeface="Arial" charset="0"/>
              </a:rPr>
              <a:t>data (payload)</a:t>
            </a:r>
          </a:p>
        </p:txBody>
      </p:sp>
      <p:sp>
        <p:nvSpPr>
          <p:cNvPr id="185380" name="TextBox 65"/>
          <p:cNvSpPr txBox="1">
            <a:spLocks noChangeArrowheads="1"/>
          </p:cNvSpPr>
          <p:nvPr/>
        </p:nvSpPr>
        <p:spPr bwMode="auto">
          <a:xfrm>
            <a:off x="6351588" y="3059113"/>
            <a:ext cx="5159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rgbClr val="FFFFFF"/>
                </a:solidFill>
                <a:latin typeface="Arial" charset="0"/>
                <a:cs typeface="Arial" charset="0"/>
              </a:rPr>
              <a:t>CRC</a:t>
            </a:r>
          </a:p>
        </p:txBody>
      </p:sp>
      <p:sp>
        <p:nvSpPr>
          <p:cNvPr id="185381" name="Text Box 9"/>
          <p:cNvSpPr txBox="1">
            <a:spLocks noChangeArrowheads="1"/>
          </p:cNvSpPr>
          <p:nvPr/>
        </p:nvSpPr>
        <p:spPr bwMode="auto">
          <a:xfrm>
            <a:off x="4095750" y="2659063"/>
            <a:ext cx="4746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type</a:t>
            </a:r>
          </a:p>
        </p:txBody>
      </p:sp>
      <p:sp>
        <p:nvSpPr>
          <p:cNvPr id="185382" name="Line 10"/>
          <p:cNvSpPr>
            <a:spLocks noChangeShapeType="1"/>
          </p:cNvSpPr>
          <p:nvPr/>
        </p:nvSpPr>
        <p:spPr bwMode="auto">
          <a:xfrm>
            <a:off x="4300538" y="288766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5383" name="Rectangle 67"/>
          <p:cNvSpPr>
            <a:spLocks noChangeArrowheads="1"/>
          </p:cNvSpPr>
          <p:nvPr/>
        </p:nvSpPr>
        <p:spPr bwMode="auto">
          <a:xfrm>
            <a:off x="3429000" y="2963863"/>
            <a:ext cx="735013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6841" name="Straight Connector 68"/>
          <p:cNvCxnSpPr>
            <a:cxnSpLocks noChangeShapeType="1"/>
          </p:cNvCxnSpPr>
          <p:nvPr/>
        </p:nvCxnSpPr>
        <p:spPr bwMode="auto">
          <a:xfrm>
            <a:off x="3797300" y="2962275"/>
            <a:ext cx="0" cy="427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solidFill>
                  <a:srgbClr val="000000"/>
                </a:solidFill>
                <a:latin typeface="Tahoma" charset="0"/>
              </a:rPr>
              <a:t>6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</a:rPr>
              <a:t>-</a:t>
            </a:r>
            <a:fld id="{8E8C6E93-DF5B-BC4B-80F9-500DED1EEDCC}" type="slidenum">
              <a:rPr lang="en-US" sz="1200">
                <a:solidFill>
                  <a:srgbClr val="000000"/>
                </a:solidFill>
                <a:latin typeface="Tahoma" charset="0"/>
              </a:rPr>
              <a:pPr/>
              <a:t>73</a:t>
            </a:fld>
            <a:endParaRPr lang="en-US" sz="1200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5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96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7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Gill Sans MT" charset="0"/>
                <a:cs typeface="+mn-cs"/>
              </a:rPr>
              <a:t>LANs</a:t>
            </a:r>
            <a:endParaRPr lang="en-US" dirty="0">
              <a:solidFill>
                <a:srgbClr val="00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6.6 data center networking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2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5"/>
          <p:cNvSpPr>
            <a:spLocks noGrp="1" noChangeArrowheads="1"/>
          </p:cNvSpPr>
          <p:nvPr>
            <p:ph type="title"/>
          </p:nvPr>
        </p:nvSpPr>
        <p:spPr>
          <a:xfrm>
            <a:off x="546100" y="115888"/>
            <a:ext cx="7772400" cy="9366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Data center networks 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6861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15950" y="1320800"/>
            <a:ext cx="8274050" cy="8350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n-cs"/>
              </a:rPr>
              <a:t>10’s to 100’s of thousands of hosts, often closely coupled, in close proximity:</a:t>
            </a:r>
          </a:p>
          <a:p>
            <a:pPr lvl="1">
              <a:defRPr/>
            </a:pPr>
            <a:r>
              <a:rPr lang="en-US" dirty="0">
                <a:latin typeface="Gill Sans MT" charset="0"/>
                <a:cs typeface="+mn-cs"/>
              </a:rPr>
              <a:t>e</a:t>
            </a:r>
            <a:r>
              <a:rPr lang="en-US" dirty="0" smtClean="0">
                <a:latin typeface="Gill Sans MT" charset="0"/>
                <a:cs typeface="+mn-cs"/>
              </a:rPr>
              <a:t>-business (e.g. Amazon)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  <a:cs typeface="+mn-cs"/>
              </a:rPr>
              <a:t>content-servers (e.g., YouTube, Akamai, Apple, Microsoft)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  <a:cs typeface="+mn-cs"/>
              </a:rPr>
              <a:t>search engines, data mining (e.g., Google)</a:t>
            </a: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202757" name="Picture 20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823913"/>
            <a:ext cx="518318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ctangle 6"/>
          <p:cNvSpPr txBox="1">
            <a:spLocks noChangeArrowheads="1"/>
          </p:cNvSpPr>
          <p:nvPr/>
        </p:nvSpPr>
        <p:spPr bwMode="auto">
          <a:xfrm>
            <a:off x="684213" y="3411538"/>
            <a:ext cx="4678362" cy="177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buSzPct val="100000"/>
              <a:buFont typeface="Wingdings" charset="2"/>
              <a:buChar char="§"/>
              <a:defRPr/>
            </a:pPr>
            <a:r>
              <a:rPr lang="en-US" i="0" dirty="0">
                <a:latin typeface="Gill Sans MT" charset="0"/>
                <a:cs typeface="+mn-cs"/>
              </a:rPr>
              <a:t>c</a:t>
            </a:r>
            <a:r>
              <a:rPr lang="en-US" i="0" dirty="0" smtClean="0">
                <a:latin typeface="Gill Sans MT" charset="0"/>
                <a:cs typeface="+mn-cs"/>
              </a:rPr>
              <a:t>hallenges:</a:t>
            </a:r>
          </a:p>
          <a:p>
            <a:pPr lvl="1">
              <a:defRPr/>
            </a:pPr>
            <a:r>
              <a:rPr lang="en-US" i="0" dirty="0">
                <a:latin typeface="Gill Sans MT" charset="0"/>
                <a:cs typeface="+mn-cs"/>
              </a:rPr>
              <a:t>m</a:t>
            </a:r>
            <a:r>
              <a:rPr lang="en-US" i="0" dirty="0" smtClean="0">
                <a:latin typeface="Gill Sans MT" charset="0"/>
                <a:cs typeface="+mn-cs"/>
              </a:rPr>
              <a:t>ultiple applications, each serving massive numbers of clients </a:t>
            </a:r>
          </a:p>
          <a:p>
            <a:pPr lvl="1">
              <a:defRPr/>
            </a:pPr>
            <a:r>
              <a:rPr lang="en-US" i="0" dirty="0">
                <a:latin typeface="Gill Sans MT" charset="0"/>
                <a:cs typeface="+mn-cs"/>
              </a:rPr>
              <a:t>m</a:t>
            </a:r>
            <a:r>
              <a:rPr lang="en-US" i="0" dirty="0" smtClean="0">
                <a:latin typeface="Gill Sans MT" charset="0"/>
                <a:cs typeface="+mn-cs"/>
              </a:rPr>
              <a:t>anaging/balancing load, avoiding processing, networking, data bottlenecks  </a:t>
            </a:r>
          </a:p>
        </p:txBody>
      </p:sp>
      <p:pic>
        <p:nvPicPr>
          <p:cNvPr id="202759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3451225"/>
            <a:ext cx="3527425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60" name="TextBox 3"/>
          <p:cNvSpPr txBox="1">
            <a:spLocks noChangeArrowheads="1"/>
          </p:cNvSpPr>
          <p:nvPr/>
        </p:nvSpPr>
        <p:spPr bwMode="auto">
          <a:xfrm>
            <a:off x="5265738" y="5951538"/>
            <a:ext cx="2828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i="0" dirty="0">
                <a:latin typeface="Arial" charset="0"/>
                <a:cs typeface="Arial" charset="0"/>
              </a:rPr>
              <a:t>Inside a 40-ft Microsoft container, </a:t>
            </a:r>
          </a:p>
          <a:p>
            <a:r>
              <a:rPr lang="en-US" sz="1400" i="0" dirty="0">
                <a:latin typeface="Arial" charset="0"/>
                <a:cs typeface="Arial" charset="0"/>
              </a:rPr>
              <a:t>Chicago data center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75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5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8" name="Straight Connector 507"/>
          <p:cNvCxnSpPr>
            <a:stCxn id="53" idx="3"/>
            <a:endCxn id="71" idx="1"/>
          </p:cNvCxnSpPr>
          <p:nvPr/>
        </p:nvCxnSpPr>
        <p:spPr>
          <a:xfrm flipH="1">
            <a:off x="1606550" y="4151313"/>
            <a:ext cx="893763" cy="392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Connector 511"/>
          <p:cNvCxnSpPr/>
          <p:nvPr/>
        </p:nvCxnSpPr>
        <p:spPr>
          <a:xfrm>
            <a:off x="2638425" y="40179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Connector 528"/>
          <p:cNvCxnSpPr/>
          <p:nvPr/>
        </p:nvCxnSpPr>
        <p:spPr>
          <a:xfrm flipH="1">
            <a:off x="4868863" y="4121150"/>
            <a:ext cx="415925" cy="5381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/>
          <p:cNvCxnSpPr/>
          <p:nvPr/>
        </p:nvCxnSpPr>
        <p:spPr>
          <a:xfrm>
            <a:off x="5597525" y="40052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07" name="Group 187"/>
          <p:cNvGrpSpPr>
            <a:grpSpLocks/>
          </p:cNvGrpSpPr>
          <p:nvPr/>
        </p:nvGrpSpPr>
        <p:grpSpPr bwMode="auto">
          <a:xfrm>
            <a:off x="2105025" y="3932238"/>
            <a:ext cx="1052513" cy="355600"/>
            <a:chOff x="4410" y="1365"/>
            <a:chExt cx="663" cy="224"/>
          </a:xfrm>
        </p:grpSpPr>
        <p:sp>
          <p:nvSpPr>
            <p:cNvPr id="5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08" name="Group 187"/>
          <p:cNvGrpSpPr>
            <a:grpSpLocks/>
          </p:cNvGrpSpPr>
          <p:nvPr/>
        </p:nvGrpSpPr>
        <p:grpSpPr bwMode="auto">
          <a:xfrm>
            <a:off x="4924425" y="3932238"/>
            <a:ext cx="1052513" cy="355600"/>
            <a:chOff x="4410" y="1365"/>
            <a:chExt cx="663" cy="224"/>
          </a:xfrm>
        </p:grpSpPr>
        <p:sp>
          <p:nvSpPr>
            <p:cNvPr id="58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498" name="Straight Connector 497"/>
          <p:cNvCxnSpPr>
            <a:stCxn id="55" idx="0"/>
          </p:cNvCxnSpPr>
          <p:nvPr/>
        </p:nvCxnSpPr>
        <p:spPr>
          <a:xfrm flipH="1" flipV="1">
            <a:off x="1724025" y="3779838"/>
            <a:ext cx="484188" cy="327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Connector 504"/>
          <p:cNvCxnSpPr/>
          <p:nvPr/>
        </p:nvCxnSpPr>
        <p:spPr>
          <a:xfrm flipH="1">
            <a:off x="5915025" y="3856038"/>
            <a:ext cx="457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Connector 524"/>
          <p:cNvCxnSpPr/>
          <p:nvPr/>
        </p:nvCxnSpPr>
        <p:spPr>
          <a:xfrm flipH="1">
            <a:off x="5534025" y="35639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/>
          <p:cNvCxnSpPr/>
          <p:nvPr/>
        </p:nvCxnSpPr>
        <p:spPr>
          <a:xfrm flipH="1">
            <a:off x="2714625" y="35512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7" name="TextBox 546"/>
          <p:cNvSpPr txBox="1"/>
          <p:nvPr/>
        </p:nvSpPr>
        <p:spPr>
          <a:xfrm>
            <a:off x="6908800" y="5600700"/>
            <a:ext cx="10652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Server racks</a:t>
            </a:r>
          </a:p>
        </p:txBody>
      </p:sp>
      <p:sp>
        <p:nvSpPr>
          <p:cNvPr id="555" name="TextBox 554"/>
          <p:cNvSpPr txBox="1"/>
          <p:nvPr/>
        </p:nvSpPr>
        <p:spPr>
          <a:xfrm>
            <a:off x="6894513" y="5143500"/>
            <a:ext cx="1143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TOR switches</a:t>
            </a:r>
          </a:p>
        </p:txBody>
      </p:sp>
      <p:sp>
        <p:nvSpPr>
          <p:cNvPr id="432" name="TextBox 431"/>
          <p:cNvSpPr txBox="1"/>
          <p:nvPr/>
        </p:nvSpPr>
        <p:spPr>
          <a:xfrm>
            <a:off x="6985000" y="4008438"/>
            <a:ext cx="15906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Tier-1 switches</a:t>
            </a:r>
          </a:p>
        </p:txBody>
      </p:sp>
      <p:sp>
        <p:nvSpPr>
          <p:cNvPr id="433" name="TextBox 432"/>
          <p:cNvSpPr txBox="1"/>
          <p:nvPr/>
        </p:nvSpPr>
        <p:spPr>
          <a:xfrm>
            <a:off x="6892925" y="4654550"/>
            <a:ext cx="15906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Tier-2 switches</a:t>
            </a:r>
          </a:p>
        </p:txBody>
      </p:sp>
      <p:grpSp>
        <p:nvGrpSpPr>
          <p:cNvPr id="204818" name="Group 1287"/>
          <p:cNvGrpSpPr>
            <a:grpSpLocks/>
          </p:cNvGrpSpPr>
          <p:nvPr/>
        </p:nvGrpSpPr>
        <p:grpSpPr bwMode="auto">
          <a:xfrm>
            <a:off x="6359525" y="3449638"/>
            <a:ext cx="381000" cy="609600"/>
            <a:chOff x="4140" y="429"/>
            <a:chExt cx="1425" cy="2396"/>
          </a:xfrm>
        </p:grpSpPr>
        <p:sp>
          <p:nvSpPr>
            <p:cNvPr id="434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40 w 354"/>
                <a:gd name="T1" fmla="*/ 0 h 2742"/>
                <a:gd name="T2" fmla="*/ 226 w 354"/>
                <a:gd name="T3" fmla="*/ 236 h 2742"/>
                <a:gd name="T4" fmla="*/ 221 w 354"/>
                <a:gd name="T5" fmla="*/ 1824 h 2742"/>
                <a:gd name="T6" fmla="*/ 0 w 354"/>
                <a:gd name="T7" fmla="*/ 1906 h 2742"/>
                <a:gd name="T8" fmla="*/ 4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5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6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5 w 211"/>
                <a:gd name="T1" fmla="*/ 0 h 2537"/>
                <a:gd name="T2" fmla="*/ 135 w 211"/>
                <a:gd name="T3" fmla="*/ 152 h 2537"/>
                <a:gd name="T4" fmla="*/ 5 w 211"/>
                <a:gd name="T5" fmla="*/ 1738 h 2537"/>
                <a:gd name="T6" fmla="*/ 5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7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9 h 226"/>
                <a:gd name="T4" fmla="*/ 209 w 328"/>
                <a:gd name="T5" fmla="*/ 158 h 226"/>
                <a:gd name="T6" fmla="*/ 0 w 328"/>
                <a:gd name="T7" fmla="*/ 7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8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04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4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5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5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0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06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2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3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2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09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0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1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5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8 h 226"/>
                <a:gd name="T4" fmla="*/ 209 w 328"/>
                <a:gd name="T5" fmla="*/ 156 h 226"/>
                <a:gd name="T6" fmla="*/ 0 w 328"/>
                <a:gd name="T7" fmla="*/ 6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11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8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9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7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8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187 w 296"/>
                <a:gd name="T3" fmla="*/ 100 h 256"/>
                <a:gd name="T4" fmla="*/ 190 w 296"/>
                <a:gd name="T5" fmla="*/ 177 h 256"/>
                <a:gd name="T6" fmla="*/ 0 w 296"/>
                <a:gd name="T7" fmla="*/ 6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9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96 w 304"/>
                <a:gd name="T3" fmla="*/ 114 h 288"/>
                <a:gd name="T4" fmla="*/ 183 w 304"/>
                <a:gd name="T5" fmla="*/ 200 h 288"/>
                <a:gd name="T6" fmla="*/ 5 w 304"/>
                <a:gd name="T7" fmla="*/ 86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0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1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73 h 240"/>
                <a:gd name="T2" fmla="*/ 2 w 306"/>
                <a:gd name="T3" fmla="*/ 167 h 240"/>
                <a:gd name="T4" fmla="*/ 196 w 306"/>
                <a:gd name="T5" fmla="*/ 77 h 240"/>
                <a:gd name="T6" fmla="*/ 192 w 306"/>
                <a:gd name="T7" fmla="*/ 0 h 240"/>
                <a:gd name="T8" fmla="*/ 0 w 306"/>
                <a:gd name="T9" fmla="*/ 7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2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3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4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5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i="0" dirty="0">
                <a:solidFill>
                  <a:srgbClr val="FF0000"/>
                </a:solidFill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56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7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66" name="TextBox 465"/>
          <p:cNvSpPr txBox="1"/>
          <p:nvPr/>
        </p:nvSpPr>
        <p:spPr>
          <a:xfrm>
            <a:off x="6753225" y="3398838"/>
            <a:ext cx="15922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Load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balancer</a:t>
            </a:r>
          </a:p>
        </p:txBody>
      </p:sp>
      <p:grpSp>
        <p:nvGrpSpPr>
          <p:cNvPr id="204820" name="Group 1287"/>
          <p:cNvGrpSpPr>
            <a:grpSpLocks/>
          </p:cNvGrpSpPr>
          <p:nvPr/>
        </p:nvGrpSpPr>
        <p:grpSpPr bwMode="auto">
          <a:xfrm>
            <a:off x="1343025" y="3322638"/>
            <a:ext cx="381000" cy="609600"/>
            <a:chOff x="4140" y="429"/>
            <a:chExt cx="1425" cy="2396"/>
          </a:xfrm>
        </p:grpSpPr>
        <p:sp>
          <p:nvSpPr>
            <p:cNvPr id="468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40 w 354"/>
                <a:gd name="T1" fmla="*/ 0 h 2742"/>
                <a:gd name="T2" fmla="*/ 226 w 354"/>
                <a:gd name="T3" fmla="*/ 236 h 2742"/>
                <a:gd name="T4" fmla="*/ 221 w 354"/>
                <a:gd name="T5" fmla="*/ 1824 h 2742"/>
                <a:gd name="T6" fmla="*/ 0 w 354"/>
                <a:gd name="T7" fmla="*/ 1906 h 2742"/>
                <a:gd name="T8" fmla="*/ 4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9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0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5 w 211"/>
                <a:gd name="T1" fmla="*/ 0 h 2537"/>
                <a:gd name="T2" fmla="*/ 135 w 211"/>
                <a:gd name="T3" fmla="*/ 152 h 2537"/>
                <a:gd name="T4" fmla="*/ 5 w 211"/>
                <a:gd name="T5" fmla="*/ 1738 h 2537"/>
                <a:gd name="T6" fmla="*/ 5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1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9 h 226"/>
                <a:gd name="T4" fmla="*/ 209 w 328"/>
                <a:gd name="T5" fmla="*/ 158 h 226"/>
                <a:gd name="T6" fmla="*/ 0 w 328"/>
                <a:gd name="T7" fmla="*/ 7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2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2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02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5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3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4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4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00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1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6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7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7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97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9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9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8 h 226"/>
                <a:gd name="T4" fmla="*/ 209 w 328"/>
                <a:gd name="T5" fmla="*/ 156 h 226"/>
                <a:gd name="T6" fmla="*/ 0 w 328"/>
                <a:gd name="T7" fmla="*/ 6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9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92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3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81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2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187 w 296"/>
                <a:gd name="T3" fmla="*/ 100 h 256"/>
                <a:gd name="T4" fmla="*/ 190 w 296"/>
                <a:gd name="T5" fmla="*/ 177 h 256"/>
                <a:gd name="T6" fmla="*/ 0 w 296"/>
                <a:gd name="T7" fmla="*/ 6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3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96 w 304"/>
                <a:gd name="T3" fmla="*/ 114 h 288"/>
                <a:gd name="T4" fmla="*/ 183 w 304"/>
                <a:gd name="T5" fmla="*/ 200 h 288"/>
                <a:gd name="T6" fmla="*/ 5 w 304"/>
                <a:gd name="T7" fmla="*/ 86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4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5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73 h 240"/>
                <a:gd name="T2" fmla="*/ 2 w 306"/>
                <a:gd name="T3" fmla="*/ 167 h 240"/>
                <a:gd name="T4" fmla="*/ 196 w 306"/>
                <a:gd name="T5" fmla="*/ 77 h 240"/>
                <a:gd name="T6" fmla="*/ 192 w 306"/>
                <a:gd name="T7" fmla="*/ 0 h 240"/>
                <a:gd name="T8" fmla="*/ 0 w 306"/>
                <a:gd name="T9" fmla="*/ 7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6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7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8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9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i="0" dirty="0">
                <a:solidFill>
                  <a:srgbClr val="FF0000"/>
                </a:solidFill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90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1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4" name="TextBox 503"/>
          <p:cNvSpPr txBox="1"/>
          <p:nvPr/>
        </p:nvSpPr>
        <p:spPr>
          <a:xfrm>
            <a:off x="379413" y="3336925"/>
            <a:ext cx="9810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Load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balancer</a:t>
            </a: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835025" y="4676775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70" idx="2"/>
          </p:cNvCxnSpPr>
          <p:nvPr/>
        </p:nvCxnSpPr>
        <p:spPr>
          <a:xfrm flipH="1">
            <a:off x="1139825" y="4891088"/>
            <a:ext cx="201613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1457325" y="4691063"/>
            <a:ext cx="57150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endCxn id="775" idx="0"/>
          </p:cNvCxnSpPr>
          <p:nvPr/>
        </p:nvCxnSpPr>
        <p:spPr>
          <a:xfrm>
            <a:off x="1597025" y="4714875"/>
            <a:ext cx="274638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26" name="Group 505"/>
          <p:cNvGrpSpPr>
            <a:grpSpLocks/>
          </p:cNvGrpSpPr>
          <p:nvPr/>
        </p:nvGrpSpPr>
        <p:grpSpPr bwMode="auto">
          <a:xfrm>
            <a:off x="569913" y="5172075"/>
            <a:ext cx="331787" cy="1030288"/>
            <a:chOff x="6240352" y="2055335"/>
            <a:chExt cx="771307" cy="1017716"/>
          </a:xfrm>
        </p:grpSpPr>
        <p:grpSp>
          <p:nvGrpSpPr>
            <p:cNvPr id="205797" name="Group 50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534" name="Rectangle 533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35" name="Straight Connector 534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6" name="Rectangle 535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37" name="Straight Connector 536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0" name="Rectangle 539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41" name="Rectangle 540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43" name="Straight Connector 542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4737" name="Group 54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8" name="Straight Connector 577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Straight Connector 578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38" name="Group 54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6" name="Straight Connector 575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Straight Connector 576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39" name="Group 5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4" name="Straight Connector 573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5" name="Straight Connector 574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0" name="Group 5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2" name="Straight Connector 571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" name="Straight Connector 572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1" name="Group 5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0" name="Straight Connector 569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" name="Straight Connector 570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2" name="Group 5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8" name="Straight Connector 567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9" name="Straight Connector 568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3" name="Group 55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6" name="Straight Connector 565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Straight Connector 566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4" name="Group 55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4" name="Straight Connector 563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Straight Connector 564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5" name="Group 55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2" name="Straight Connector 561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3" name="Straight Connector 562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6" name="Group 55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0" name="Straight Connector 559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798" name="Group 50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799" name="Group 50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52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0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1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3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511" name="Straight Connector 510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" name="Straight Connector 52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Straight Connector 52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Straight Connector 52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7" name="Group 638"/>
          <p:cNvGrpSpPr>
            <a:grpSpLocks/>
          </p:cNvGrpSpPr>
          <p:nvPr/>
        </p:nvGrpSpPr>
        <p:grpSpPr bwMode="auto">
          <a:xfrm>
            <a:off x="955675" y="5172075"/>
            <a:ext cx="331788" cy="1030288"/>
            <a:chOff x="6240352" y="2055335"/>
            <a:chExt cx="771307" cy="1017716"/>
          </a:xfrm>
        </p:grpSpPr>
        <p:grpSp>
          <p:nvGrpSpPr>
            <p:cNvPr id="205739" name="Group 63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661" name="Rectangle 660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62" name="Straight Connector 661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3" name="Rectangle 66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64" name="Straight Connector 663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5" name="Rectangle 664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67" name="Straight Connector 666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767" name="Group 66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6" name="Straight Connector 695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7" name="Straight Connector 696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68" name="Group 66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4" name="Straight Connector 693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5" name="Straight Connector 694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69" name="Group 66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2" name="Straight Connector 691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3" name="Straight Connector 692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0" name="Group 67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0" name="Straight Connector 689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1" name="Straight Connector 690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1" name="Group 67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8" name="Straight Connector 687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9" name="Straight Connector 688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2" name="Group 67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6" name="Straight Connector 685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Straight Connector 686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3" name="Group 67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4" name="Straight Connector 683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5" name="Straight Connector 684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4" name="Group 67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2" name="Straight Connector 681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3" name="Straight Connector 682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5" name="Group 67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0" name="Straight Connector 679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1" name="Straight Connector 680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6" name="Group 67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78" name="Straight Connector 677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9" name="Straight Connector 678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740" name="Group 64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741" name="Group 64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65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8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9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60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643" name="Straight Connector 64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Connector 652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Straight Connector 65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Straight Connector 654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8" name="Group 697"/>
          <p:cNvGrpSpPr>
            <a:grpSpLocks/>
          </p:cNvGrpSpPr>
          <p:nvPr/>
        </p:nvGrpSpPr>
        <p:grpSpPr bwMode="auto">
          <a:xfrm>
            <a:off x="1331913" y="5172075"/>
            <a:ext cx="331787" cy="1030288"/>
            <a:chOff x="6240352" y="2055335"/>
            <a:chExt cx="771307" cy="1017716"/>
          </a:xfrm>
        </p:grpSpPr>
        <p:grpSp>
          <p:nvGrpSpPr>
            <p:cNvPr id="205681" name="Group 69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20" name="Rectangle 71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21" name="Straight Connector 72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2" name="Rectangle 72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23" name="Straight Connector 72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4" name="Rectangle 72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25" name="Rectangle 72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26" name="Straight Connector 72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709" name="Group 72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5" name="Straight Connector 75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6" name="Straight Connector 75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0" name="Group 72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3" name="Straight Connector 75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4" name="Straight Connector 75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1" name="Group 72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1" name="Straight Connector 75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2" name="Straight Connector 75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2" name="Group 72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9" name="Straight Connector 74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0" name="Straight Connector 74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3" name="Group 73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7" name="Straight Connector 74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Straight Connector 74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4" name="Group 73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5" name="Straight Connector 74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6" name="Straight Connector 74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5" name="Group 73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3" name="Straight Connector 74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Straight Connector 74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6" name="Group 73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1" name="Straight Connector 74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2" name="Straight Connector 74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7" name="Group 73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39" name="Straight Connector 738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0" name="Straight Connector 73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8" name="Group 73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37" name="Straight Connector 73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8" name="Straight Connector 73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682" name="Group 69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683" name="Group 70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71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7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9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702" name="Straight Connector 70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" name="Straight Connector 70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" name="Straight Connector 70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Straight Connector 70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70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70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Straight Connector 70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70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Straight Connector 70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Straight Connector 71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Straight Connector 71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" name="Straight Connector 71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Straight Connector 71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9" name="Group 756"/>
          <p:cNvGrpSpPr>
            <a:grpSpLocks/>
          </p:cNvGrpSpPr>
          <p:nvPr/>
        </p:nvGrpSpPr>
        <p:grpSpPr bwMode="auto">
          <a:xfrm>
            <a:off x="1708150" y="5172075"/>
            <a:ext cx="331788" cy="1030288"/>
            <a:chOff x="6240352" y="2055335"/>
            <a:chExt cx="771307" cy="1017716"/>
          </a:xfrm>
        </p:grpSpPr>
        <p:grpSp>
          <p:nvGrpSpPr>
            <p:cNvPr id="205623" name="Group 75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79" name="Rectangle 778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0" name="Straight Connector 779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1" name="Rectangle 780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2" name="Straight Connector 781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3" name="Rectangle 782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84" name="Rectangle 783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5" name="Straight Connector 784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651" name="Group 78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4" name="Straight Connector 813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5" name="Straight Connector 814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2" name="Group 78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2" name="Straight Connector 811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3" name="Straight Connector 812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3" name="Group 78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0" name="Straight Connector 809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1" name="Straight Connector 810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4" name="Group 78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8" name="Straight Connector 807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9" name="Straight Connector 808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5" name="Group 78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6" name="Straight Connector 805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7" name="Straight Connector 806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6" name="Group 79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4" name="Straight Connector 803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5" name="Straight Connector 804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7" name="Group 79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2" name="Straight Connector 801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3" name="Straight Connector 802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8" name="Group 79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0" name="Straight Connector 799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1" name="Straight Connector 800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9" name="Group 79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8" name="Straight Connector 797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9" name="Straight Connector 798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60" name="Group 79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6" name="Straight Connector 795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7" name="Straight Connector 796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624" name="Group 75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625" name="Group 75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774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5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6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7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8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761" name="Straight Connector 760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2" name="Straight Connector 761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Straight Connector 762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18" name="Straight Connector 817"/>
          <p:cNvCxnSpPr/>
          <p:nvPr/>
        </p:nvCxnSpPr>
        <p:spPr>
          <a:xfrm flipH="1">
            <a:off x="2398713" y="4676775"/>
            <a:ext cx="357187" cy="496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" name="Straight Connector 818"/>
          <p:cNvCxnSpPr>
            <a:stCxn id="1058" idx="2"/>
          </p:cNvCxnSpPr>
          <p:nvPr/>
        </p:nvCxnSpPr>
        <p:spPr>
          <a:xfrm flipH="1">
            <a:off x="2703513" y="4892675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" name="Straight Connector 819"/>
          <p:cNvCxnSpPr/>
          <p:nvPr/>
        </p:nvCxnSpPr>
        <p:spPr>
          <a:xfrm>
            <a:off x="3021013" y="4692650"/>
            <a:ext cx="57150" cy="490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1" name="Straight Connector 820"/>
          <p:cNvCxnSpPr>
            <a:endCxn id="843" idx="0"/>
          </p:cNvCxnSpPr>
          <p:nvPr/>
        </p:nvCxnSpPr>
        <p:spPr>
          <a:xfrm>
            <a:off x="3160713" y="4716463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34" name="Group 821"/>
          <p:cNvGrpSpPr>
            <a:grpSpLocks/>
          </p:cNvGrpSpPr>
          <p:nvPr/>
        </p:nvGrpSpPr>
        <p:grpSpPr bwMode="auto">
          <a:xfrm>
            <a:off x="2133600" y="5173663"/>
            <a:ext cx="331788" cy="1030287"/>
            <a:chOff x="6240352" y="2055335"/>
            <a:chExt cx="771307" cy="1017716"/>
          </a:xfrm>
        </p:grpSpPr>
        <p:grpSp>
          <p:nvGrpSpPr>
            <p:cNvPr id="205565" name="Group 99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021" name="Rectangle 1020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22" name="Straight Connector 1021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3" name="Rectangle 102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24" name="Straight Connector 1023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5" name="Rectangle 1024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26" name="Rectangle 1025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27" name="Straight Connector 1026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593" name="Group 102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6" name="Straight Connector 1055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7" name="Straight Connector 1056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4" name="Group 102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4" name="Straight Connector 1053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5" name="Straight Connector 1054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5" name="Group 102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2" name="Straight Connector 1051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3" name="Straight Connector 1052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6" name="Group 103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0" name="Straight Connector 1049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1" name="Straight Connector 1050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7" name="Group 103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8" name="Straight Connector 1047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9" name="Straight Connector 1048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8" name="Group 103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6" name="Straight Connector 1045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7" name="Straight Connector 1046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9" name="Group 103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4" name="Straight Connector 1043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5" name="Straight Connector 1044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0" name="Group 103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2" name="Straight Connector 1041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3" name="Straight Connector 1042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1" name="Group 103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0" name="Straight Connector 1039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1" name="Straight Connector 1040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2" name="Group 103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38" name="Straight Connector 1037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9" name="Straight Connector 1038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566" name="Group 100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567" name="Group 100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01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8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9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0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03" name="Straight Connector 100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4" name="Straight Connector 1003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5" name="Straight Connector 100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6" name="Straight Connector 100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7" name="Straight Connector 1006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8" name="Straight Connector 1007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9" name="Straight Connector 100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0" name="Straight Connector 100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1" name="Straight Connector 1010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2" name="Straight Connector 101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3" name="Straight Connector 1012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Straight Connector 101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5" name="Straight Connector 1014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5" name="Group 822"/>
          <p:cNvGrpSpPr>
            <a:grpSpLocks/>
          </p:cNvGrpSpPr>
          <p:nvPr/>
        </p:nvGrpSpPr>
        <p:grpSpPr bwMode="auto">
          <a:xfrm>
            <a:off x="2519363" y="5173663"/>
            <a:ext cx="331787" cy="1030287"/>
            <a:chOff x="6240352" y="2055335"/>
            <a:chExt cx="771307" cy="1017716"/>
          </a:xfrm>
        </p:grpSpPr>
        <p:grpSp>
          <p:nvGrpSpPr>
            <p:cNvPr id="205507" name="Group 941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63" name="Rectangle 962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64" name="Straight Connector 963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5" name="Rectangle 964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66" name="Straight Connector 965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7" name="Rectangle 966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68" name="Rectangle 967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69" name="Straight Connector 968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535" name="Group 969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8" name="Straight Connector 997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9" name="Straight Connector 998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6" name="Group 970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6" name="Straight Connector 995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7" name="Straight Connector 996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7" name="Group 971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4" name="Straight Connector 993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5" name="Straight Connector 994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8" name="Group 972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2" name="Straight Connector 991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3" name="Straight Connector 992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9" name="Group 973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0" name="Straight Connector 989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1" name="Straight Connector 990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0" name="Group 974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8" name="Straight Connector 987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9" name="Straight Connector 988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1" name="Group 97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6" name="Straight Connector 985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7" name="Straight Connector 986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2" name="Group 97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4" name="Straight Connector 983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5" name="Straight Connector 984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3" name="Group 97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2" name="Straight Connector 981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3" name="Straight Connector 982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4" name="Group 97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0" name="Straight Connector 979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1" name="Straight Connector 980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508" name="Group 942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509" name="Group 943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958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9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0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1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2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945" name="Straight Connector 944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6" name="Straight Connector 945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7" name="Straight Connector 946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8" name="Straight Connector 947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9" name="Straight Connector 948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0" name="Straight Connector 949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1" name="Straight Connector 950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2" name="Straight Connector 951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3" name="Straight Connector 952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4" name="Straight Connector 953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5" name="Straight Connector 954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6" name="Straight Connector 955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7" name="Straight Connector 956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6" name="Group 823"/>
          <p:cNvGrpSpPr>
            <a:grpSpLocks/>
          </p:cNvGrpSpPr>
          <p:nvPr/>
        </p:nvGrpSpPr>
        <p:grpSpPr bwMode="auto">
          <a:xfrm>
            <a:off x="2895600" y="5173663"/>
            <a:ext cx="331788" cy="1030287"/>
            <a:chOff x="6240352" y="2055335"/>
            <a:chExt cx="771307" cy="1017716"/>
          </a:xfrm>
        </p:grpSpPr>
        <p:grpSp>
          <p:nvGrpSpPr>
            <p:cNvPr id="205449" name="Group 88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05" name="Rectangle 904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06" name="Straight Connector 905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7" name="Rectangle 906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08" name="Straight Connector 907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9" name="Rectangle 908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10" name="Rectangle 909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11" name="Straight Connector 910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477" name="Group 91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40" name="Straight Connector 939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1" name="Straight Connector 940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78" name="Group 91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8" name="Straight Connector 937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9" name="Straight Connector 938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79" name="Group 91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6" name="Straight Connector 935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7" name="Straight Connector 936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0" name="Group 91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4" name="Straight Connector 933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5" name="Straight Connector 934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1" name="Group 91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2" name="Straight Connector 931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3" name="Straight Connector 932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2" name="Group 91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0" name="Straight Connector 929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1" name="Straight Connector 930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3" name="Group 91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8" name="Straight Connector 927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9" name="Straight Connector 928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4" name="Group 91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6" name="Straight Connector 925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7" name="Straight Connector 926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5" name="Group 91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4" name="Straight Connector 923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5" name="Straight Connector 924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6" name="Group 92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2" name="Straight Connector 921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3" name="Straight Connector 922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450" name="Group 88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451" name="Group 88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900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2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3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4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87" name="Straight Connector 886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8" name="Straight Connector 887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9" name="Straight Connector 888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0" name="Straight Connector 889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1" name="Straight Connector 890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Straight Connector 891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3" name="Straight Connector 892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4" name="Straight Connector 893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5" name="Straight Connector 894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Straight Connector 895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7" name="Straight Connector 896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8" name="Straight Connector 897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9" name="Straight Connector 898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7" name="Group 824"/>
          <p:cNvGrpSpPr>
            <a:grpSpLocks/>
          </p:cNvGrpSpPr>
          <p:nvPr/>
        </p:nvGrpSpPr>
        <p:grpSpPr bwMode="auto">
          <a:xfrm>
            <a:off x="3271838" y="5173663"/>
            <a:ext cx="331787" cy="1030287"/>
            <a:chOff x="6240352" y="2055335"/>
            <a:chExt cx="771307" cy="1017716"/>
          </a:xfrm>
        </p:grpSpPr>
        <p:grpSp>
          <p:nvGrpSpPr>
            <p:cNvPr id="205391" name="Group 82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847" name="Rectangle 846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48" name="Straight Connector 847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9" name="Rectangle 848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50" name="Straight Connector 849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1" name="Rectangle 850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52" name="Rectangle 851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53" name="Straight Connector 852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419" name="Group 85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82" name="Straight Connector 881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3" name="Straight Connector 882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0" name="Group 85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80" name="Straight Connector 879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Straight Connector 880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1" name="Group 85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8" name="Straight Connector 877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9" name="Straight Connector 878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2" name="Group 85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6" name="Straight Connector 875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7" name="Straight Connector 876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3" name="Group 85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4" name="Straight Connector 873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5" name="Straight Connector 874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4" name="Group 85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2" name="Straight Connector 871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3" name="Straight Connector 872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5" name="Group 85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0" name="Straight Connector 869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Straight Connector 870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6" name="Group 86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8" name="Straight Connector 867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Straight Connector 868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7" name="Group 86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6" name="Straight Connector 865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Straight Connector 866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8" name="Group 86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4" name="Straight Connector 863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Straight Connector 864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392" name="Group 82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393" name="Group 82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842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3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4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5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6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29" name="Straight Connector 828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829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Straight Connector 830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831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Connector 832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833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834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Straight Connector 835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Straight Connector 836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8" name="Straight Connector 837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9" name="Straight Connector 838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Straight Connector 839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Straight Connector 840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65" name="Straight Connector 1064"/>
          <p:cNvCxnSpPr/>
          <p:nvPr/>
        </p:nvCxnSpPr>
        <p:spPr>
          <a:xfrm flipH="1">
            <a:off x="3989388" y="4705350"/>
            <a:ext cx="357187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Straight Connector 1065"/>
          <p:cNvCxnSpPr>
            <a:stCxn id="1305" idx="2"/>
          </p:cNvCxnSpPr>
          <p:nvPr/>
        </p:nvCxnSpPr>
        <p:spPr>
          <a:xfrm flipH="1">
            <a:off x="4294188" y="4919663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7" name="Straight Connector 1066"/>
          <p:cNvCxnSpPr/>
          <p:nvPr/>
        </p:nvCxnSpPr>
        <p:spPr>
          <a:xfrm>
            <a:off x="4611688" y="4719638"/>
            <a:ext cx="58737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8" name="Straight Connector 1067"/>
          <p:cNvCxnSpPr>
            <a:endCxn id="1090" idx="0"/>
          </p:cNvCxnSpPr>
          <p:nvPr/>
        </p:nvCxnSpPr>
        <p:spPr>
          <a:xfrm>
            <a:off x="4751388" y="4743450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42" name="Group 1068"/>
          <p:cNvGrpSpPr>
            <a:grpSpLocks/>
          </p:cNvGrpSpPr>
          <p:nvPr/>
        </p:nvGrpSpPr>
        <p:grpSpPr bwMode="auto">
          <a:xfrm>
            <a:off x="3724275" y="5200650"/>
            <a:ext cx="331788" cy="1030288"/>
            <a:chOff x="6240352" y="2055335"/>
            <a:chExt cx="771307" cy="1017716"/>
          </a:xfrm>
        </p:grpSpPr>
        <p:grpSp>
          <p:nvGrpSpPr>
            <p:cNvPr id="205333" name="Group 124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268" name="Rectangle 1267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69" name="Straight Connector 1268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0" name="Rectangle 1269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71" name="Straight Connector 1270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2" name="Rectangle 1271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73" name="Rectangle 1272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74" name="Straight Connector 1273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361" name="Group 127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03" name="Straight Connector 1302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4" name="Straight Connector 1303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2" name="Group 1275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01" name="Straight Connector 1300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2" name="Straight Connector 1301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3" name="Group 1276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9" name="Straight Connector 1298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0" name="Straight Connector 1299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4" name="Group 1277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7" name="Straight Connector 1296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8" name="Straight Connector 1297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5" name="Group 1278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5" name="Straight Connector 1294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6" name="Straight Connector 1295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6" name="Group 1279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3" name="Straight Connector 1292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4" name="Straight Connector 1293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7" name="Group 1280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1" name="Straight Connector 1290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2" name="Straight Connector 1291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8" name="Group 1281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9" name="Straight Connector 1288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0" name="Straight Connector 1289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9" name="Group 1282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7" name="Straight Connector 1286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8" name="Straight Connector 1287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70" name="Group 1283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5" name="Straight Connector 1284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6" name="Straight Connector 1285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334" name="Group 1247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335" name="Group 1248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263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4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5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6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7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250" name="Straight Connector 1249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1" name="Straight Connector 1250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2" name="Straight Connector 1251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3" name="Straight Connector 1252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4" name="Straight Connector 1253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5" name="Straight Connector 1254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6" name="Straight Connector 1255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7" name="Straight Connector 1256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8" name="Straight Connector 1257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9" name="Straight Connector 1258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0" name="Straight Connector 1259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1" name="Straight Connector 1260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2" name="Straight Connector 1261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3" name="Group 1069"/>
          <p:cNvGrpSpPr>
            <a:grpSpLocks/>
          </p:cNvGrpSpPr>
          <p:nvPr/>
        </p:nvGrpSpPr>
        <p:grpSpPr bwMode="auto">
          <a:xfrm>
            <a:off x="4110038" y="5200650"/>
            <a:ext cx="331787" cy="1030288"/>
            <a:chOff x="6240352" y="2055335"/>
            <a:chExt cx="771307" cy="1017716"/>
          </a:xfrm>
        </p:grpSpPr>
        <p:grpSp>
          <p:nvGrpSpPr>
            <p:cNvPr id="205275" name="Group 118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210" name="Rectangle 120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11" name="Straight Connector 121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2" name="Rectangle 121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13" name="Straight Connector 121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4" name="Rectangle 121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15" name="Rectangle 121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16" name="Straight Connector 121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303" name="Group 121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5" name="Straight Connector 124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6" name="Straight Connector 124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4" name="Group 121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3" name="Straight Connector 124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4" name="Straight Connector 124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5" name="Group 121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1" name="Straight Connector 124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2" name="Straight Connector 124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6" name="Group 121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9" name="Straight Connector 123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0" name="Straight Connector 123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7" name="Group 122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7" name="Straight Connector 123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8" name="Straight Connector 123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8" name="Group 122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5" name="Straight Connector 123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6" name="Straight Connector 123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9" name="Group 122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3" name="Straight Connector 123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4" name="Straight Connector 123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0" name="Group 122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1" name="Straight Connector 123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2" name="Straight Connector 123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1" name="Group 122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29" name="Straight Connector 1228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0" name="Straight Connector 122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2" name="Group 122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27" name="Straight Connector 122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8" name="Straight Connector 122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276" name="Group 118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277" name="Group 119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20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7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9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192" name="Straight Connector 119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3" name="Straight Connector 119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4" name="Straight Connector 119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5" name="Straight Connector 119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6" name="Straight Connector 119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7" name="Straight Connector 119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8" name="Straight Connector 119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9" name="Straight Connector 119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0" name="Straight Connector 119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1" name="Straight Connector 120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2" name="Straight Connector 120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3" name="Straight Connector 120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4" name="Straight Connector 120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4" name="Group 1070"/>
          <p:cNvGrpSpPr>
            <a:grpSpLocks/>
          </p:cNvGrpSpPr>
          <p:nvPr/>
        </p:nvGrpSpPr>
        <p:grpSpPr bwMode="auto">
          <a:xfrm>
            <a:off x="4486275" y="5200650"/>
            <a:ext cx="331788" cy="1030288"/>
            <a:chOff x="6240352" y="2055335"/>
            <a:chExt cx="771307" cy="1017716"/>
          </a:xfrm>
        </p:grpSpPr>
        <p:grpSp>
          <p:nvGrpSpPr>
            <p:cNvPr id="205217" name="Group 1130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152" name="Rectangle 1151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53" name="Straight Connector 1152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4" name="Rectangle 1153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55" name="Straight Connector 1154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6" name="Rectangle 1155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57" name="Rectangle 1156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58" name="Straight Connector 1157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245" name="Group 1158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7" name="Straight Connector 1186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8" name="Straight Connector 1187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6" name="Group 1159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5" name="Straight Connector 1184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6" name="Straight Connector 1185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7" name="Group 1160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3" name="Straight Connector 1182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4" name="Straight Connector 1183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8" name="Group 1161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1" name="Straight Connector 1180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2" name="Straight Connector 1181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9" name="Group 1162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9" name="Straight Connector 1178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0" name="Straight Connector 1179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0" name="Group 1163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7" name="Straight Connector 1176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8" name="Straight Connector 1177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1" name="Group 1164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5" name="Straight Connector 1174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6" name="Straight Connector 1175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2" name="Group 1165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3" name="Straight Connector 1172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4" name="Straight Connector 1173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3" name="Group 1166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1" name="Straight Connector 1170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2" name="Straight Connector 1171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4" name="Group 1167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69" name="Straight Connector 1168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0" name="Straight Connector 1169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218" name="Group 1131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219" name="Group 1132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147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48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49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0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1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134" name="Straight Connector 1133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5" name="Straight Connector 1134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6" name="Straight Connector 1135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7" name="Straight Connector 1136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8" name="Straight Connector 1137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9" name="Straight Connector 1138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0" name="Straight Connector 1139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1" name="Straight Connector 1140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2" name="Straight Connector 1141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3" name="Straight Connector 1142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4" name="Straight Connector 1143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5" name="Straight Connector 1144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6" name="Straight Connector 1145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5" name="Group 1071"/>
          <p:cNvGrpSpPr>
            <a:grpSpLocks/>
          </p:cNvGrpSpPr>
          <p:nvPr/>
        </p:nvGrpSpPr>
        <p:grpSpPr bwMode="auto">
          <a:xfrm>
            <a:off x="4864100" y="5200650"/>
            <a:ext cx="330200" cy="1030288"/>
            <a:chOff x="6240352" y="2055335"/>
            <a:chExt cx="771307" cy="1017716"/>
          </a:xfrm>
        </p:grpSpPr>
        <p:grpSp>
          <p:nvGrpSpPr>
            <p:cNvPr id="205159" name="Group 1072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094" name="Rectangle 1093"/>
              <p:cNvSpPr/>
              <p:nvPr/>
            </p:nvSpPr>
            <p:spPr>
              <a:xfrm>
                <a:off x="6509942" y="3062521"/>
                <a:ext cx="446783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95" name="Straight Connector 1094"/>
              <p:cNvCxnSpPr/>
              <p:nvPr/>
            </p:nvCxnSpPr>
            <p:spPr>
              <a:xfrm flipV="1">
                <a:off x="6845779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6" name="Rectangle 1095"/>
              <p:cNvSpPr/>
              <p:nvPr/>
            </p:nvSpPr>
            <p:spPr>
              <a:xfrm>
                <a:off x="6476959" y="3071930"/>
                <a:ext cx="131936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97" name="Straight Connector 1096"/>
              <p:cNvCxnSpPr/>
              <p:nvPr/>
            </p:nvCxnSpPr>
            <p:spPr>
              <a:xfrm flipV="1">
                <a:off x="6395998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8" name="Rectangle 1097"/>
              <p:cNvSpPr/>
              <p:nvPr/>
            </p:nvSpPr>
            <p:spPr>
              <a:xfrm>
                <a:off x="6815793" y="3703885"/>
                <a:ext cx="131936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99" name="Rectangle 1098"/>
              <p:cNvSpPr/>
              <p:nvPr/>
            </p:nvSpPr>
            <p:spPr>
              <a:xfrm>
                <a:off x="6404995" y="3158176"/>
                <a:ext cx="44378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00" name="Straight Connector 1099"/>
              <p:cNvCxnSpPr/>
              <p:nvPr/>
            </p:nvCxnSpPr>
            <p:spPr>
              <a:xfrm flipV="1">
                <a:off x="6848778" y="3804246"/>
                <a:ext cx="110945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187" name="Group 1100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9" name="Straight Connector 1128"/>
                <p:cNvCxnSpPr/>
                <p:nvPr/>
              </p:nvCxnSpPr>
              <p:spPr>
                <a:xfrm flipV="1">
                  <a:off x="7027504" y="2846452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0" name="Straight Connector 1129"/>
                <p:cNvCxnSpPr/>
                <p:nvPr/>
              </p:nvCxnSpPr>
              <p:spPr>
                <a:xfrm flipV="1">
                  <a:off x="6580724" y="2938972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88" name="Group 1101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7" name="Straight Connector 1126"/>
                <p:cNvCxnSpPr/>
                <p:nvPr/>
              </p:nvCxnSpPr>
              <p:spPr>
                <a:xfrm flipV="1">
                  <a:off x="7027984" y="2846449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8" name="Straight Connector 1127"/>
                <p:cNvCxnSpPr/>
                <p:nvPr/>
              </p:nvCxnSpPr>
              <p:spPr>
                <a:xfrm flipV="1">
                  <a:off x="6581203" y="293896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89" name="Group 1102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5" name="Straight Connector 1124"/>
                <p:cNvCxnSpPr/>
                <p:nvPr/>
              </p:nvCxnSpPr>
              <p:spPr>
                <a:xfrm flipV="1">
                  <a:off x="7028464" y="2846446"/>
                  <a:ext cx="104950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6" name="Straight Connector 1125"/>
                <p:cNvCxnSpPr/>
                <p:nvPr/>
              </p:nvCxnSpPr>
              <p:spPr>
                <a:xfrm flipV="1">
                  <a:off x="6581683" y="2938966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0" name="Group 1103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3" name="Straight Connector 1122"/>
                <p:cNvCxnSpPr/>
                <p:nvPr/>
              </p:nvCxnSpPr>
              <p:spPr>
                <a:xfrm flipV="1">
                  <a:off x="7028943" y="2846445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4" name="Straight Connector 1123"/>
                <p:cNvCxnSpPr/>
                <p:nvPr/>
              </p:nvCxnSpPr>
              <p:spPr>
                <a:xfrm flipV="1">
                  <a:off x="6582163" y="2938964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1" name="Group 1104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1" name="Straight Connector 1120"/>
                <p:cNvCxnSpPr/>
                <p:nvPr/>
              </p:nvCxnSpPr>
              <p:spPr>
                <a:xfrm flipV="1">
                  <a:off x="7029423" y="2846442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2" name="Straight Connector 1121"/>
                <p:cNvCxnSpPr/>
                <p:nvPr/>
              </p:nvCxnSpPr>
              <p:spPr>
                <a:xfrm flipV="1">
                  <a:off x="6582643" y="2938961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2" name="Group 1105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9" name="Straight Connector 1118"/>
                <p:cNvCxnSpPr/>
                <p:nvPr/>
              </p:nvCxnSpPr>
              <p:spPr>
                <a:xfrm flipV="1">
                  <a:off x="7029905" y="2846440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0" name="Straight Connector 1119"/>
                <p:cNvCxnSpPr/>
                <p:nvPr/>
              </p:nvCxnSpPr>
              <p:spPr>
                <a:xfrm flipV="1">
                  <a:off x="6583124" y="293895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3" name="Group 1106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7" name="Straight Connector 1116"/>
                <p:cNvCxnSpPr/>
                <p:nvPr/>
              </p:nvCxnSpPr>
              <p:spPr>
                <a:xfrm flipV="1">
                  <a:off x="7027387" y="2846437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8" name="Straight Connector 1117"/>
                <p:cNvCxnSpPr/>
                <p:nvPr/>
              </p:nvCxnSpPr>
              <p:spPr>
                <a:xfrm flipV="1">
                  <a:off x="6580605" y="293895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4" name="Group 1107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5" name="Straight Connector 1114"/>
                <p:cNvCxnSpPr/>
                <p:nvPr/>
              </p:nvCxnSpPr>
              <p:spPr>
                <a:xfrm flipV="1">
                  <a:off x="7027867" y="2846434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6" name="Straight Connector 1115"/>
                <p:cNvCxnSpPr/>
                <p:nvPr/>
              </p:nvCxnSpPr>
              <p:spPr>
                <a:xfrm flipV="1">
                  <a:off x="6581084" y="2938953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5" name="Group 1108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3" name="Straight Connector 1112"/>
                <p:cNvCxnSpPr/>
                <p:nvPr/>
              </p:nvCxnSpPr>
              <p:spPr>
                <a:xfrm flipV="1">
                  <a:off x="7022349" y="2846432"/>
                  <a:ext cx="110945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4" name="Straight Connector 1113"/>
                <p:cNvCxnSpPr/>
                <p:nvPr/>
              </p:nvCxnSpPr>
              <p:spPr>
                <a:xfrm flipV="1">
                  <a:off x="6581564" y="2938951"/>
                  <a:ext cx="44678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6" name="Group 1109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1" name="Straight Connector 1110"/>
                <p:cNvCxnSpPr/>
                <p:nvPr/>
              </p:nvCxnSpPr>
              <p:spPr>
                <a:xfrm flipV="1">
                  <a:off x="7028826" y="2846429"/>
                  <a:ext cx="110945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2" name="Straight Connector 1111"/>
                <p:cNvCxnSpPr/>
                <p:nvPr/>
              </p:nvCxnSpPr>
              <p:spPr>
                <a:xfrm flipV="1">
                  <a:off x="6582044" y="293894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160" name="Group 1073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161" name="Group 1074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089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82" y="2996368"/>
                  <a:ext cx="548815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0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82" y="2921098"/>
                  <a:ext cx="674894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1" name="Freeform 190"/>
                <p:cNvSpPr>
                  <a:spLocks/>
                </p:cNvSpPr>
                <p:nvPr/>
              </p:nvSpPr>
              <p:spPr bwMode="auto">
                <a:xfrm>
                  <a:off x="5971613" y="2922667"/>
                  <a:ext cx="122370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2" name="Freeform 191"/>
                <p:cNvSpPr>
                  <a:spLocks/>
                </p:cNvSpPr>
                <p:nvPr/>
              </p:nvSpPr>
              <p:spPr bwMode="auto">
                <a:xfrm>
                  <a:off x="5500669" y="2936779"/>
                  <a:ext cx="522858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3" name="Freeform 192"/>
                <p:cNvSpPr>
                  <a:spLocks/>
                </p:cNvSpPr>
                <p:nvPr/>
              </p:nvSpPr>
              <p:spPr bwMode="auto">
                <a:xfrm>
                  <a:off x="5623041" y="2933643"/>
                  <a:ext cx="300364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76" name="Straight Connector 1075"/>
              <p:cNvCxnSpPr/>
              <p:nvPr/>
            </p:nvCxnSpPr>
            <p:spPr>
              <a:xfrm flipH="1">
                <a:off x="6996826" y="2124333"/>
                <a:ext cx="11126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7" name="Straight Connector 1076"/>
              <p:cNvCxnSpPr/>
              <p:nvPr/>
            </p:nvCxnSpPr>
            <p:spPr>
              <a:xfrm>
                <a:off x="6874457" y="230466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8" name="Straight Connector 1077"/>
              <p:cNvCxnSpPr/>
              <p:nvPr/>
            </p:nvCxnSpPr>
            <p:spPr>
              <a:xfrm>
                <a:off x="6870747" y="236896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9" name="Straight Connector 1078"/>
              <p:cNvCxnSpPr/>
              <p:nvPr/>
            </p:nvCxnSpPr>
            <p:spPr>
              <a:xfrm>
                <a:off x="6870747" y="244423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0" name="Straight Connector 1079"/>
              <p:cNvCxnSpPr/>
              <p:nvPr/>
            </p:nvCxnSpPr>
            <p:spPr>
              <a:xfrm>
                <a:off x="6867040" y="2508525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1" name="Straight Connector 1080"/>
              <p:cNvCxnSpPr/>
              <p:nvPr/>
            </p:nvCxnSpPr>
            <p:spPr>
              <a:xfrm>
                <a:off x="6867040" y="256968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2" name="Straight Connector 1081"/>
              <p:cNvCxnSpPr/>
              <p:nvPr/>
            </p:nvCxnSpPr>
            <p:spPr>
              <a:xfrm>
                <a:off x="6863331" y="2638679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3" name="Straight Connector 1082"/>
              <p:cNvCxnSpPr/>
              <p:nvPr/>
            </p:nvCxnSpPr>
            <p:spPr>
              <a:xfrm>
                <a:off x="6859624" y="270610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4" name="Straight Connector 1083"/>
              <p:cNvCxnSpPr/>
              <p:nvPr/>
            </p:nvCxnSpPr>
            <p:spPr>
              <a:xfrm>
                <a:off x="6867040" y="277510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5" name="Straight Connector 1084"/>
              <p:cNvCxnSpPr/>
              <p:nvPr/>
            </p:nvCxnSpPr>
            <p:spPr>
              <a:xfrm>
                <a:off x="6870747" y="284253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6" name="Straight Connector 1085"/>
              <p:cNvCxnSpPr/>
              <p:nvPr/>
            </p:nvCxnSpPr>
            <p:spPr>
              <a:xfrm>
                <a:off x="6870747" y="291153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7" name="Straight Connector 1086"/>
              <p:cNvCxnSpPr/>
              <p:nvPr/>
            </p:nvCxnSpPr>
            <p:spPr>
              <a:xfrm>
                <a:off x="6874457" y="297582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8" name="Straight Connector 1087"/>
              <p:cNvCxnSpPr/>
              <p:nvPr/>
            </p:nvCxnSpPr>
            <p:spPr>
              <a:xfrm flipH="1">
                <a:off x="6878164" y="2132174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12" name="Straight Connector 1311"/>
          <p:cNvCxnSpPr/>
          <p:nvPr/>
        </p:nvCxnSpPr>
        <p:spPr>
          <a:xfrm flipH="1">
            <a:off x="5554663" y="4711700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3" name="Straight Connector 1312"/>
          <p:cNvCxnSpPr>
            <a:stCxn id="1552" idx="2"/>
          </p:cNvCxnSpPr>
          <p:nvPr/>
        </p:nvCxnSpPr>
        <p:spPr>
          <a:xfrm flipH="1">
            <a:off x="5859463" y="4927600"/>
            <a:ext cx="201612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4" name="Straight Connector 1313"/>
          <p:cNvCxnSpPr/>
          <p:nvPr/>
        </p:nvCxnSpPr>
        <p:spPr>
          <a:xfrm>
            <a:off x="6176963" y="4725988"/>
            <a:ext cx="57150" cy="492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5" name="Straight Connector 1314"/>
          <p:cNvCxnSpPr>
            <a:endCxn id="1337" idx="0"/>
          </p:cNvCxnSpPr>
          <p:nvPr/>
        </p:nvCxnSpPr>
        <p:spPr>
          <a:xfrm>
            <a:off x="6316663" y="4749800"/>
            <a:ext cx="27305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50" name="Group 1315"/>
          <p:cNvGrpSpPr>
            <a:grpSpLocks/>
          </p:cNvGrpSpPr>
          <p:nvPr/>
        </p:nvGrpSpPr>
        <p:grpSpPr bwMode="auto">
          <a:xfrm>
            <a:off x="5289550" y="5207000"/>
            <a:ext cx="331788" cy="1031875"/>
            <a:chOff x="6240352" y="2055335"/>
            <a:chExt cx="771307" cy="1017716"/>
          </a:xfrm>
        </p:grpSpPr>
        <p:grpSp>
          <p:nvGrpSpPr>
            <p:cNvPr id="205101" name="Group 149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515" name="Rectangle 1514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16" name="Straight Connector 1515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7" name="Rectangle 1516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18" name="Straight Connector 1517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9" name="Rectangle 1518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20" name="Rectangle 1519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21" name="Straight Connector 1520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129" name="Group 152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50" name="Straight Connector 1549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1" name="Straight Connector 1550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0" name="Group 152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8" name="Straight Connector 1547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9" name="Straight Connector 1548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1" name="Group 152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6" name="Straight Connector 1545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7" name="Straight Connector 1546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2" name="Group 152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4" name="Straight Connector 1543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5" name="Straight Connector 1544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3" name="Group 152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2" name="Straight Connector 1541"/>
                <p:cNvCxnSpPr/>
                <p:nvPr/>
              </p:nvCxnSpPr>
              <p:spPr>
                <a:xfrm flipV="1">
                  <a:off x="7027272" y="2845643"/>
                  <a:ext cx="113399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3" name="Straight Connector 1542"/>
                <p:cNvCxnSpPr/>
                <p:nvPr/>
              </p:nvCxnSpPr>
              <p:spPr>
                <a:xfrm flipV="1">
                  <a:off x="6582629" y="293488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4" name="Group 152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0" name="Straight Connector 1539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1" name="Straight Connector 1540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5" name="Group 152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8" name="Straight Connector 1537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9" name="Straight Connector 1538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6" name="Group 152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6" name="Straight Connector 1535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7" name="Straight Connector 1536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7" name="Group 152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4" name="Straight Connector 1533"/>
                <p:cNvCxnSpPr/>
                <p:nvPr/>
              </p:nvCxnSpPr>
              <p:spPr>
                <a:xfrm flipV="1">
                  <a:off x="7026209" y="2846793"/>
                  <a:ext cx="107431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5" name="Straight Connector 1534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8" name="Group 153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2" name="Straight Connector 1531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3" name="Straight Connector 1532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102" name="Group 149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103" name="Group 149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510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1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2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3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4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497" name="Straight Connector 1496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8" name="Straight Connector 1497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9" name="Straight Connector 1498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0" name="Straight Connector 1499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1" name="Straight Connector 1500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2" name="Straight Connector 1501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3" name="Straight Connector 1502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4" name="Straight Connector 1503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5" name="Straight Connector 1504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6" name="Straight Connector 1505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7" name="Straight Connector 1506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8" name="Straight Connector 1507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9" name="Straight Connector 1508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1" name="Group 1316"/>
          <p:cNvGrpSpPr>
            <a:grpSpLocks/>
          </p:cNvGrpSpPr>
          <p:nvPr/>
        </p:nvGrpSpPr>
        <p:grpSpPr bwMode="auto">
          <a:xfrm>
            <a:off x="5675313" y="5207000"/>
            <a:ext cx="330200" cy="1031875"/>
            <a:chOff x="6240352" y="2055335"/>
            <a:chExt cx="771307" cy="1017716"/>
          </a:xfrm>
        </p:grpSpPr>
        <p:grpSp>
          <p:nvGrpSpPr>
            <p:cNvPr id="205043" name="Group 143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457" name="Rectangle 1456"/>
              <p:cNvSpPr/>
              <p:nvPr/>
            </p:nvSpPr>
            <p:spPr>
              <a:xfrm>
                <a:off x="6509942" y="3062244"/>
                <a:ext cx="446781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58" name="Straight Connector 1457"/>
              <p:cNvCxnSpPr/>
              <p:nvPr/>
            </p:nvCxnSpPr>
            <p:spPr>
              <a:xfrm flipV="1">
                <a:off x="6845779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9" name="Rectangle 1458"/>
              <p:cNvSpPr/>
              <p:nvPr/>
            </p:nvSpPr>
            <p:spPr>
              <a:xfrm>
                <a:off x="6476958" y="3071638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60" name="Straight Connector 1459"/>
              <p:cNvCxnSpPr/>
              <p:nvPr/>
            </p:nvCxnSpPr>
            <p:spPr>
              <a:xfrm flipV="1">
                <a:off x="6395998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1" name="Rectangle 1460"/>
              <p:cNvSpPr/>
              <p:nvPr/>
            </p:nvSpPr>
            <p:spPr>
              <a:xfrm>
                <a:off x="6815793" y="3702622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62" name="Rectangle 1461"/>
              <p:cNvSpPr/>
              <p:nvPr/>
            </p:nvSpPr>
            <p:spPr>
              <a:xfrm>
                <a:off x="6404993" y="3157752"/>
                <a:ext cx="44378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63" name="Straight Connector 1462"/>
              <p:cNvCxnSpPr/>
              <p:nvPr/>
            </p:nvCxnSpPr>
            <p:spPr>
              <a:xfrm flipV="1">
                <a:off x="6848776" y="3804394"/>
                <a:ext cx="110947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071" name="Group 146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92" name="Straight Connector 1491"/>
                <p:cNvCxnSpPr/>
                <p:nvPr/>
              </p:nvCxnSpPr>
              <p:spPr>
                <a:xfrm flipV="1">
                  <a:off x="7027504" y="2846059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3" name="Straight Connector 1492"/>
                <p:cNvCxnSpPr/>
                <p:nvPr/>
              </p:nvCxnSpPr>
              <p:spPr>
                <a:xfrm flipV="1">
                  <a:off x="6580722" y="293843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2" name="Group 146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90" name="Straight Connector 1489"/>
                <p:cNvCxnSpPr/>
                <p:nvPr/>
              </p:nvCxnSpPr>
              <p:spPr>
                <a:xfrm flipV="1">
                  <a:off x="7027984" y="2845955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1" name="Straight Connector 1490"/>
                <p:cNvCxnSpPr/>
                <p:nvPr/>
              </p:nvCxnSpPr>
              <p:spPr>
                <a:xfrm flipV="1">
                  <a:off x="6581202" y="2938331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3" name="Group 146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8" name="Straight Connector 1487"/>
                <p:cNvCxnSpPr/>
                <p:nvPr/>
              </p:nvCxnSpPr>
              <p:spPr>
                <a:xfrm flipV="1">
                  <a:off x="7028464" y="2845851"/>
                  <a:ext cx="104948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9" name="Straight Connector 1488"/>
                <p:cNvCxnSpPr/>
                <p:nvPr/>
              </p:nvCxnSpPr>
              <p:spPr>
                <a:xfrm flipV="1">
                  <a:off x="6581681" y="293822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4" name="Group 146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6" name="Straight Connector 1485"/>
                <p:cNvCxnSpPr/>
                <p:nvPr/>
              </p:nvCxnSpPr>
              <p:spPr>
                <a:xfrm flipV="1">
                  <a:off x="7028943" y="2845748"/>
                  <a:ext cx="110945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7" name="Straight Connector 1486"/>
                <p:cNvCxnSpPr/>
                <p:nvPr/>
              </p:nvCxnSpPr>
              <p:spPr>
                <a:xfrm flipV="1">
                  <a:off x="6582161" y="2938124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5" name="Group 146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4" name="Straight Connector 1483"/>
                <p:cNvCxnSpPr/>
                <p:nvPr/>
              </p:nvCxnSpPr>
              <p:spPr>
                <a:xfrm flipV="1">
                  <a:off x="7029423" y="2845643"/>
                  <a:ext cx="110945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5" name="Straight Connector 1484"/>
                <p:cNvCxnSpPr/>
                <p:nvPr/>
              </p:nvCxnSpPr>
              <p:spPr>
                <a:xfrm flipV="1">
                  <a:off x="6582641" y="293488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6" name="Group 146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2" name="Straight Connector 1481"/>
                <p:cNvCxnSpPr/>
                <p:nvPr/>
              </p:nvCxnSpPr>
              <p:spPr>
                <a:xfrm flipV="1">
                  <a:off x="7029905" y="2845540"/>
                  <a:ext cx="110945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3" name="Straight Connector 1482"/>
                <p:cNvCxnSpPr/>
                <p:nvPr/>
              </p:nvCxnSpPr>
              <p:spPr>
                <a:xfrm flipV="1">
                  <a:off x="6583123" y="2939482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7" name="Group 146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0" name="Straight Connector 1479"/>
                <p:cNvCxnSpPr/>
                <p:nvPr/>
              </p:nvCxnSpPr>
              <p:spPr>
                <a:xfrm flipV="1">
                  <a:off x="7027385" y="2845436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1" name="Straight Connector 1480"/>
                <p:cNvCxnSpPr/>
                <p:nvPr/>
              </p:nvCxnSpPr>
              <p:spPr>
                <a:xfrm flipV="1">
                  <a:off x="6580605" y="293937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8" name="Group 147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8" name="Straight Connector 1477"/>
                <p:cNvCxnSpPr/>
                <p:nvPr/>
              </p:nvCxnSpPr>
              <p:spPr>
                <a:xfrm flipV="1">
                  <a:off x="7027865" y="2845332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9" name="Straight Connector 1478"/>
                <p:cNvCxnSpPr/>
                <p:nvPr/>
              </p:nvCxnSpPr>
              <p:spPr>
                <a:xfrm flipV="1">
                  <a:off x="6581084" y="2939275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9" name="Group 147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6" name="Straight Connector 1475"/>
                <p:cNvCxnSpPr/>
                <p:nvPr/>
              </p:nvCxnSpPr>
              <p:spPr>
                <a:xfrm flipV="1">
                  <a:off x="7022348" y="2846793"/>
                  <a:ext cx="110947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7" name="Straight Connector 1476"/>
                <p:cNvCxnSpPr/>
                <p:nvPr/>
              </p:nvCxnSpPr>
              <p:spPr>
                <a:xfrm flipV="1">
                  <a:off x="6581564" y="2939171"/>
                  <a:ext cx="4467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80" name="Group 147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4" name="Straight Connector 1473"/>
                <p:cNvCxnSpPr/>
                <p:nvPr/>
              </p:nvCxnSpPr>
              <p:spPr>
                <a:xfrm flipV="1">
                  <a:off x="7028824" y="2846690"/>
                  <a:ext cx="110947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5" name="Straight Connector 1474"/>
                <p:cNvCxnSpPr/>
                <p:nvPr/>
              </p:nvCxnSpPr>
              <p:spPr>
                <a:xfrm flipV="1">
                  <a:off x="6582044" y="2939067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044" name="Group 143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045" name="Group 143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452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79" y="2996253"/>
                  <a:ext cx="548815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3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79" y="2921098"/>
                  <a:ext cx="674894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4" name="Freeform 190"/>
                <p:cNvSpPr>
                  <a:spLocks/>
                </p:cNvSpPr>
                <p:nvPr/>
              </p:nvSpPr>
              <p:spPr bwMode="auto">
                <a:xfrm>
                  <a:off x="5971610" y="2922664"/>
                  <a:ext cx="122372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5" name="Freeform 191"/>
                <p:cNvSpPr>
                  <a:spLocks/>
                </p:cNvSpPr>
                <p:nvPr/>
              </p:nvSpPr>
              <p:spPr bwMode="auto">
                <a:xfrm>
                  <a:off x="5500669" y="2936755"/>
                  <a:ext cx="522856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6" name="Freeform 192"/>
                <p:cNvSpPr>
                  <a:spLocks/>
                </p:cNvSpPr>
                <p:nvPr/>
              </p:nvSpPr>
              <p:spPr bwMode="auto">
                <a:xfrm>
                  <a:off x="5623039" y="2933624"/>
                  <a:ext cx="300366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439" name="Straight Connector 1438"/>
              <p:cNvCxnSpPr/>
              <p:nvPr/>
            </p:nvCxnSpPr>
            <p:spPr>
              <a:xfrm flipH="1">
                <a:off x="6996826" y="2125793"/>
                <a:ext cx="1112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0" name="Straight Connector 1439"/>
              <p:cNvCxnSpPr/>
              <p:nvPr/>
            </p:nvCxnSpPr>
            <p:spPr>
              <a:xfrm>
                <a:off x="6874454" y="2304284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1" name="Straight Connector 1440"/>
              <p:cNvCxnSpPr/>
              <p:nvPr/>
            </p:nvCxnSpPr>
            <p:spPr>
              <a:xfrm>
                <a:off x="6870747" y="236847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2" name="Straight Connector 1441"/>
              <p:cNvCxnSpPr/>
              <p:nvPr/>
            </p:nvCxnSpPr>
            <p:spPr>
              <a:xfrm>
                <a:off x="6870747" y="244519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3" name="Straight Connector 1442"/>
              <p:cNvCxnSpPr/>
              <p:nvPr/>
            </p:nvCxnSpPr>
            <p:spPr>
              <a:xfrm>
                <a:off x="6867038" y="250939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4" name="Straight Connector 1443"/>
              <p:cNvCxnSpPr/>
              <p:nvPr/>
            </p:nvCxnSpPr>
            <p:spPr>
              <a:xfrm>
                <a:off x="6867038" y="257045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5" name="Straight Connector 1444"/>
              <p:cNvCxnSpPr/>
              <p:nvPr/>
            </p:nvCxnSpPr>
            <p:spPr>
              <a:xfrm>
                <a:off x="6863331" y="2637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6" name="Straight Connector 1445"/>
              <p:cNvCxnSpPr/>
              <p:nvPr/>
            </p:nvCxnSpPr>
            <p:spPr>
              <a:xfrm>
                <a:off x="6859622" y="270667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7" name="Straight Connector 1446"/>
              <p:cNvCxnSpPr/>
              <p:nvPr/>
            </p:nvCxnSpPr>
            <p:spPr>
              <a:xfrm>
                <a:off x="6867038" y="2775565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8" name="Straight Connector 1447"/>
              <p:cNvCxnSpPr/>
              <p:nvPr/>
            </p:nvCxnSpPr>
            <p:spPr>
              <a:xfrm>
                <a:off x="6870747" y="284289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9" name="Straight Connector 1448"/>
              <p:cNvCxnSpPr/>
              <p:nvPr/>
            </p:nvCxnSpPr>
            <p:spPr>
              <a:xfrm>
                <a:off x="6870747" y="2911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0" name="Straight Connector 1449"/>
              <p:cNvCxnSpPr/>
              <p:nvPr/>
            </p:nvCxnSpPr>
            <p:spPr>
              <a:xfrm>
                <a:off x="6874454" y="297597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1" name="Straight Connector 1450"/>
              <p:cNvCxnSpPr/>
              <p:nvPr/>
            </p:nvCxnSpPr>
            <p:spPr>
              <a:xfrm flipH="1">
                <a:off x="6878164" y="2132056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2" name="Group 1317"/>
          <p:cNvGrpSpPr>
            <a:grpSpLocks/>
          </p:cNvGrpSpPr>
          <p:nvPr/>
        </p:nvGrpSpPr>
        <p:grpSpPr bwMode="auto">
          <a:xfrm>
            <a:off x="6051550" y="5207000"/>
            <a:ext cx="331788" cy="1031875"/>
            <a:chOff x="6240352" y="2055335"/>
            <a:chExt cx="771307" cy="1017716"/>
          </a:xfrm>
        </p:grpSpPr>
        <p:grpSp>
          <p:nvGrpSpPr>
            <p:cNvPr id="204985" name="Group 137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399" name="Rectangle 1398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00" name="Straight Connector 1399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1" name="Rectangle 1400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02" name="Straight Connector 1401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3" name="Rectangle 1402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04" name="Rectangle 1403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05" name="Straight Connector 1404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013" name="Group 140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4" name="Straight Connector 1433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5" name="Straight Connector 1434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4" name="Group 140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2" name="Straight Connector 1431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3" name="Straight Connector 1432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5" name="Group 140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0" name="Straight Connector 1429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1" name="Straight Connector 1430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6" name="Group 140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8" name="Straight Connector 1427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9" name="Straight Connector 1428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7" name="Group 140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6" name="Straight Connector 1425"/>
                <p:cNvCxnSpPr/>
                <p:nvPr/>
              </p:nvCxnSpPr>
              <p:spPr>
                <a:xfrm flipV="1">
                  <a:off x="7027272" y="2845643"/>
                  <a:ext cx="113399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7" name="Straight Connector 1426"/>
                <p:cNvCxnSpPr/>
                <p:nvPr/>
              </p:nvCxnSpPr>
              <p:spPr>
                <a:xfrm flipV="1">
                  <a:off x="6582629" y="293488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8" name="Group 141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4" name="Straight Connector 1423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5" name="Straight Connector 1424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9" name="Group 141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2" name="Straight Connector 1421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3" name="Straight Connector 1422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0" name="Group 141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0" name="Straight Connector 1419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1" name="Straight Connector 1420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1" name="Group 141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18" name="Straight Connector 1417"/>
                <p:cNvCxnSpPr/>
                <p:nvPr/>
              </p:nvCxnSpPr>
              <p:spPr>
                <a:xfrm flipV="1">
                  <a:off x="7026209" y="2846793"/>
                  <a:ext cx="107431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9" name="Straight Connector 1418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2" name="Group 141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16" name="Straight Connector 1415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7" name="Straight Connector 1416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4986" name="Group 137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4987" name="Group 137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394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5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6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7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8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81" name="Straight Connector 1380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2" name="Straight Connector 1381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3" name="Straight Connector 1382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4" name="Straight Connector 1383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5" name="Straight Connector 1384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6" name="Straight Connector 1385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7" name="Straight Connector 1386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8" name="Straight Connector 1387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9" name="Straight Connector 1388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0" name="Straight Connector 1389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1" name="Straight Connector 1390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2" name="Straight Connector 1391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3" name="Straight Connector 1392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3" name="Group 1318"/>
          <p:cNvGrpSpPr>
            <a:grpSpLocks/>
          </p:cNvGrpSpPr>
          <p:nvPr/>
        </p:nvGrpSpPr>
        <p:grpSpPr bwMode="auto">
          <a:xfrm>
            <a:off x="6427788" y="5207000"/>
            <a:ext cx="331787" cy="1031875"/>
            <a:chOff x="6240352" y="2055335"/>
            <a:chExt cx="771307" cy="1017716"/>
          </a:xfrm>
        </p:grpSpPr>
        <p:grpSp>
          <p:nvGrpSpPr>
            <p:cNvPr id="204927" name="Group 131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341" name="Rectangle 1340"/>
              <p:cNvSpPr/>
              <p:nvPr/>
            </p:nvSpPr>
            <p:spPr>
              <a:xfrm>
                <a:off x="6509397" y="3062244"/>
                <a:ext cx="447629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42" name="Straight Connector 1341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3" name="Rectangle 1342"/>
              <p:cNvSpPr/>
              <p:nvPr/>
            </p:nvSpPr>
            <p:spPr>
              <a:xfrm>
                <a:off x="6476570" y="3071638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44" name="Straight Connector 1343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5" name="Rectangle 1344"/>
              <p:cNvSpPr/>
              <p:nvPr/>
            </p:nvSpPr>
            <p:spPr>
              <a:xfrm>
                <a:off x="6816769" y="3702622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46" name="Rectangle 1345"/>
              <p:cNvSpPr/>
              <p:nvPr/>
            </p:nvSpPr>
            <p:spPr>
              <a:xfrm>
                <a:off x="6404950" y="3157752"/>
                <a:ext cx="444646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47" name="Straight Connector 1346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4955" name="Group 134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6" name="Straight Connector 1375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7" name="Straight Connector 1376"/>
                <p:cNvCxnSpPr/>
                <p:nvPr/>
              </p:nvCxnSpPr>
              <p:spPr>
                <a:xfrm flipV="1">
                  <a:off x="6580707" y="293843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6" name="Group 134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4" name="Straight Connector 1373"/>
                <p:cNvCxnSpPr/>
                <p:nvPr/>
              </p:nvCxnSpPr>
              <p:spPr>
                <a:xfrm flipV="1">
                  <a:off x="7028816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5" name="Straight Connector 1374"/>
                <p:cNvCxnSpPr/>
                <p:nvPr/>
              </p:nvCxnSpPr>
              <p:spPr>
                <a:xfrm flipV="1">
                  <a:off x="6581187" y="2938331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7" name="Group 13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2" name="Straight Connector 1371"/>
                <p:cNvCxnSpPr/>
                <p:nvPr/>
              </p:nvCxnSpPr>
              <p:spPr>
                <a:xfrm flipV="1">
                  <a:off x="7026314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3" name="Straight Connector 1372"/>
                <p:cNvCxnSpPr/>
                <p:nvPr/>
              </p:nvCxnSpPr>
              <p:spPr>
                <a:xfrm flipV="1">
                  <a:off x="6581668" y="2938228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8" name="Group 13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0" name="Straight Connector 1369"/>
                <p:cNvCxnSpPr/>
                <p:nvPr/>
              </p:nvCxnSpPr>
              <p:spPr>
                <a:xfrm flipV="1">
                  <a:off x="7026794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1" name="Straight Connector 1370"/>
                <p:cNvCxnSpPr/>
                <p:nvPr/>
              </p:nvCxnSpPr>
              <p:spPr>
                <a:xfrm flipV="1">
                  <a:off x="6582147" y="293812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9" name="Group 13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8" name="Straight Connector 1367"/>
                <p:cNvCxnSpPr/>
                <p:nvPr/>
              </p:nvCxnSpPr>
              <p:spPr>
                <a:xfrm flipV="1">
                  <a:off x="7027273" y="2845643"/>
                  <a:ext cx="113399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9" name="Straight Connector 1368"/>
                <p:cNvCxnSpPr/>
                <p:nvPr/>
              </p:nvCxnSpPr>
              <p:spPr>
                <a:xfrm flipV="1">
                  <a:off x="6582627" y="2934888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0" name="Group 13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6" name="Straight Connector 1365"/>
                <p:cNvCxnSpPr/>
                <p:nvPr/>
              </p:nvCxnSpPr>
              <p:spPr>
                <a:xfrm flipV="1">
                  <a:off x="7027754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7" name="Straight Connector 1366"/>
                <p:cNvCxnSpPr/>
                <p:nvPr/>
              </p:nvCxnSpPr>
              <p:spPr>
                <a:xfrm flipV="1">
                  <a:off x="6583108" y="293948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1" name="Group 135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4" name="Straight Connector 1363"/>
                <p:cNvCxnSpPr/>
                <p:nvPr/>
              </p:nvCxnSpPr>
              <p:spPr>
                <a:xfrm flipV="1">
                  <a:off x="7028234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5" name="Straight Connector 1364"/>
                <p:cNvCxnSpPr/>
                <p:nvPr/>
              </p:nvCxnSpPr>
              <p:spPr>
                <a:xfrm flipV="1">
                  <a:off x="6580604" y="293937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2" name="Group 135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2" name="Straight Connector 1361"/>
                <p:cNvCxnSpPr/>
                <p:nvPr/>
              </p:nvCxnSpPr>
              <p:spPr>
                <a:xfrm flipV="1">
                  <a:off x="7028713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3" name="Straight Connector 1362"/>
                <p:cNvCxnSpPr/>
                <p:nvPr/>
              </p:nvCxnSpPr>
              <p:spPr>
                <a:xfrm flipV="1">
                  <a:off x="6581083" y="2939275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3" name="Group 135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0" name="Straight Connector 1359"/>
                <p:cNvCxnSpPr/>
                <p:nvPr/>
              </p:nvCxnSpPr>
              <p:spPr>
                <a:xfrm flipV="1">
                  <a:off x="7026209" y="2846793"/>
                  <a:ext cx="107431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1" name="Straight Connector 1360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4" name="Group 135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58" name="Straight Connector 1357"/>
                <p:cNvCxnSpPr/>
                <p:nvPr/>
              </p:nvCxnSpPr>
              <p:spPr>
                <a:xfrm flipV="1">
                  <a:off x="7026688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9" name="Straight Connector 1358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4928" name="Group 132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4929" name="Group 132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33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253"/>
                  <a:ext cx="549881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8" name="Freeform 190"/>
                <p:cNvSpPr>
                  <a:spLocks/>
                </p:cNvSpPr>
                <p:nvPr/>
              </p:nvSpPr>
              <p:spPr bwMode="auto">
                <a:xfrm>
                  <a:off x="5968753" y="2922664"/>
                  <a:ext cx="125476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9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6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40" name="Freeform 192"/>
                <p:cNvSpPr>
                  <a:spLocks/>
                </p:cNvSpPr>
                <p:nvPr/>
              </p:nvSpPr>
              <p:spPr bwMode="auto">
                <a:xfrm>
                  <a:off x="5621849" y="2933624"/>
                  <a:ext cx="302618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23" name="Straight Connector 1322"/>
              <p:cNvCxnSpPr/>
              <p:nvPr/>
            </p:nvCxnSpPr>
            <p:spPr>
              <a:xfrm flipH="1">
                <a:off x="6996897" y="2125793"/>
                <a:ext cx="1107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4" name="Straight Connector 1323"/>
              <p:cNvCxnSpPr/>
              <p:nvPr/>
            </p:nvCxnSpPr>
            <p:spPr>
              <a:xfrm>
                <a:off x="6875113" y="230428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5" name="Straight Connector 1324"/>
              <p:cNvCxnSpPr/>
              <p:nvPr/>
            </p:nvCxnSpPr>
            <p:spPr>
              <a:xfrm>
                <a:off x="6871421" y="236847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6" name="Straight Connector 1325"/>
              <p:cNvCxnSpPr/>
              <p:nvPr/>
            </p:nvCxnSpPr>
            <p:spPr>
              <a:xfrm>
                <a:off x="6871421" y="244519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7" name="Straight Connector 1326"/>
              <p:cNvCxnSpPr/>
              <p:nvPr/>
            </p:nvCxnSpPr>
            <p:spPr>
              <a:xfrm>
                <a:off x="6867732" y="250939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8" name="Straight Connector 1327"/>
              <p:cNvCxnSpPr/>
              <p:nvPr/>
            </p:nvCxnSpPr>
            <p:spPr>
              <a:xfrm>
                <a:off x="6864040" y="2570456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9" name="Straight Connector 1328"/>
              <p:cNvCxnSpPr/>
              <p:nvPr/>
            </p:nvCxnSpPr>
            <p:spPr>
              <a:xfrm>
                <a:off x="6864040" y="2637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0" name="Straight Connector 1329"/>
              <p:cNvCxnSpPr/>
              <p:nvPr/>
            </p:nvCxnSpPr>
            <p:spPr>
              <a:xfrm>
                <a:off x="6860351" y="270667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1" name="Straight Connector 1330"/>
              <p:cNvCxnSpPr/>
              <p:nvPr/>
            </p:nvCxnSpPr>
            <p:spPr>
              <a:xfrm>
                <a:off x="6867732" y="277556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2" name="Straight Connector 1331"/>
              <p:cNvCxnSpPr/>
              <p:nvPr/>
            </p:nvCxnSpPr>
            <p:spPr>
              <a:xfrm>
                <a:off x="6871421" y="284289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3" name="Straight Connector 1332"/>
              <p:cNvCxnSpPr/>
              <p:nvPr/>
            </p:nvCxnSpPr>
            <p:spPr>
              <a:xfrm>
                <a:off x="6871421" y="2911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4" name="Straight Connector 1333"/>
              <p:cNvCxnSpPr/>
              <p:nvPr/>
            </p:nvCxnSpPr>
            <p:spPr>
              <a:xfrm>
                <a:off x="6875113" y="297597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5" name="Straight Connector 1334"/>
              <p:cNvCxnSpPr/>
              <p:nvPr/>
            </p:nvCxnSpPr>
            <p:spPr>
              <a:xfrm flipH="1">
                <a:off x="6875113" y="2132056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57" name="TextBox 1556"/>
          <p:cNvSpPr txBox="1"/>
          <p:nvPr/>
        </p:nvSpPr>
        <p:spPr>
          <a:xfrm flipH="1">
            <a:off x="2959100" y="4105275"/>
            <a:ext cx="5429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559" name="TextBox 1558"/>
          <p:cNvSpPr txBox="1"/>
          <p:nvPr/>
        </p:nvSpPr>
        <p:spPr>
          <a:xfrm>
            <a:off x="534988" y="6156325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560" name="TextBox 1559"/>
          <p:cNvSpPr txBox="1"/>
          <p:nvPr/>
        </p:nvSpPr>
        <p:spPr>
          <a:xfrm>
            <a:off x="935038" y="6154738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561" name="TextBox 1560"/>
          <p:cNvSpPr txBox="1"/>
          <p:nvPr/>
        </p:nvSpPr>
        <p:spPr>
          <a:xfrm>
            <a:off x="1333500" y="6153150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562" name="TextBox 1561"/>
          <p:cNvSpPr txBox="1"/>
          <p:nvPr/>
        </p:nvSpPr>
        <p:spPr>
          <a:xfrm>
            <a:off x="1700213" y="6151563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563" name="TextBox 1562"/>
          <p:cNvSpPr txBox="1"/>
          <p:nvPr/>
        </p:nvSpPr>
        <p:spPr>
          <a:xfrm>
            <a:off x="2127250" y="6149975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564" name="TextBox 1563"/>
          <p:cNvSpPr txBox="1"/>
          <p:nvPr/>
        </p:nvSpPr>
        <p:spPr>
          <a:xfrm>
            <a:off x="2498725" y="6148388"/>
            <a:ext cx="2889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565" name="TextBox 1564"/>
          <p:cNvSpPr txBox="1"/>
          <p:nvPr/>
        </p:nvSpPr>
        <p:spPr>
          <a:xfrm>
            <a:off x="2881313" y="6146800"/>
            <a:ext cx="2889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566" name="TextBox 1565"/>
          <p:cNvSpPr txBox="1"/>
          <p:nvPr/>
        </p:nvSpPr>
        <p:spPr>
          <a:xfrm>
            <a:off x="3259138" y="6151563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8</a:t>
            </a:r>
          </a:p>
        </p:txBody>
      </p:sp>
      <p:grpSp>
        <p:nvGrpSpPr>
          <p:cNvPr id="204863" name="Group 187"/>
          <p:cNvGrpSpPr>
            <a:grpSpLocks/>
          </p:cNvGrpSpPr>
          <p:nvPr/>
        </p:nvGrpSpPr>
        <p:grpSpPr bwMode="auto">
          <a:xfrm>
            <a:off x="949325" y="4538663"/>
            <a:ext cx="1052513" cy="355600"/>
            <a:chOff x="4410" y="1365"/>
            <a:chExt cx="663" cy="224"/>
          </a:xfrm>
        </p:grpSpPr>
        <p:sp>
          <p:nvSpPr>
            <p:cNvPr id="70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64" name="Group 187"/>
          <p:cNvGrpSpPr>
            <a:grpSpLocks/>
          </p:cNvGrpSpPr>
          <p:nvPr/>
        </p:nvGrpSpPr>
        <p:grpSpPr bwMode="auto">
          <a:xfrm>
            <a:off x="2513013" y="4540250"/>
            <a:ext cx="1052512" cy="355600"/>
            <a:chOff x="4410" y="1365"/>
            <a:chExt cx="663" cy="224"/>
          </a:xfrm>
        </p:grpSpPr>
        <p:sp>
          <p:nvSpPr>
            <p:cNvPr id="1058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9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0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1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2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65" name="Group 187"/>
          <p:cNvGrpSpPr>
            <a:grpSpLocks/>
          </p:cNvGrpSpPr>
          <p:nvPr/>
        </p:nvGrpSpPr>
        <p:grpSpPr bwMode="auto">
          <a:xfrm>
            <a:off x="4103688" y="4567238"/>
            <a:ext cx="1052512" cy="355600"/>
            <a:chOff x="4410" y="1365"/>
            <a:chExt cx="663" cy="224"/>
          </a:xfrm>
        </p:grpSpPr>
        <p:sp>
          <p:nvSpPr>
            <p:cNvPr id="1305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6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7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8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9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66" name="Group 187"/>
          <p:cNvGrpSpPr>
            <a:grpSpLocks/>
          </p:cNvGrpSpPr>
          <p:nvPr/>
        </p:nvGrpSpPr>
        <p:grpSpPr bwMode="auto">
          <a:xfrm>
            <a:off x="5668963" y="4575175"/>
            <a:ext cx="1052512" cy="355600"/>
            <a:chOff x="4410" y="1365"/>
            <a:chExt cx="663" cy="224"/>
          </a:xfrm>
        </p:grpSpPr>
        <p:sp>
          <p:nvSpPr>
            <p:cNvPr id="155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6750" y="4614863"/>
            <a:ext cx="3175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558" name="TextBox 1557"/>
          <p:cNvSpPr txBox="1"/>
          <p:nvPr/>
        </p:nvSpPr>
        <p:spPr>
          <a:xfrm>
            <a:off x="2219325" y="4648200"/>
            <a:ext cx="3175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</a:t>
            </a:r>
          </a:p>
        </p:txBody>
      </p:sp>
      <p:cxnSp>
        <p:nvCxnSpPr>
          <p:cNvPr id="544" name="Straight Connector 543"/>
          <p:cNvCxnSpPr>
            <a:endCxn id="40" idx="1"/>
          </p:cNvCxnSpPr>
          <p:nvPr/>
        </p:nvCxnSpPr>
        <p:spPr>
          <a:xfrm>
            <a:off x="4394200" y="3065463"/>
            <a:ext cx="915988" cy="40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41"/>
          <p:cNvCxnSpPr>
            <a:stCxn id="11" idx="1"/>
          </p:cNvCxnSpPr>
          <p:nvPr/>
        </p:nvCxnSpPr>
        <p:spPr>
          <a:xfrm flipH="1">
            <a:off x="2898775" y="3030538"/>
            <a:ext cx="1063625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48063" y="3138488"/>
            <a:ext cx="11842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Border router</a:t>
            </a:r>
          </a:p>
        </p:txBody>
      </p:sp>
      <p:sp>
        <p:nvSpPr>
          <p:cNvPr id="546" name="TextBox 545"/>
          <p:cNvSpPr txBox="1"/>
          <p:nvPr/>
        </p:nvSpPr>
        <p:spPr>
          <a:xfrm>
            <a:off x="3051175" y="3522663"/>
            <a:ext cx="11699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Access router</a:t>
            </a:r>
          </a:p>
        </p:txBody>
      </p:sp>
      <p:sp>
        <p:nvSpPr>
          <p:cNvPr id="204877" name="Rectangle 5"/>
          <p:cNvSpPr txBox="1">
            <a:spLocks noChangeArrowheads="1"/>
          </p:cNvSpPr>
          <p:nvPr/>
        </p:nvSpPr>
        <p:spPr bwMode="auto">
          <a:xfrm>
            <a:off x="546100" y="115888"/>
            <a:ext cx="777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i="0" dirty="0">
                <a:solidFill>
                  <a:srgbClr val="000099"/>
                </a:solidFill>
                <a:latin typeface="Gill Sans MT" charset="0"/>
              </a:rPr>
              <a:t>Data center networks </a:t>
            </a:r>
          </a:p>
        </p:txBody>
      </p:sp>
      <p:sp>
        <p:nvSpPr>
          <p:cNvPr id="26" name="Freeform 25"/>
          <p:cNvSpPr/>
          <p:nvPr/>
        </p:nvSpPr>
        <p:spPr>
          <a:xfrm>
            <a:off x="4657725" y="4206875"/>
            <a:ext cx="1371600" cy="1373188"/>
          </a:xfrm>
          <a:custGeom>
            <a:avLst/>
            <a:gdLst>
              <a:gd name="connsiteX0" fmla="*/ 1372723 w 1372723"/>
              <a:gd name="connsiteY0" fmla="*/ 1359734 h 1372562"/>
              <a:gd name="connsiteX1" fmla="*/ 1372723 w 1372723"/>
              <a:gd name="connsiteY1" fmla="*/ 564418 h 1372562"/>
              <a:gd name="connsiteX2" fmla="*/ 936531 w 1372723"/>
              <a:gd name="connsiteY2" fmla="*/ 25655 h 1372562"/>
              <a:gd name="connsiteX3" fmla="*/ 538826 w 1372723"/>
              <a:gd name="connsiteY3" fmla="*/ 0 h 1372562"/>
              <a:gd name="connsiteX4" fmla="*/ 38488 w 1372723"/>
              <a:gd name="connsiteY4" fmla="*/ 615729 h 1372562"/>
              <a:gd name="connsiteX5" fmla="*/ 0 w 1372723"/>
              <a:gd name="connsiteY5" fmla="*/ 1372562 h 137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2723" h="1372562">
                <a:moveTo>
                  <a:pt x="1372723" y="1359734"/>
                </a:moveTo>
                <a:lnTo>
                  <a:pt x="1372723" y="564418"/>
                </a:lnTo>
                <a:lnTo>
                  <a:pt x="936531" y="25655"/>
                </a:lnTo>
                <a:lnTo>
                  <a:pt x="538826" y="0"/>
                </a:lnTo>
                <a:lnTo>
                  <a:pt x="38488" y="615729"/>
                </a:lnTo>
                <a:lnTo>
                  <a:pt x="0" y="1372562"/>
                </a:lnTo>
              </a:path>
            </a:pathLst>
          </a:custGeom>
          <a:ln w="63500">
            <a:solidFill>
              <a:srgbClr val="33CC33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016375" y="1112838"/>
            <a:ext cx="5127625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99"/>
                </a:solidFill>
                <a:latin typeface="Gill Sans MT"/>
                <a:cs typeface="Gill Sans MT"/>
              </a:rPr>
              <a:t>load balancer: application-layer routing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i="0" dirty="0">
                <a:latin typeface="Gill Sans MT"/>
                <a:cs typeface="Gill Sans MT"/>
              </a:rPr>
              <a:t>receives external client requests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i="0" dirty="0">
                <a:latin typeface="Gill Sans MT"/>
                <a:cs typeface="Gill Sans MT"/>
              </a:rPr>
              <a:t>directs workload within data center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i="0" dirty="0">
                <a:latin typeface="Gill Sans MT"/>
                <a:cs typeface="Gill Sans MT"/>
              </a:rPr>
              <a:t>returns results to external client (hiding data center internals from client)</a:t>
            </a:r>
          </a:p>
        </p:txBody>
      </p:sp>
      <p:pic>
        <p:nvPicPr>
          <p:cNvPr id="204882" name="Picture 20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823913"/>
            <a:ext cx="518318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76</a:t>
            </a:fld>
            <a:endParaRPr lang="en-US" sz="1200" dirty="0">
              <a:latin typeface="Tahoma" charset="0"/>
            </a:endParaRPr>
          </a:p>
        </p:txBody>
      </p:sp>
      <p:sp>
        <p:nvSpPr>
          <p:cNvPr id="113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133" name="Group 347"/>
          <p:cNvGrpSpPr>
            <a:grpSpLocks/>
          </p:cNvGrpSpPr>
          <p:nvPr/>
        </p:nvGrpSpPr>
        <p:grpSpPr bwMode="auto">
          <a:xfrm>
            <a:off x="2235491" y="3259498"/>
            <a:ext cx="840624" cy="391487"/>
            <a:chOff x="1871277" y="1576300"/>
            <a:chExt cx="1128371" cy="437861"/>
          </a:xfrm>
        </p:grpSpPr>
        <p:sp>
          <p:nvSpPr>
            <p:cNvPr id="1159" name="Oval 115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0" name="Rectangle 115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1" name="Oval 116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2" name="Freeform 116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3" name="Freeform 116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4" name="Freeform 116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5" name="Freeform 116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166" name="Straight Connector 1165"/>
            <p:cNvCxnSpPr>
              <a:endCxn id="116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7" name="Straight Connector 116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3" name="Group 347"/>
          <p:cNvGrpSpPr>
            <a:grpSpLocks/>
          </p:cNvGrpSpPr>
          <p:nvPr/>
        </p:nvGrpSpPr>
        <p:grpSpPr bwMode="auto">
          <a:xfrm>
            <a:off x="5120257" y="3365874"/>
            <a:ext cx="840624" cy="391487"/>
            <a:chOff x="1871277" y="1576300"/>
            <a:chExt cx="1128371" cy="437861"/>
          </a:xfrm>
        </p:grpSpPr>
        <p:sp>
          <p:nvSpPr>
            <p:cNvPr id="1224" name="Oval 1223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25" name="Rectangle 1224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26" name="Oval 1225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47" name="Freeform 124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48" name="Freeform 124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49" name="Freeform 124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75" name="Freeform 127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276" name="Straight Connector 1275"/>
            <p:cNvCxnSpPr>
              <a:endCxn id="122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7" name="Straight Connector 127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9" name="Straight Connector 538"/>
          <p:cNvCxnSpPr/>
          <p:nvPr/>
        </p:nvCxnSpPr>
        <p:spPr>
          <a:xfrm>
            <a:off x="3014663" y="2540000"/>
            <a:ext cx="1069975" cy="446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59"/>
          <p:cNvSpPr>
            <a:spLocks/>
          </p:cNvSpPr>
          <p:nvPr/>
        </p:nvSpPr>
        <p:spPr bwMode="auto">
          <a:xfrm>
            <a:off x="1465263" y="2244725"/>
            <a:ext cx="2046287" cy="603250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Internet</a:t>
            </a:r>
          </a:p>
        </p:txBody>
      </p:sp>
      <p:grpSp>
        <p:nvGrpSpPr>
          <p:cNvPr id="1168" name="Group 347"/>
          <p:cNvGrpSpPr>
            <a:grpSpLocks/>
          </p:cNvGrpSpPr>
          <p:nvPr/>
        </p:nvGrpSpPr>
        <p:grpSpPr bwMode="auto">
          <a:xfrm>
            <a:off x="3717566" y="2796786"/>
            <a:ext cx="840624" cy="391487"/>
            <a:chOff x="1871277" y="1576300"/>
            <a:chExt cx="1128371" cy="437861"/>
          </a:xfrm>
        </p:grpSpPr>
        <p:sp>
          <p:nvSpPr>
            <p:cNvPr id="1189" name="Oval 118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90" name="Rectangle 118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91" name="Oval 119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17" name="Freeform 12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18" name="Freeform 121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19" name="Freeform 121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20" name="Freeform 1219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221" name="Straight Connector 1220"/>
            <p:cNvCxnSpPr>
              <a:endCxn id="119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2" name="Straight Connector 1221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Freeform 26"/>
          <p:cNvSpPr/>
          <p:nvPr/>
        </p:nvSpPr>
        <p:spPr>
          <a:xfrm>
            <a:off x="2552700" y="2189163"/>
            <a:ext cx="3976688" cy="3333750"/>
          </a:xfrm>
          <a:custGeom>
            <a:avLst/>
            <a:gdLst>
              <a:gd name="connsiteX0" fmla="*/ 3691005 w 3975437"/>
              <a:gd name="connsiteY0" fmla="*/ 3333910 h 3333910"/>
              <a:gd name="connsiteX1" fmla="*/ 3704234 w 3975437"/>
              <a:gd name="connsiteY1" fmla="*/ 2533507 h 3333910"/>
              <a:gd name="connsiteX2" fmla="*/ 3261049 w 3975437"/>
              <a:gd name="connsiteY2" fmla="*/ 1997700 h 3333910"/>
              <a:gd name="connsiteX3" fmla="*/ 3975437 w 3975437"/>
              <a:gd name="connsiteY3" fmla="*/ 1653725 h 3333910"/>
              <a:gd name="connsiteX4" fmla="*/ 3955593 w 3975437"/>
              <a:gd name="connsiteY4" fmla="*/ 1316365 h 3333910"/>
              <a:gd name="connsiteX5" fmla="*/ 3069223 w 3975437"/>
              <a:gd name="connsiteY5" fmla="*/ 1733104 h 3333910"/>
              <a:gd name="connsiteX6" fmla="*/ 3049378 w 3975437"/>
              <a:gd name="connsiteY6" fmla="*/ 1303135 h 3333910"/>
              <a:gd name="connsiteX7" fmla="*/ 0 w 3975437"/>
              <a:gd name="connsiteY7" fmla="*/ 0 h 333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5437" h="3333910">
                <a:moveTo>
                  <a:pt x="3691005" y="3333910"/>
                </a:moveTo>
                <a:lnTo>
                  <a:pt x="3704234" y="2533507"/>
                </a:lnTo>
                <a:lnTo>
                  <a:pt x="3261049" y="1997700"/>
                </a:lnTo>
                <a:lnTo>
                  <a:pt x="3975437" y="1653725"/>
                </a:lnTo>
                <a:lnTo>
                  <a:pt x="3955593" y="1316365"/>
                </a:lnTo>
                <a:lnTo>
                  <a:pt x="3069223" y="1733104"/>
                </a:lnTo>
                <a:lnTo>
                  <a:pt x="3049378" y="1303135"/>
                </a:lnTo>
                <a:lnTo>
                  <a:pt x="0" y="0"/>
                </a:lnTo>
              </a:path>
            </a:pathLst>
          </a:custGeom>
          <a:ln w="5715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>
            <a:off x="2105025" y="2162175"/>
            <a:ext cx="4329113" cy="3430588"/>
          </a:xfrm>
          <a:custGeom>
            <a:avLst/>
            <a:gdLst>
              <a:gd name="connsiteX0" fmla="*/ 0 w 4054022"/>
              <a:gd name="connsiteY0" fmla="*/ 0 h 3681545"/>
              <a:gd name="connsiteX1" fmla="*/ 3284271 w 4054022"/>
              <a:gd name="connsiteY1" fmla="*/ 1436700 h 3681545"/>
              <a:gd name="connsiteX2" fmla="*/ 3309929 w 4054022"/>
              <a:gd name="connsiteY2" fmla="*/ 1936980 h 3681545"/>
              <a:gd name="connsiteX3" fmla="*/ 4054022 w 4054022"/>
              <a:gd name="connsiteY3" fmla="*/ 1552149 h 3681545"/>
              <a:gd name="connsiteX4" fmla="*/ 4054022 w 4054022"/>
              <a:gd name="connsiteY4" fmla="*/ 1731737 h 3681545"/>
              <a:gd name="connsiteX5" fmla="*/ 3245783 w 4054022"/>
              <a:gd name="connsiteY5" fmla="*/ 2116567 h 3681545"/>
              <a:gd name="connsiteX6" fmla="*/ 3784609 w 4054022"/>
              <a:gd name="connsiteY6" fmla="*/ 2924711 h 3681545"/>
              <a:gd name="connsiteX7" fmla="*/ 3784609 w 4054022"/>
              <a:gd name="connsiteY7" fmla="*/ 3681545 h 3681545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900071 w 4169484"/>
              <a:gd name="connsiteY6" fmla="*/ 2937539 h 3694373"/>
              <a:gd name="connsiteX7" fmla="*/ 3900071 w 4169484"/>
              <a:gd name="connsiteY7" fmla="*/ 3694373 h 3694373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797438 w 4169484"/>
              <a:gd name="connsiteY6" fmla="*/ 2886229 h 3694373"/>
              <a:gd name="connsiteX7" fmla="*/ 3900071 w 4169484"/>
              <a:gd name="connsiteY7" fmla="*/ 3694373 h 3694373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744565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99733 w 4169484"/>
              <a:gd name="connsiteY5" fmla="*/ 2142223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848754 w 4169484"/>
              <a:gd name="connsiteY6" fmla="*/ 2873401 h 3668718"/>
              <a:gd name="connsiteX7" fmla="*/ 3835926 w 4169484"/>
              <a:gd name="connsiteY7" fmla="*/ 3668718 h 3668718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48754 w 4169484"/>
              <a:gd name="connsiteY6" fmla="*/ 2873401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66174 w 4169484"/>
              <a:gd name="connsiteY1" fmla="*/ 1488011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336264"/>
              <a:gd name="connsiteY0" fmla="*/ 0 h 3450648"/>
              <a:gd name="connsiteX1" fmla="*/ 3232954 w 4336264"/>
              <a:gd name="connsiteY1" fmla="*/ 1295596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1962636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09805 w 4336264"/>
              <a:gd name="connsiteY4" fmla="*/ 1646769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284270 w 4316420"/>
              <a:gd name="connsiteY2" fmla="*/ 1834359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0417 w 4316420"/>
              <a:gd name="connsiteY2" fmla="*/ 194019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337988 w 4316420"/>
              <a:gd name="connsiteY1" fmla="*/ 1432901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29650"/>
              <a:gd name="connsiteY0" fmla="*/ 0 h 3430803"/>
              <a:gd name="connsiteX1" fmla="*/ 3351218 w 4329650"/>
              <a:gd name="connsiteY1" fmla="*/ 1413056 h 3430803"/>
              <a:gd name="connsiteX2" fmla="*/ 3370261 w 4329650"/>
              <a:gd name="connsiteY2" fmla="*/ 1933583 h 3430803"/>
              <a:gd name="connsiteX3" fmla="*/ 4329650 w 4329650"/>
              <a:gd name="connsiteY3" fmla="*/ 1478400 h 3430803"/>
              <a:gd name="connsiteX4" fmla="*/ 4323035 w 4329650"/>
              <a:gd name="connsiteY4" fmla="*/ 1626924 h 3430803"/>
              <a:gd name="connsiteX5" fmla="*/ 3554085 w 4329650"/>
              <a:gd name="connsiteY5" fmla="*/ 1989096 h 3430803"/>
              <a:gd name="connsiteX6" fmla="*/ 4054422 w 4329650"/>
              <a:gd name="connsiteY6" fmla="*/ 2622658 h 3430803"/>
              <a:gd name="connsiteX7" fmla="*/ 4041594 w 4329650"/>
              <a:gd name="connsiteY7" fmla="*/ 3430803 h 343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650" h="3430803">
                <a:moveTo>
                  <a:pt x="0" y="0"/>
                </a:moveTo>
                <a:lnTo>
                  <a:pt x="3351218" y="1413056"/>
                </a:lnTo>
                <a:lnTo>
                  <a:pt x="3370261" y="1933583"/>
                </a:lnTo>
                <a:lnTo>
                  <a:pt x="4329650" y="1478400"/>
                </a:lnTo>
                <a:lnTo>
                  <a:pt x="4323035" y="1626924"/>
                </a:lnTo>
                <a:lnTo>
                  <a:pt x="3554085" y="1989096"/>
                </a:lnTo>
                <a:lnTo>
                  <a:pt x="4054422" y="2622658"/>
                </a:lnTo>
                <a:lnTo>
                  <a:pt x="4041594" y="3430803"/>
                </a:lnTo>
              </a:path>
            </a:pathLst>
          </a:custGeom>
          <a:ln w="47625">
            <a:solidFill>
              <a:srgbClr val="CC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36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25" name="Group 1"/>
          <p:cNvGrpSpPr>
            <a:grpSpLocks/>
          </p:cNvGrpSpPr>
          <p:nvPr/>
        </p:nvGrpSpPr>
        <p:grpSpPr bwMode="auto">
          <a:xfrm>
            <a:off x="706438" y="3411538"/>
            <a:ext cx="7951787" cy="3033712"/>
            <a:chOff x="668088" y="1859772"/>
            <a:chExt cx="7950943" cy="3032546"/>
          </a:xfrm>
        </p:grpSpPr>
        <p:grpSp>
          <p:nvGrpSpPr>
            <p:cNvPr id="205829" name="Group 187"/>
            <p:cNvGrpSpPr>
              <a:grpSpLocks/>
            </p:cNvGrpSpPr>
            <p:nvPr/>
          </p:nvGrpSpPr>
          <p:grpSpPr bwMode="auto">
            <a:xfrm>
              <a:off x="1083832" y="1870528"/>
              <a:ext cx="1052512" cy="355600"/>
              <a:chOff x="4410" y="1365"/>
              <a:chExt cx="663" cy="224"/>
            </a:xfrm>
          </p:grpSpPr>
          <p:sp>
            <p:nvSpPr>
              <p:cNvPr id="52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5830" name="Group 187"/>
            <p:cNvGrpSpPr>
              <a:grpSpLocks/>
            </p:cNvGrpSpPr>
            <p:nvPr/>
          </p:nvGrpSpPr>
          <p:grpSpPr bwMode="auto">
            <a:xfrm>
              <a:off x="4247454" y="1859772"/>
              <a:ext cx="1052512" cy="355600"/>
              <a:chOff x="4410" y="1365"/>
              <a:chExt cx="663" cy="224"/>
            </a:xfrm>
          </p:grpSpPr>
          <p:sp>
            <p:nvSpPr>
              <p:cNvPr id="58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47" name="TextBox 546"/>
            <p:cNvSpPr txBox="1"/>
            <p:nvPr/>
          </p:nvSpPr>
          <p:spPr>
            <a:xfrm>
              <a:off x="7042811" y="3997312"/>
              <a:ext cx="1063512" cy="3078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Server racks</a:t>
              </a:r>
            </a:p>
          </p:txBody>
        </p:sp>
        <p:sp>
          <p:nvSpPr>
            <p:cNvPr id="555" name="TextBox 554"/>
            <p:cNvSpPr txBox="1"/>
            <p:nvPr/>
          </p:nvSpPr>
          <p:spPr>
            <a:xfrm>
              <a:off x="7026938" y="3540288"/>
              <a:ext cx="1144466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TOR switches</a:t>
              </a:r>
            </a:p>
          </p:txBody>
        </p:sp>
        <p:sp>
          <p:nvSpPr>
            <p:cNvPr id="432" name="TextBox 431"/>
            <p:cNvSpPr txBox="1"/>
            <p:nvPr/>
          </p:nvSpPr>
          <p:spPr>
            <a:xfrm>
              <a:off x="7026938" y="1893096"/>
              <a:ext cx="1592093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Tier-1 switches</a:t>
              </a: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7025350" y="2730974"/>
              <a:ext cx="1592094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Tier-2 switches</a:t>
              </a:r>
            </a:p>
          </p:txBody>
        </p:sp>
        <p:grpSp>
          <p:nvGrpSpPr>
            <p:cNvPr id="205835" name="Group 24"/>
            <p:cNvGrpSpPr>
              <a:grpSpLocks/>
            </p:cNvGrpSpPr>
            <p:nvPr/>
          </p:nvGrpSpPr>
          <p:grpSpPr bwMode="auto">
            <a:xfrm>
              <a:off x="702813" y="2731140"/>
              <a:ext cx="1470209" cy="1869141"/>
              <a:chOff x="916173" y="4038600"/>
              <a:chExt cx="1470209" cy="1869141"/>
            </a:xfrm>
          </p:grpSpPr>
          <p:grpSp>
            <p:nvGrpSpPr>
              <p:cNvPr id="206613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70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4" name="Straight Connector 103"/>
              <p:cNvCxnSpPr/>
              <p:nvPr/>
            </p:nvCxnSpPr>
            <p:spPr>
              <a:xfrm flipH="1">
                <a:off x="1181453" y="4381202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70" idx="2"/>
              </p:cNvCxnSpPr>
              <p:nvPr/>
            </p:nvCxnSpPr>
            <p:spPr>
              <a:xfrm flipH="1">
                <a:off x="1486221" y="4390724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1803687" y="4395485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>
                <a:endCxn id="775" idx="0"/>
              </p:cNvCxnSpPr>
              <p:nvPr/>
            </p:nvCxnSpPr>
            <p:spPr>
              <a:xfrm>
                <a:off x="1943372" y="4419288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618" name="Group 505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796" name="Group 50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534" name="Rectangle 533"/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535" name="Straight Connector 534"/>
                  <p:cNvCxnSpPr/>
                  <p:nvPr/>
                </p:nvCxnSpPr>
                <p:spPr>
                  <a:xfrm flipV="1">
                    <a:off x="684705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6" name="Rectangle 535"/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537" name="Straight Connector 536"/>
                  <p:cNvCxnSpPr/>
                  <p:nvPr/>
                </p:nvCxnSpPr>
                <p:spPr>
                  <a:xfrm flipV="1">
                    <a:off x="639636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0" name="Rectangle 539"/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41" name="Rectangle 540"/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543" name="Straight Connector 542"/>
                  <p:cNvCxnSpPr/>
                  <p:nvPr/>
                </p:nvCxnSpPr>
                <p:spPr>
                  <a:xfrm flipV="1">
                    <a:off x="6847057" y="380439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824" name="Group 54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8" name="Straight Connector 577"/>
                    <p:cNvCxnSpPr/>
                    <p:nvPr/>
                  </p:nvCxnSpPr>
                  <p:spPr>
                    <a:xfrm flipV="1">
                      <a:off x="7028782" y="2845711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9" name="Straight Connector 578"/>
                    <p:cNvCxnSpPr/>
                    <p:nvPr/>
                  </p:nvCxnSpPr>
                  <p:spPr>
                    <a:xfrm flipV="1">
                      <a:off x="6581076" y="29381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5" name="Group 54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6" name="Straight Connector 575"/>
                    <p:cNvCxnSpPr/>
                    <p:nvPr/>
                  </p:nvCxnSpPr>
                  <p:spPr>
                    <a:xfrm flipV="1">
                      <a:off x="7029263" y="2845642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7" name="Straight Connector 576"/>
                    <p:cNvCxnSpPr/>
                    <p:nvPr/>
                  </p:nvCxnSpPr>
                  <p:spPr>
                    <a:xfrm flipV="1">
                      <a:off x="6581557" y="293493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6" name="Group 5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4" name="Straight Connector 573"/>
                    <p:cNvCxnSpPr/>
                    <p:nvPr/>
                  </p:nvCxnSpPr>
                  <p:spPr>
                    <a:xfrm flipV="1">
                      <a:off x="7026759" y="284557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5" name="Straight Connector 574"/>
                    <p:cNvCxnSpPr/>
                    <p:nvPr/>
                  </p:nvCxnSpPr>
                  <p:spPr>
                    <a:xfrm flipV="1">
                      <a:off x="6582036" y="293486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7" name="Group 5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2" name="Straight Connector 571"/>
                    <p:cNvCxnSpPr/>
                    <p:nvPr/>
                  </p:nvCxnSpPr>
                  <p:spPr>
                    <a:xfrm flipV="1">
                      <a:off x="7027238" y="284550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3" name="Straight Connector 572"/>
                    <p:cNvCxnSpPr/>
                    <p:nvPr/>
                  </p:nvCxnSpPr>
                  <p:spPr>
                    <a:xfrm flipV="1">
                      <a:off x="6582516" y="293479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8" name="Group 5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0" name="Straight Connector 569"/>
                    <p:cNvCxnSpPr/>
                    <p:nvPr/>
                  </p:nvCxnSpPr>
                  <p:spPr>
                    <a:xfrm flipV="1">
                      <a:off x="7027718" y="284543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1" name="Straight Connector 570"/>
                    <p:cNvCxnSpPr/>
                    <p:nvPr/>
                  </p:nvCxnSpPr>
                  <p:spPr>
                    <a:xfrm flipV="1">
                      <a:off x="6582995" y="293472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9" name="Group 5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8" name="Straight Connector 567"/>
                    <p:cNvCxnSpPr/>
                    <p:nvPr/>
                  </p:nvCxnSpPr>
                  <p:spPr>
                    <a:xfrm flipV="1">
                      <a:off x="7028199" y="2845363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9" name="Straight Connector 568"/>
                    <p:cNvCxnSpPr/>
                    <p:nvPr/>
                  </p:nvCxnSpPr>
                  <p:spPr>
                    <a:xfrm flipV="1">
                      <a:off x="6583477" y="293935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0" name="Group 55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6" name="Straight Connector 565"/>
                    <p:cNvCxnSpPr/>
                    <p:nvPr/>
                  </p:nvCxnSpPr>
                  <p:spPr>
                    <a:xfrm flipV="1">
                      <a:off x="7028679" y="284216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7" name="Straight Connector 566"/>
                    <p:cNvCxnSpPr/>
                    <p:nvPr/>
                  </p:nvCxnSpPr>
                  <p:spPr>
                    <a:xfrm flipV="1">
                      <a:off x="6580972" y="293928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1" name="Group 55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4" name="Straight Connector 563"/>
                    <p:cNvCxnSpPr/>
                    <p:nvPr/>
                  </p:nvCxnSpPr>
                  <p:spPr>
                    <a:xfrm flipV="1">
                      <a:off x="7029158" y="284209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5" name="Straight Connector 564"/>
                    <p:cNvCxnSpPr/>
                    <p:nvPr/>
                  </p:nvCxnSpPr>
                  <p:spPr>
                    <a:xfrm flipV="1">
                      <a:off x="6581452" y="293921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2" name="Group 55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2" name="Straight Connector 561"/>
                    <p:cNvCxnSpPr/>
                    <p:nvPr/>
                  </p:nvCxnSpPr>
                  <p:spPr>
                    <a:xfrm flipV="1">
                      <a:off x="7026654" y="284671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3" name="Straight Connector 562"/>
                    <p:cNvCxnSpPr/>
                    <p:nvPr/>
                  </p:nvCxnSpPr>
                  <p:spPr>
                    <a:xfrm flipV="1">
                      <a:off x="6581933" y="293914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3" name="Group 55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0" name="Straight Connector 559"/>
                    <p:cNvCxnSpPr/>
                    <p:nvPr/>
                  </p:nvCxnSpPr>
                  <p:spPr>
                    <a:xfrm flipV="1">
                      <a:off x="7027133" y="284665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1" name="Straight Connector 560"/>
                    <p:cNvCxnSpPr/>
                    <p:nvPr/>
                  </p:nvCxnSpPr>
                  <p:spPr>
                    <a:xfrm flipV="1">
                      <a:off x="6582413" y="293907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797" name="Group 50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798" name="Group 50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52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95810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2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20616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0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311" y="292218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1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543" y="2936282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348" y="293314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511" name="Straight Connector 510"/>
                  <p:cNvCxnSpPr/>
                  <p:nvPr/>
                </p:nvCxnSpPr>
                <p:spPr>
                  <a:xfrm flipH="1">
                    <a:off x="6997483" y="2125348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3" name="Straight Connector 512"/>
                  <p:cNvCxnSpPr/>
                  <p:nvPr/>
                </p:nvCxnSpPr>
                <p:spPr>
                  <a:xfrm>
                    <a:off x="6875678" y="23039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4" name="Straight Connector 513"/>
                  <p:cNvCxnSpPr/>
                  <p:nvPr/>
                </p:nvCxnSpPr>
                <p:spPr>
                  <a:xfrm>
                    <a:off x="6871985" y="23681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5" name="Straight Connector 514"/>
                  <p:cNvCxnSpPr/>
                  <p:nvPr/>
                </p:nvCxnSpPr>
                <p:spPr>
                  <a:xfrm>
                    <a:off x="6871985" y="24449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6" name="Straight Connector 515"/>
                  <p:cNvCxnSpPr/>
                  <p:nvPr/>
                </p:nvCxnSpPr>
                <p:spPr>
                  <a:xfrm>
                    <a:off x="6868295" y="250914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7" name="Straight Connector 516"/>
                  <p:cNvCxnSpPr/>
                  <p:nvPr/>
                </p:nvCxnSpPr>
                <p:spPr>
                  <a:xfrm>
                    <a:off x="6864603" y="2570243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8" name="Straight Connector 517"/>
                  <p:cNvCxnSpPr/>
                  <p:nvPr/>
                </p:nvCxnSpPr>
                <p:spPr>
                  <a:xfrm>
                    <a:off x="6864603" y="263760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9" name="Straight Connector 518"/>
                  <p:cNvCxnSpPr/>
                  <p:nvPr/>
                </p:nvCxnSpPr>
                <p:spPr>
                  <a:xfrm>
                    <a:off x="6860913" y="270653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0" name="Straight Connector 519"/>
                  <p:cNvCxnSpPr/>
                  <p:nvPr/>
                </p:nvCxnSpPr>
                <p:spPr>
                  <a:xfrm>
                    <a:off x="6868295" y="27754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1" name="Straight Connector 520"/>
                  <p:cNvCxnSpPr/>
                  <p:nvPr/>
                </p:nvCxnSpPr>
                <p:spPr>
                  <a:xfrm>
                    <a:off x="6871985" y="28428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2" name="Straight Connector 521"/>
                  <p:cNvCxnSpPr/>
                  <p:nvPr/>
                </p:nvCxnSpPr>
                <p:spPr>
                  <a:xfrm>
                    <a:off x="6871985" y="291174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3" name="Straight Connector 522"/>
                  <p:cNvCxnSpPr/>
                  <p:nvPr/>
                </p:nvCxnSpPr>
                <p:spPr>
                  <a:xfrm>
                    <a:off x="6875678" y="297597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4" name="Straight Connector 523"/>
                  <p:cNvCxnSpPr/>
                  <p:nvPr/>
                </p:nvCxnSpPr>
                <p:spPr>
                  <a:xfrm flipH="1">
                    <a:off x="6875678" y="2131614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19" name="Group 638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738" name="Group 63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661" name="Rectangle 660"/>
                  <p:cNvSpPr/>
                  <p:nvPr/>
                </p:nvSpPr>
                <p:spPr>
                  <a:xfrm>
                    <a:off x="6510235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662" name="Straight Connector 661"/>
                  <p:cNvCxnSpPr/>
                  <p:nvPr/>
                </p:nvCxnSpPr>
                <p:spPr>
                  <a:xfrm flipV="1">
                    <a:off x="684750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3" name="Rectangle 662"/>
                  <p:cNvSpPr/>
                  <p:nvPr/>
                </p:nvSpPr>
                <p:spPr>
                  <a:xfrm>
                    <a:off x="64774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664" name="Straight Connector 663"/>
                  <p:cNvCxnSpPr/>
                  <p:nvPr/>
                </p:nvCxnSpPr>
                <p:spPr>
                  <a:xfrm flipV="1">
                    <a:off x="6396816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5" name="Rectangle 664"/>
                  <p:cNvSpPr/>
                  <p:nvPr/>
                </p:nvSpPr>
                <p:spPr>
                  <a:xfrm>
                    <a:off x="68176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66" name="Rectangle 665"/>
                  <p:cNvSpPr/>
                  <p:nvPr/>
                </p:nvSpPr>
                <p:spPr>
                  <a:xfrm>
                    <a:off x="6405771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667" name="Straight Connector 666"/>
                  <p:cNvCxnSpPr/>
                  <p:nvPr/>
                </p:nvCxnSpPr>
                <p:spPr>
                  <a:xfrm flipV="1">
                    <a:off x="6847508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766" name="Group 66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6" name="Straight Connector 695"/>
                    <p:cNvCxnSpPr/>
                    <p:nvPr/>
                  </p:nvCxnSpPr>
                  <p:spPr>
                    <a:xfrm flipV="1">
                      <a:off x="70292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7" name="Straight Connector 696"/>
                    <p:cNvCxnSpPr/>
                    <p:nvPr/>
                  </p:nvCxnSpPr>
                  <p:spPr>
                    <a:xfrm flipV="1">
                      <a:off x="65815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7" name="Group 66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4" name="Straight Connector 693"/>
                    <p:cNvCxnSpPr/>
                    <p:nvPr/>
                  </p:nvCxnSpPr>
                  <p:spPr>
                    <a:xfrm flipV="1">
                      <a:off x="7035684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5" name="Straight Connector 694"/>
                    <p:cNvCxnSpPr/>
                    <p:nvPr/>
                  </p:nvCxnSpPr>
                  <p:spPr>
                    <a:xfrm flipV="1">
                      <a:off x="6582008" y="293493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8" name="Group 66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2" name="Straight Connector 691"/>
                    <p:cNvCxnSpPr/>
                    <p:nvPr/>
                  </p:nvCxnSpPr>
                  <p:spPr>
                    <a:xfrm flipV="1">
                      <a:off x="7027208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3" name="Straight Connector 692"/>
                    <p:cNvCxnSpPr/>
                    <p:nvPr/>
                  </p:nvCxnSpPr>
                  <p:spPr>
                    <a:xfrm flipV="1">
                      <a:off x="6582488" y="293486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9" name="Group 67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0" name="Straight Connector 689"/>
                    <p:cNvCxnSpPr/>
                    <p:nvPr/>
                  </p:nvCxnSpPr>
                  <p:spPr>
                    <a:xfrm flipV="1">
                      <a:off x="7027688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1" name="Straight Connector 690"/>
                    <p:cNvCxnSpPr/>
                    <p:nvPr/>
                  </p:nvCxnSpPr>
                  <p:spPr>
                    <a:xfrm flipV="1">
                      <a:off x="6582967" y="293479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0" name="Group 67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8" name="Straight Connector 687"/>
                    <p:cNvCxnSpPr/>
                    <p:nvPr/>
                  </p:nvCxnSpPr>
                  <p:spPr>
                    <a:xfrm flipV="1">
                      <a:off x="7028167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9" name="Straight Connector 688"/>
                    <p:cNvCxnSpPr/>
                    <p:nvPr/>
                  </p:nvCxnSpPr>
                  <p:spPr>
                    <a:xfrm flipV="1">
                      <a:off x="6583447" y="293472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1" name="Group 67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6" name="Straight Connector 685"/>
                    <p:cNvCxnSpPr/>
                    <p:nvPr/>
                  </p:nvCxnSpPr>
                  <p:spPr>
                    <a:xfrm flipV="1">
                      <a:off x="7028649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7" name="Straight Connector 686"/>
                    <p:cNvCxnSpPr/>
                    <p:nvPr/>
                  </p:nvCxnSpPr>
                  <p:spPr>
                    <a:xfrm flipV="1">
                      <a:off x="6589897" y="2939356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2" name="Group 67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4" name="Straight Connector 683"/>
                    <p:cNvCxnSpPr/>
                    <p:nvPr/>
                  </p:nvCxnSpPr>
                  <p:spPr>
                    <a:xfrm flipV="1">
                      <a:off x="7029128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5" name="Straight Connector 684"/>
                    <p:cNvCxnSpPr/>
                    <p:nvPr/>
                  </p:nvCxnSpPr>
                  <p:spPr>
                    <a:xfrm flipV="1">
                      <a:off x="6581422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3" name="Group 67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2" name="Straight Connector 681"/>
                    <p:cNvCxnSpPr/>
                    <p:nvPr/>
                  </p:nvCxnSpPr>
                  <p:spPr>
                    <a:xfrm flipV="1">
                      <a:off x="7029607" y="2842092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3" name="Straight Connector 682"/>
                    <p:cNvCxnSpPr/>
                    <p:nvPr/>
                  </p:nvCxnSpPr>
                  <p:spPr>
                    <a:xfrm flipV="1">
                      <a:off x="6581901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4" name="Group 67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0" name="Straight Connector 679"/>
                    <p:cNvCxnSpPr/>
                    <p:nvPr/>
                  </p:nvCxnSpPr>
                  <p:spPr>
                    <a:xfrm flipV="1">
                      <a:off x="70271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1" name="Straight Connector 680"/>
                    <p:cNvCxnSpPr/>
                    <p:nvPr/>
                  </p:nvCxnSpPr>
                  <p:spPr>
                    <a:xfrm flipV="1">
                      <a:off x="6582382" y="293914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5" name="Group 67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78" name="Straight Connector 677"/>
                    <p:cNvCxnSpPr/>
                    <p:nvPr/>
                  </p:nvCxnSpPr>
                  <p:spPr>
                    <a:xfrm flipV="1">
                      <a:off x="7027584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9" name="Straight Connector 678"/>
                    <p:cNvCxnSpPr/>
                    <p:nvPr/>
                  </p:nvCxnSpPr>
                  <p:spPr>
                    <a:xfrm flipV="1">
                      <a:off x="6582862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739" name="Group 64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740" name="Group 64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65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3586" y="2995812"/>
                      <a:ext cx="542590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3586" y="2920618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869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1098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6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906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643" name="Straight Connector 642"/>
                  <p:cNvCxnSpPr/>
                  <p:nvPr/>
                </p:nvCxnSpPr>
                <p:spPr>
                  <a:xfrm flipH="1">
                    <a:off x="6998041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4" name="Straight Connector 643"/>
                  <p:cNvCxnSpPr/>
                  <p:nvPr/>
                </p:nvCxnSpPr>
                <p:spPr>
                  <a:xfrm>
                    <a:off x="6876233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5" name="Straight Connector 644"/>
                  <p:cNvCxnSpPr/>
                  <p:nvPr/>
                </p:nvCxnSpPr>
                <p:spPr>
                  <a:xfrm>
                    <a:off x="6872543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6" name="Straight Connector 645"/>
                  <p:cNvCxnSpPr/>
                  <p:nvPr/>
                </p:nvCxnSpPr>
                <p:spPr>
                  <a:xfrm>
                    <a:off x="6872543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7" name="Straight Connector 646"/>
                  <p:cNvCxnSpPr/>
                  <p:nvPr/>
                </p:nvCxnSpPr>
                <p:spPr>
                  <a:xfrm>
                    <a:off x="6868851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8" name="Straight Connector 647"/>
                  <p:cNvCxnSpPr/>
                  <p:nvPr/>
                </p:nvCxnSpPr>
                <p:spPr>
                  <a:xfrm>
                    <a:off x="6865161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9" name="Straight Connector 648"/>
                  <p:cNvCxnSpPr/>
                  <p:nvPr/>
                </p:nvCxnSpPr>
                <p:spPr>
                  <a:xfrm>
                    <a:off x="6865161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0" name="Straight Connector 649"/>
                  <p:cNvCxnSpPr/>
                  <p:nvPr/>
                </p:nvCxnSpPr>
                <p:spPr>
                  <a:xfrm>
                    <a:off x="6861469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1" name="Straight Connector 650"/>
                  <p:cNvCxnSpPr/>
                  <p:nvPr/>
                </p:nvCxnSpPr>
                <p:spPr>
                  <a:xfrm>
                    <a:off x="6868851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2" name="Straight Connector 651"/>
                  <p:cNvCxnSpPr/>
                  <p:nvPr/>
                </p:nvCxnSpPr>
                <p:spPr>
                  <a:xfrm>
                    <a:off x="6872543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3" name="Straight Connector 652"/>
                  <p:cNvCxnSpPr/>
                  <p:nvPr/>
                </p:nvCxnSpPr>
                <p:spPr>
                  <a:xfrm>
                    <a:off x="6872543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4" name="Straight Connector 653"/>
                  <p:cNvCxnSpPr/>
                  <p:nvPr/>
                </p:nvCxnSpPr>
                <p:spPr>
                  <a:xfrm>
                    <a:off x="6876233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5" name="Straight Connector 654"/>
                  <p:cNvCxnSpPr/>
                  <p:nvPr/>
                </p:nvCxnSpPr>
                <p:spPr>
                  <a:xfrm flipH="1">
                    <a:off x="6876233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20" name="Group 697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680" name="Group 69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720" name="Rectangle 719"/>
                  <p:cNvSpPr/>
                  <p:nvPr/>
                </p:nvSpPr>
                <p:spPr>
                  <a:xfrm>
                    <a:off x="65096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21" name="Straight Connector 720"/>
                  <p:cNvCxnSpPr/>
                  <p:nvPr/>
                </p:nvCxnSpPr>
                <p:spPr>
                  <a:xfrm flipV="1">
                    <a:off x="6846909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2" name="Rectangle 721"/>
                  <p:cNvSpPr/>
                  <p:nvPr/>
                </p:nvSpPr>
                <p:spPr>
                  <a:xfrm>
                    <a:off x="64768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23" name="Straight Connector 722"/>
                  <p:cNvCxnSpPr/>
                  <p:nvPr/>
                </p:nvCxnSpPr>
                <p:spPr>
                  <a:xfrm flipV="1">
                    <a:off x="63962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4" name="Rectangle 723"/>
                  <p:cNvSpPr/>
                  <p:nvPr/>
                </p:nvSpPr>
                <p:spPr>
                  <a:xfrm>
                    <a:off x="68170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25" name="Rectangle 724"/>
                  <p:cNvSpPr/>
                  <p:nvPr/>
                </p:nvSpPr>
                <p:spPr>
                  <a:xfrm>
                    <a:off x="6405171" y="3157416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26" name="Straight Connector 725"/>
                  <p:cNvCxnSpPr/>
                  <p:nvPr/>
                </p:nvCxnSpPr>
                <p:spPr>
                  <a:xfrm flipV="1">
                    <a:off x="6846909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708" name="Group 72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5" name="Straight Connector 754"/>
                    <p:cNvCxnSpPr/>
                    <p:nvPr/>
                  </p:nvCxnSpPr>
                  <p:spPr>
                    <a:xfrm flipV="1">
                      <a:off x="70286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6" name="Straight Connector 755"/>
                    <p:cNvCxnSpPr/>
                    <p:nvPr/>
                  </p:nvCxnSpPr>
                  <p:spPr>
                    <a:xfrm flipV="1">
                      <a:off x="65809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09" name="Group 72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3" name="Straight Connector 752"/>
                    <p:cNvCxnSpPr/>
                    <p:nvPr/>
                  </p:nvCxnSpPr>
                  <p:spPr>
                    <a:xfrm flipV="1">
                      <a:off x="7029115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4" name="Straight Connector 753"/>
                    <p:cNvCxnSpPr/>
                    <p:nvPr/>
                  </p:nvCxnSpPr>
                  <p:spPr>
                    <a:xfrm flipV="1">
                      <a:off x="6581409" y="29349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0" name="Group 72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1" name="Straight Connector 750"/>
                    <p:cNvCxnSpPr/>
                    <p:nvPr/>
                  </p:nvCxnSpPr>
                  <p:spPr>
                    <a:xfrm flipV="1">
                      <a:off x="7026610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2" name="Straight Connector 751"/>
                    <p:cNvCxnSpPr/>
                    <p:nvPr/>
                  </p:nvCxnSpPr>
                  <p:spPr>
                    <a:xfrm flipV="1">
                      <a:off x="6581888" y="293486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1" name="Group 72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9" name="Straight Connector 748"/>
                    <p:cNvCxnSpPr/>
                    <p:nvPr/>
                  </p:nvCxnSpPr>
                  <p:spPr>
                    <a:xfrm flipV="1">
                      <a:off x="7027090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0" name="Straight Connector 749"/>
                    <p:cNvCxnSpPr/>
                    <p:nvPr/>
                  </p:nvCxnSpPr>
                  <p:spPr>
                    <a:xfrm flipV="1">
                      <a:off x="6582367" y="293479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2" name="Group 73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7" name="Straight Connector 746"/>
                    <p:cNvCxnSpPr/>
                    <p:nvPr/>
                  </p:nvCxnSpPr>
                  <p:spPr>
                    <a:xfrm flipV="1">
                      <a:off x="7027569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8" name="Straight Connector 747"/>
                    <p:cNvCxnSpPr/>
                    <p:nvPr/>
                  </p:nvCxnSpPr>
                  <p:spPr>
                    <a:xfrm flipV="1">
                      <a:off x="6582847" y="293472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3" name="Group 73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5" name="Straight Connector 744"/>
                    <p:cNvCxnSpPr/>
                    <p:nvPr/>
                  </p:nvCxnSpPr>
                  <p:spPr>
                    <a:xfrm flipV="1">
                      <a:off x="70280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6" name="Straight Connector 745"/>
                    <p:cNvCxnSpPr/>
                    <p:nvPr/>
                  </p:nvCxnSpPr>
                  <p:spPr>
                    <a:xfrm flipV="1">
                      <a:off x="6583328" y="293935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4" name="Group 73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3" name="Straight Connector 742"/>
                    <p:cNvCxnSpPr/>
                    <p:nvPr/>
                  </p:nvCxnSpPr>
                  <p:spPr>
                    <a:xfrm flipV="1">
                      <a:off x="7028530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4" name="Straight Connector 743"/>
                    <p:cNvCxnSpPr/>
                    <p:nvPr/>
                  </p:nvCxnSpPr>
                  <p:spPr>
                    <a:xfrm flipV="1">
                      <a:off x="6580824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5" name="Group 73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1" name="Straight Connector 740"/>
                    <p:cNvCxnSpPr/>
                    <p:nvPr/>
                  </p:nvCxnSpPr>
                  <p:spPr>
                    <a:xfrm flipV="1">
                      <a:off x="7029010" y="284209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2" name="Straight Connector 741"/>
                    <p:cNvCxnSpPr/>
                    <p:nvPr/>
                  </p:nvCxnSpPr>
                  <p:spPr>
                    <a:xfrm flipV="1">
                      <a:off x="65813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6" name="Group 73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39" name="Straight Connector 738"/>
                    <p:cNvCxnSpPr/>
                    <p:nvPr/>
                  </p:nvCxnSpPr>
                  <p:spPr>
                    <a:xfrm flipV="1">
                      <a:off x="70265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0" name="Straight Connector 739"/>
                    <p:cNvCxnSpPr/>
                    <p:nvPr/>
                  </p:nvCxnSpPr>
                  <p:spPr>
                    <a:xfrm flipV="1">
                      <a:off x="6581785" y="293914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7" name="Group 73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37" name="Straight Connector 736"/>
                    <p:cNvCxnSpPr/>
                    <p:nvPr/>
                  </p:nvCxnSpPr>
                  <p:spPr>
                    <a:xfrm flipV="1">
                      <a:off x="7026985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8" name="Straight Connector 737"/>
                    <p:cNvCxnSpPr/>
                    <p:nvPr/>
                  </p:nvCxnSpPr>
                  <p:spPr>
                    <a:xfrm flipV="1">
                      <a:off x="6582264" y="293907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681" name="Group 69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682" name="Group 70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71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95812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20618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12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359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16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702" name="Straight Connector 701"/>
                  <p:cNvCxnSpPr/>
                  <p:nvPr/>
                </p:nvCxnSpPr>
                <p:spPr>
                  <a:xfrm flipH="1">
                    <a:off x="6997299" y="2125350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3" name="Straight Connector 702"/>
                  <p:cNvCxnSpPr/>
                  <p:nvPr/>
                </p:nvCxnSpPr>
                <p:spPr>
                  <a:xfrm>
                    <a:off x="6875494" y="23039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4" name="Straight Connector 703"/>
                  <p:cNvCxnSpPr/>
                  <p:nvPr/>
                </p:nvCxnSpPr>
                <p:spPr>
                  <a:xfrm>
                    <a:off x="6871802" y="236816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5" name="Straight Connector 704"/>
                  <p:cNvCxnSpPr/>
                  <p:nvPr/>
                </p:nvCxnSpPr>
                <p:spPr>
                  <a:xfrm>
                    <a:off x="6871802" y="24449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6" name="Straight Connector 705"/>
                  <p:cNvCxnSpPr/>
                  <p:nvPr/>
                </p:nvCxnSpPr>
                <p:spPr>
                  <a:xfrm>
                    <a:off x="6868112" y="25091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7" name="Straight Connector 706"/>
                  <p:cNvCxnSpPr/>
                  <p:nvPr/>
                </p:nvCxnSpPr>
                <p:spPr>
                  <a:xfrm>
                    <a:off x="686442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8" name="Straight Connector 707"/>
                  <p:cNvCxnSpPr/>
                  <p:nvPr/>
                </p:nvCxnSpPr>
                <p:spPr>
                  <a:xfrm>
                    <a:off x="6864420" y="263760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9" name="Straight Connector 708"/>
                  <p:cNvCxnSpPr/>
                  <p:nvPr/>
                </p:nvCxnSpPr>
                <p:spPr>
                  <a:xfrm>
                    <a:off x="6860730" y="27065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0" name="Straight Connector 709"/>
                  <p:cNvCxnSpPr/>
                  <p:nvPr/>
                </p:nvCxnSpPr>
                <p:spPr>
                  <a:xfrm>
                    <a:off x="6868112" y="277546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1" name="Straight Connector 710"/>
                  <p:cNvCxnSpPr/>
                  <p:nvPr/>
                </p:nvCxnSpPr>
                <p:spPr>
                  <a:xfrm>
                    <a:off x="6871802" y="28428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2" name="Straight Connector 711"/>
                  <p:cNvCxnSpPr/>
                  <p:nvPr/>
                </p:nvCxnSpPr>
                <p:spPr>
                  <a:xfrm>
                    <a:off x="6871802" y="29117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3" name="Straight Connector 712"/>
                  <p:cNvCxnSpPr/>
                  <p:nvPr/>
                </p:nvCxnSpPr>
                <p:spPr>
                  <a:xfrm>
                    <a:off x="6875494" y="297597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4" name="Straight Connector 713"/>
                  <p:cNvCxnSpPr/>
                  <p:nvPr/>
                </p:nvCxnSpPr>
                <p:spPr>
                  <a:xfrm flipH="1">
                    <a:off x="6875494" y="2131616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21" name="Group 756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622" name="Group 75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779" name="Rectangle 778"/>
                  <p:cNvSpPr/>
                  <p:nvPr/>
                </p:nvSpPr>
                <p:spPr>
                  <a:xfrm>
                    <a:off x="65090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80" name="Straight Connector 779"/>
                  <p:cNvCxnSpPr/>
                  <p:nvPr/>
                </p:nvCxnSpPr>
                <p:spPr>
                  <a:xfrm flipV="1">
                    <a:off x="6846311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1" name="Rectangle 780"/>
                  <p:cNvSpPr/>
                  <p:nvPr/>
                </p:nvSpPr>
                <p:spPr>
                  <a:xfrm>
                    <a:off x="6476206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82" name="Straight Connector 781"/>
                  <p:cNvCxnSpPr/>
                  <p:nvPr/>
                </p:nvCxnSpPr>
                <p:spPr>
                  <a:xfrm flipV="1">
                    <a:off x="63956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3" name="Rectangle 782"/>
                  <p:cNvSpPr/>
                  <p:nvPr/>
                </p:nvSpPr>
                <p:spPr>
                  <a:xfrm>
                    <a:off x="6816464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84" name="Rectangle 783"/>
                  <p:cNvSpPr/>
                  <p:nvPr/>
                </p:nvSpPr>
                <p:spPr>
                  <a:xfrm>
                    <a:off x="6404573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85" name="Straight Connector 784"/>
                  <p:cNvCxnSpPr/>
                  <p:nvPr/>
                </p:nvCxnSpPr>
                <p:spPr>
                  <a:xfrm flipV="1">
                    <a:off x="6846311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650" name="Group 78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4" name="Straight Connector 813"/>
                    <p:cNvCxnSpPr/>
                    <p:nvPr/>
                  </p:nvCxnSpPr>
                  <p:spPr>
                    <a:xfrm flipV="1">
                      <a:off x="7028036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5" name="Straight Connector 814"/>
                    <p:cNvCxnSpPr/>
                    <p:nvPr/>
                  </p:nvCxnSpPr>
                  <p:spPr>
                    <a:xfrm flipV="1">
                      <a:off x="6574360" y="293813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1" name="Group 78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2" name="Straight Connector 811"/>
                    <p:cNvCxnSpPr/>
                    <p:nvPr/>
                  </p:nvCxnSpPr>
                  <p:spPr>
                    <a:xfrm flipV="1">
                      <a:off x="7028517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3" name="Straight Connector 812"/>
                    <p:cNvCxnSpPr/>
                    <p:nvPr/>
                  </p:nvCxnSpPr>
                  <p:spPr>
                    <a:xfrm flipV="1">
                      <a:off x="6580811" y="29349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2" name="Group 78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0" name="Straight Connector 809"/>
                    <p:cNvCxnSpPr/>
                    <p:nvPr/>
                  </p:nvCxnSpPr>
                  <p:spPr>
                    <a:xfrm flipV="1">
                      <a:off x="7020041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1" name="Straight Connector 810"/>
                    <p:cNvCxnSpPr/>
                    <p:nvPr/>
                  </p:nvCxnSpPr>
                  <p:spPr>
                    <a:xfrm flipV="1">
                      <a:off x="6581290" y="2934866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3" name="Group 78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8" name="Straight Connector 807"/>
                    <p:cNvCxnSpPr/>
                    <p:nvPr/>
                  </p:nvCxnSpPr>
                  <p:spPr>
                    <a:xfrm flipV="1">
                      <a:off x="7026490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9" name="Straight Connector 808"/>
                    <p:cNvCxnSpPr/>
                    <p:nvPr/>
                  </p:nvCxnSpPr>
                  <p:spPr>
                    <a:xfrm flipV="1">
                      <a:off x="6581770" y="293479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4" name="Group 78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6" name="Straight Connector 805"/>
                    <p:cNvCxnSpPr/>
                    <p:nvPr/>
                  </p:nvCxnSpPr>
                  <p:spPr>
                    <a:xfrm flipV="1">
                      <a:off x="7026970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7" name="Straight Connector 806"/>
                    <p:cNvCxnSpPr/>
                    <p:nvPr/>
                  </p:nvCxnSpPr>
                  <p:spPr>
                    <a:xfrm flipV="1">
                      <a:off x="6582249" y="293472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5" name="Group 79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4" name="Straight Connector 803"/>
                    <p:cNvCxnSpPr/>
                    <p:nvPr/>
                  </p:nvCxnSpPr>
                  <p:spPr>
                    <a:xfrm flipV="1">
                      <a:off x="70274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5" name="Straight Connector 804"/>
                    <p:cNvCxnSpPr/>
                    <p:nvPr/>
                  </p:nvCxnSpPr>
                  <p:spPr>
                    <a:xfrm flipV="1">
                      <a:off x="6582730" y="293935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6" name="Group 79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2" name="Straight Connector 801"/>
                    <p:cNvCxnSpPr/>
                    <p:nvPr/>
                  </p:nvCxnSpPr>
                  <p:spPr>
                    <a:xfrm flipV="1">
                      <a:off x="7027930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3" name="Straight Connector 802"/>
                    <p:cNvCxnSpPr/>
                    <p:nvPr/>
                  </p:nvCxnSpPr>
                  <p:spPr>
                    <a:xfrm flipV="1">
                      <a:off x="6574255" y="293928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7" name="Group 79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0" name="Straight Connector 799"/>
                    <p:cNvCxnSpPr/>
                    <p:nvPr/>
                  </p:nvCxnSpPr>
                  <p:spPr>
                    <a:xfrm flipV="1">
                      <a:off x="7028410" y="284209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1" name="Straight Connector 800"/>
                    <p:cNvCxnSpPr/>
                    <p:nvPr/>
                  </p:nvCxnSpPr>
                  <p:spPr>
                    <a:xfrm flipV="1">
                      <a:off x="65807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8" name="Group 79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98" name="Straight Connector 797"/>
                    <p:cNvCxnSpPr/>
                    <p:nvPr/>
                  </p:nvCxnSpPr>
                  <p:spPr>
                    <a:xfrm flipV="1">
                      <a:off x="7019938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9" name="Straight Connector 798"/>
                    <p:cNvCxnSpPr/>
                    <p:nvPr/>
                  </p:nvCxnSpPr>
                  <p:spPr>
                    <a:xfrm flipV="1">
                      <a:off x="6581185" y="2939147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9" name="Group 79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96" name="Straight Connector 795"/>
                    <p:cNvCxnSpPr/>
                    <p:nvPr/>
                  </p:nvCxnSpPr>
                  <p:spPr>
                    <a:xfrm flipV="1">
                      <a:off x="7026387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7" name="Straight Connector 796"/>
                    <p:cNvCxnSpPr/>
                    <p:nvPr/>
                  </p:nvCxnSpPr>
                  <p:spPr>
                    <a:xfrm flipV="1">
                      <a:off x="6581664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623" name="Group 75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624" name="Group 75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774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95812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5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20618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6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38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7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617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8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42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761" name="Straight Connector 760"/>
                  <p:cNvCxnSpPr/>
                  <p:nvPr/>
                </p:nvCxnSpPr>
                <p:spPr>
                  <a:xfrm flipH="1">
                    <a:off x="6996560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2" name="Straight Connector 761"/>
                  <p:cNvCxnSpPr/>
                  <p:nvPr/>
                </p:nvCxnSpPr>
                <p:spPr>
                  <a:xfrm>
                    <a:off x="6874752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3" name="Straight Connector 762"/>
                  <p:cNvCxnSpPr/>
                  <p:nvPr/>
                </p:nvCxnSpPr>
                <p:spPr>
                  <a:xfrm>
                    <a:off x="6871062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4" name="Straight Connector 763"/>
                  <p:cNvCxnSpPr/>
                  <p:nvPr/>
                </p:nvCxnSpPr>
                <p:spPr>
                  <a:xfrm>
                    <a:off x="6871062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5" name="Straight Connector 764"/>
                  <p:cNvCxnSpPr/>
                  <p:nvPr/>
                </p:nvCxnSpPr>
                <p:spPr>
                  <a:xfrm>
                    <a:off x="6867370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6" name="Straight Connector 765"/>
                  <p:cNvCxnSpPr/>
                  <p:nvPr/>
                </p:nvCxnSpPr>
                <p:spPr>
                  <a:xfrm>
                    <a:off x="686368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7" name="Straight Connector 766"/>
                  <p:cNvCxnSpPr/>
                  <p:nvPr/>
                </p:nvCxnSpPr>
                <p:spPr>
                  <a:xfrm>
                    <a:off x="6863680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8" name="Straight Connector 767"/>
                  <p:cNvCxnSpPr/>
                  <p:nvPr/>
                </p:nvCxnSpPr>
                <p:spPr>
                  <a:xfrm>
                    <a:off x="6859988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9" name="Straight Connector 768"/>
                  <p:cNvCxnSpPr/>
                  <p:nvPr/>
                </p:nvCxnSpPr>
                <p:spPr>
                  <a:xfrm>
                    <a:off x="6867370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0" name="Straight Connector 769"/>
                  <p:cNvCxnSpPr/>
                  <p:nvPr/>
                </p:nvCxnSpPr>
                <p:spPr>
                  <a:xfrm>
                    <a:off x="6871062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1" name="Straight Connector 770"/>
                  <p:cNvCxnSpPr/>
                  <p:nvPr/>
                </p:nvCxnSpPr>
                <p:spPr>
                  <a:xfrm>
                    <a:off x="6871062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2" name="Straight Connector 771"/>
                  <p:cNvCxnSpPr/>
                  <p:nvPr/>
                </p:nvCxnSpPr>
                <p:spPr>
                  <a:xfrm>
                    <a:off x="6874752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3" name="Straight Connector 772"/>
                  <p:cNvCxnSpPr/>
                  <p:nvPr/>
                </p:nvCxnSpPr>
                <p:spPr>
                  <a:xfrm flipH="1">
                    <a:off x="6874752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6" name="Group 815"/>
            <p:cNvGrpSpPr>
              <a:grpSpLocks/>
            </p:cNvGrpSpPr>
            <p:nvPr/>
          </p:nvGrpSpPr>
          <p:grpSpPr bwMode="auto">
            <a:xfrm>
              <a:off x="2267009" y="2732231"/>
              <a:ext cx="1470209" cy="1869141"/>
              <a:chOff x="916173" y="4038600"/>
              <a:chExt cx="1470209" cy="1869141"/>
            </a:xfrm>
          </p:grpSpPr>
          <p:grpSp>
            <p:nvGrpSpPr>
              <p:cNvPr id="206367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058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8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59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6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0" name="Freeform 190"/>
                <p:cNvSpPr>
                  <a:spLocks/>
                </p:cNvSpPr>
                <p:nvPr/>
              </p:nvSpPr>
              <p:spPr bwMode="auto">
                <a:xfrm>
                  <a:off x="4907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1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9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2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6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18" name="Straight Connector 817"/>
              <p:cNvCxnSpPr/>
              <p:nvPr/>
            </p:nvCxnSpPr>
            <p:spPr>
              <a:xfrm flipH="1">
                <a:off x="1180779" y="4381699"/>
                <a:ext cx="357149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/>
              <p:cNvCxnSpPr>
                <a:stCxn id="1058" idx="2"/>
              </p:cNvCxnSpPr>
              <p:nvPr/>
            </p:nvCxnSpPr>
            <p:spPr>
              <a:xfrm flipH="1">
                <a:off x="1485547" y="4391220"/>
                <a:ext cx="203178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/>
              <p:cNvCxnSpPr/>
              <p:nvPr/>
            </p:nvCxnSpPr>
            <p:spPr>
              <a:xfrm>
                <a:off x="1804600" y="4395981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/>
              <p:cNvCxnSpPr>
                <a:endCxn id="843" idx="0"/>
              </p:cNvCxnSpPr>
              <p:nvPr/>
            </p:nvCxnSpPr>
            <p:spPr>
              <a:xfrm>
                <a:off x="1944285" y="4419784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372" name="Group 821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550" name="Group 99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021" name="Rectangle 1020"/>
                  <p:cNvSpPr/>
                  <p:nvPr/>
                </p:nvSpPr>
                <p:spPr>
                  <a:xfrm>
                    <a:off x="6508516" y="3062346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22" name="Straight Connector 1021"/>
                  <p:cNvCxnSpPr/>
                  <p:nvPr/>
                </p:nvCxnSpPr>
                <p:spPr>
                  <a:xfrm flipV="1">
                    <a:off x="6845790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3" name="Rectangle 1022"/>
                  <p:cNvSpPr/>
                  <p:nvPr/>
                </p:nvSpPr>
                <p:spPr>
                  <a:xfrm>
                    <a:off x="6475686" y="307174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24" name="Straight Connector 1023"/>
                  <p:cNvCxnSpPr/>
                  <p:nvPr/>
                </p:nvCxnSpPr>
                <p:spPr>
                  <a:xfrm flipV="1">
                    <a:off x="6395097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5" name="Rectangle 1024"/>
                  <p:cNvSpPr/>
                  <p:nvPr/>
                </p:nvSpPr>
                <p:spPr>
                  <a:xfrm>
                    <a:off x="6815943" y="37030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26" name="Rectangle 1025"/>
                  <p:cNvSpPr/>
                  <p:nvPr/>
                </p:nvSpPr>
                <p:spPr>
                  <a:xfrm>
                    <a:off x="6404052" y="3157905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27" name="Straight Connector 1026"/>
                  <p:cNvCxnSpPr/>
                  <p:nvPr/>
                </p:nvCxnSpPr>
                <p:spPr>
                  <a:xfrm flipV="1">
                    <a:off x="6845790" y="3804882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578" name="Group 102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6" name="Straight Connector 1055"/>
                    <p:cNvCxnSpPr/>
                    <p:nvPr/>
                  </p:nvCxnSpPr>
                  <p:spPr>
                    <a:xfrm flipV="1">
                      <a:off x="7027515" y="284620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7" name="Straight Connector 1056"/>
                    <p:cNvCxnSpPr/>
                    <p:nvPr/>
                  </p:nvCxnSpPr>
                  <p:spPr>
                    <a:xfrm flipV="1">
                      <a:off x="6573839" y="293862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79" name="Group 102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4" name="Straight Connector 1053"/>
                    <p:cNvCxnSpPr/>
                    <p:nvPr/>
                  </p:nvCxnSpPr>
                  <p:spPr>
                    <a:xfrm flipV="1">
                      <a:off x="7027996" y="284613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5" name="Straight Connector 1054"/>
                    <p:cNvCxnSpPr/>
                    <p:nvPr/>
                  </p:nvCxnSpPr>
                  <p:spPr>
                    <a:xfrm flipV="1">
                      <a:off x="6574320" y="293855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0" name="Group 102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2" name="Straight Connector 1051"/>
                    <p:cNvCxnSpPr/>
                    <p:nvPr/>
                  </p:nvCxnSpPr>
                  <p:spPr>
                    <a:xfrm flipV="1">
                      <a:off x="7019520" y="284606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3" name="Straight Connector 1052"/>
                    <p:cNvCxnSpPr/>
                    <p:nvPr/>
                  </p:nvCxnSpPr>
                  <p:spPr>
                    <a:xfrm flipV="1">
                      <a:off x="6580769" y="293848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1" name="Group 103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0" name="Straight Connector 1049"/>
                    <p:cNvCxnSpPr/>
                    <p:nvPr/>
                  </p:nvCxnSpPr>
                  <p:spPr>
                    <a:xfrm flipV="1">
                      <a:off x="7020000" y="284599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1" name="Straight Connector 1050"/>
                    <p:cNvCxnSpPr/>
                    <p:nvPr/>
                  </p:nvCxnSpPr>
                  <p:spPr>
                    <a:xfrm flipV="1">
                      <a:off x="6581249" y="293841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2" name="Group 103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8" name="Straight Connector 1047"/>
                    <p:cNvCxnSpPr/>
                    <p:nvPr/>
                  </p:nvCxnSpPr>
                  <p:spPr>
                    <a:xfrm flipV="1">
                      <a:off x="7026449" y="284592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9" name="Straight Connector 1048"/>
                    <p:cNvCxnSpPr/>
                    <p:nvPr/>
                  </p:nvCxnSpPr>
                  <p:spPr>
                    <a:xfrm flipV="1">
                      <a:off x="6581728" y="293834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3" name="Group 103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6" name="Straight Connector 1045"/>
                    <p:cNvCxnSpPr/>
                    <p:nvPr/>
                  </p:nvCxnSpPr>
                  <p:spPr>
                    <a:xfrm flipV="1">
                      <a:off x="7026930" y="284585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7" name="Straight Connector 1046"/>
                    <p:cNvCxnSpPr/>
                    <p:nvPr/>
                  </p:nvCxnSpPr>
                  <p:spPr>
                    <a:xfrm flipV="1">
                      <a:off x="6582209" y="294297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4" name="Group 103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4" name="Straight Connector 1043"/>
                    <p:cNvCxnSpPr/>
                    <p:nvPr/>
                  </p:nvCxnSpPr>
                  <p:spPr>
                    <a:xfrm flipV="1">
                      <a:off x="7027410" y="284578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5" name="Straight Connector 1044"/>
                    <p:cNvCxnSpPr/>
                    <p:nvPr/>
                  </p:nvCxnSpPr>
                  <p:spPr>
                    <a:xfrm flipV="1">
                      <a:off x="6573734" y="294290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5" name="Group 103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2" name="Straight Connector 1041"/>
                    <p:cNvCxnSpPr/>
                    <p:nvPr/>
                  </p:nvCxnSpPr>
                  <p:spPr>
                    <a:xfrm flipV="1">
                      <a:off x="7027889" y="2845713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3" name="Straight Connector 1042"/>
                    <p:cNvCxnSpPr/>
                    <p:nvPr/>
                  </p:nvCxnSpPr>
                  <p:spPr>
                    <a:xfrm flipV="1">
                      <a:off x="6574213" y="294283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6" name="Group 103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0" name="Straight Connector 1039"/>
                    <p:cNvCxnSpPr/>
                    <p:nvPr/>
                  </p:nvCxnSpPr>
                  <p:spPr>
                    <a:xfrm flipV="1">
                      <a:off x="7019417" y="285034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1" name="Straight Connector 1040"/>
                    <p:cNvCxnSpPr/>
                    <p:nvPr/>
                  </p:nvCxnSpPr>
                  <p:spPr>
                    <a:xfrm flipV="1">
                      <a:off x="6580664" y="2939635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7" name="Group 103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38" name="Straight Connector 1037"/>
                    <p:cNvCxnSpPr/>
                    <p:nvPr/>
                  </p:nvCxnSpPr>
                  <p:spPr>
                    <a:xfrm flipV="1">
                      <a:off x="7019897" y="28502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9" name="Straight Connector 1038"/>
                    <p:cNvCxnSpPr/>
                    <p:nvPr/>
                  </p:nvCxnSpPr>
                  <p:spPr>
                    <a:xfrm flipV="1">
                      <a:off x="6581143" y="2939566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551" name="Group 100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552" name="Group 100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01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96300"/>
                      <a:ext cx="549972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21107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7743" y="292267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973" y="2936772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2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0780" y="293363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003" name="Straight Connector 1002"/>
                  <p:cNvCxnSpPr/>
                  <p:nvPr/>
                </p:nvCxnSpPr>
                <p:spPr>
                  <a:xfrm flipH="1">
                    <a:off x="6995916" y="2125837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4" name="Straight Connector 1003"/>
                  <p:cNvCxnSpPr/>
                  <p:nvPr/>
                </p:nvCxnSpPr>
                <p:spPr>
                  <a:xfrm>
                    <a:off x="6874108" y="23044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5" name="Straight Connector 1004"/>
                  <p:cNvCxnSpPr/>
                  <p:nvPr/>
                </p:nvCxnSpPr>
                <p:spPr>
                  <a:xfrm>
                    <a:off x="6870418" y="23686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6" name="Straight Connector 1005"/>
                  <p:cNvCxnSpPr/>
                  <p:nvPr/>
                </p:nvCxnSpPr>
                <p:spPr>
                  <a:xfrm>
                    <a:off x="6870418" y="244541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7" name="Straight Connector 1006"/>
                  <p:cNvCxnSpPr/>
                  <p:nvPr/>
                </p:nvCxnSpPr>
                <p:spPr>
                  <a:xfrm>
                    <a:off x="6866726" y="25096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8" name="Straight Connector 1007"/>
                  <p:cNvCxnSpPr/>
                  <p:nvPr/>
                </p:nvCxnSpPr>
                <p:spPr>
                  <a:xfrm>
                    <a:off x="6863036" y="257073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9" name="Straight Connector 1008"/>
                  <p:cNvCxnSpPr/>
                  <p:nvPr/>
                </p:nvCxnSpPr>
                <p:spPr>
                  <a:xfrm>
                    <a:off x="6863036" y="263809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0" name="Straight Connector 1009"/>
                  <p:cNvCxnSpPr/>
                  <p:nvPr/>
                </p:nvCxnSpPr>
                <p:spPr>
                  <a:xfrm>
                    <a:off x="6859344" y="27070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1" name="Straight Connector 1010"/>
                  <p:cNvCxnSpPr/>
                  <p:nvPr/>
                </p:nvCxnSpPr>
                <p:spPr>
                  <a:xfrm>
                    <a:off x="6866726" y="27759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2" name="Straight Connector 1011"/>
                  <p:cNvCxnSpPr/>
                  <p:nvPr/>
                </p:nvCxnSpPr>
                <p:spPr>
                  <a:xfrm>
                    <a:off x="6870418" y="28433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3" name="Straight Connector 1012"/>
                  <p:cNvCxnSpPr/>
                  <p:nvPr/>
                </p:nvCxnSpPr>
                <p:spPr>
                  <a:xfrm>
                    <a:off x="6870418" y="29122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4" name="Straight Connector 1013"/>
                  <p:cNvCxnSpPr/>
                  <p:nvPr/>
                </p:nvCxnSpPr>
                <p:spPr>
                  <a:xfrm>
                    <a:off x="6874108" y="297646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5" name="Straight Connector 1014"/>
                  <p:cNvCxnSpPr/>
                  <p:nvPr/>
                </p:nvCxnSpPr>
                <p:spPr>
                  <a:xfrm flipH="1">
                    <a:off x="6874108" y="213210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3" name="Group 822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492" name="Group 941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63" name="Rectangle 962"/>
                  <p:cNvSpPr/>
                  <p:nvPr/>
                </p:nvSpPr>
                <p:spPr>
                  <a:xfrm>
                    <a:off x="6508968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64" name="Straight Connector 963"/>
                  <p:cNvCxnSpPr/>
                  <p:nvPr/>
                </p:nvCxnSpPr>
                <p:spPr>
                  <a:xfrm flipV="1">
                    <a:off x="684623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5" name="Rectangle 964"/>
                  <p:cNvSpPr/>
                  <p:nvPr/>
                </p:nvSpPr>
                <p:spPr>
                  <a:xfrm>
                    <a:off x="6476135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66" name="Straight Connector 965"/>
                  <p:cNvCxnSpPr/>
                  <p:nvPr/>
                </p:nvCxnSpPr>
                <p:spPr>
                  <a:xfrm flipV="1">
                    <a:off x="63955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7" name="Rectangle 966"/>
                  <p:cNvSpPr/>
                  <p:nvPr/>
                </p:nvSpPr>
                <p:spPr>
                  <a:xfrm>
                    <a:off x="6816392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68" name="Rectangle 967"/>
                  <p:cNvSpPr/>
                  <p:nvPr/>
                </p:nvSpPr>
                <p:spPr>
                  <a:xfrm>
                    <a:off x="6404502" y="3157907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69" name="Straight Connector 968"/>
                  <p:cNvCxnSpPr/>
                  <p:nvPr/>
                </p:nvCxnSpPr>
                <p:spPr>
                  <a:xfrm flipV="1">
                    <a:off x="6846239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520" name="Group 969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8" name="Straight Connector 997"/>
                    <p:cNvCxnSpPr/>
                    <p:nvPr/>
                  </p:nvCxnSpPr>
                  <p:spPr>
                    <a:xfrm flipV="1">
                      <a:off x="7027964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9" name="Straight Connector 998"/>
                    <p:cNvCxnSpPr/>
                    <p:nvPr/>
                  </p:nvCxnSpPr>
                  <p:spPr>
                    <a:xfrm flipV="1">
                      <a:off x="6574288" y="293862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1" name="Group 970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6" name="Straight Connector 995"/>
                    <p:cNvCxnSpPr/>
                    <p:nvPr/>
                  </p:nvCxnSpPr>
                  <p:spPr>
                    <a:xfrm flipV="1">
                      <a:off x="7028445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7" name="Straight Connector 996"/>
                    <p:cNvCxnSpPr/>
                    <p:nvPr/>
                  </p:nvCxnSpPr>
                  <p:spPr>
                    <a:xfrm flipV="1">
                      <a:off x="6580739" y="293855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2" name="Group 971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4" name="Straight Connector 993"/>
                    <p:cNvCxnSpPr/>
                    <p:nvPr/>
                  </p:nvCxnSpPr>
                  <p:spPr>
                    <a:xfrm flipV="1">
                      <a:off x="7019972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5" name="Straight Connector 994"/>
                    <p:cNvCxnSpPr/>
                    <p:nvPr/>
                  </p:nvCxnSpPr>
                  <p:spPr>
                    <a:xfrm flipV="1">
                      <a:off x="6581219" y="2938489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3" name="Group 972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2" name="Straight Connector 991"/>
                    <p:cNvCxnSpPr/>
                    <p:nvPr/>
                  </p:nvCxnSpPr>
                  <p:spPr>
                    <a:xfrm flipV="1">
                      <a:off x="7026421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3" name="Straight Connector 992"/>
                    <p:cNvCxnSpPr/>
                    <p:nvPr/>
                  </p:nvCxnSpPr>
                  <p:spPr>
                    <a:xfrm flipV="1">
                      <a:off x="6581698" y="2938419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4" name="Group 973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0" name="Straight Connector 989"/>
                    <p:cNvCxnSpPr/>
                    <p:nvPr/>
                  </p:nvCxnSpPr>
                  <p:spPr>
                    <a:xfrm flipV="1">
                      <a:off x="7026900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1" name="Straight Connector 990"/>
                    <p:cNvCxnSpPr/>
                    <p:nvPr/>
                  </p:nvCxnSpPr>
                  <p:spPr>
                    <a:xfrm flipV="1">
                      <a:off x="6582177" y="293835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5" name="Group 974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8" name="Straight Connector 987"/>
                    <p:cNvCxnSpPr/>
                    <p:nvPr/>
                  </p:nvCxnSpPr>
                  <p:spPr>
                    <a:xfrm flipV="1">
                      <a:off x="7027381" y="284585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9" name="Straight Connector 988"/>
                    <p:cNvCxnSpPr/>
                    <p:nvPr/>
                  </p:nvCxnSpPr>
                  <p:spPr>
                    <a:xfrm flipV="1">
                      <a:off x="6582659" y="2942979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6" name="Group 97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6" name="Straight Connector 985"/>
                    <p:cNvCxnSpPr/>
                    <p:nvPr/>
                  </p:nvCxnSpPr>
                  <p:spPr>
                    <a:xfrm flipV="1">
                      <a:off x="7027861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7" name="Straight Connector 986"/>
                    <p:cNvCxnSpPr/>
                    <p:nvPr/>
                  </p:nvCxnSpPr>
                  <p:spPr>
                    <a:xfrm flipV="1">
                      <a:off x="6574185" y="294290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7" name="Group 97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4" name="Straight Connector 983"/>
                    <p:cNvCxnSpPr/>
                    <p:nvPr/>
                  </p:nvCxnSpPr>
                  <p:spPr>
                    <a:xfrm flipV="1">
                      <a:off x="7028340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5" name="Straight Connector 984"/>
                    <p:cNvCxnSpPr/>
                    <p:nvPr/>
                  </p:nvCxnSpPr>
                  <p:spPr>
                    <a:xfrm flipV="1">
                      <a:off x="6580634" y="294284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8" name="Group 97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2" name="Straight Connector 981"/>
                    <p:cNvCxnSpPr/>
                    <p:nvPr/>
                  </p:nvCxnSpPr>
                  <p:spPr>
                    <a:xfrm flipV="1">
                      <a:off x="7019866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3" name="Straight Connector 982"/>
                    <p:cNvCxnSpPr/>
                    <p:nvPr/>
                  </p:nvCxnSpPr>
                  <p:spPr>
                    <a:xfrm flipV="1">
                      <a:off x="6581115" y="293963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9" name="Group 97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0" name="Straight Connector 979"/>
                    <p:cNvCxnSpPr/>
                    <p:nvPr/>
                  </p:nvCxnSpPr>
                  <p:spPr>
                    <a:xfrm flipV="1">
                      <a:off x="7026315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1" name="Straight Connector 980"/>
                    <p:cNvCxnSpPr/>
                    <p:nvPr/>
                  </p:nvCxnSpPr>
                  <p:spPr>
                    <a:xfrm flipV="1">
                      <a:off x="6581595" y="293956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493" name="Group 942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494" name="Group 943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958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96302"/>
                      <a:ext cx="54997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59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21109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0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299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1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531" y="2936774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2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336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945" name="Straight Connector 944"/>
                  <p:cNvCxnSpPr/>
                  <p:nvPr/>
                </p:nvCxnSpPr>
                <p:spPr>
                  <a:xfrm flipH="1">
                    <a:off x="6996471" y="2125839"/>
                    <a:ext cx="11074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" name="Straight Connector 945"/>
                  <p:cNvCxnSpPr/>
                  <p:nvPr/>
                </p:nvCxnSpPr>
                <p:spPr>
                  <a:xfrm>
                    <a:off x="6874666" y="230442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" name="Straight Connector 946"/>
                  <p:cNvCxnSpPr/>
                  <p:nvPr/>
                </p:nvCxnSpPr>
                <p:spPr>
                  <a:xfrm>
                    <a:off x="6870974" y="236865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8" name="Straight Connector 947"/>
                  <p:cNvCxnSpPr/>
                  <p:nvPr/>
                </p:nvCxnSpPr>
                <p:spPr>
                  <a:xfrm>
                    <a:off x="6870974" y="244541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9" name="Straight Connector 948"/>
                  <p:cNvCxnSpPr/>
                  <p:nvPr/>
                </p:nvCxnSpPr>
                <p:spPr>
                  <a:xfrm>
                    <a:off x="6867284" y="250964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0" name="Straight Connector 949"/>
                  <p:cNvCxnSpPr/>
                  <p:nvPr/>
                </p:nvCxnSpPr>
                <p:spPr>
                  <a:xfrm>
                    <a:off x="6863592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1" name="Straight Connector 950"/>
                  <p:cNvCxnSpPr/>
                  <p:nvPr/>
                </p:nvCxnSpPr>
                <p:spPr>
                  <a:xfrm>
                    <a:off x="6863592" y="263809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2" name="Straight Connector 951"/>
                  <p:cNvCxnSpPr/>
                  <p:nvPr/>
                </p:nvCxnSpPr>
                <p:spPr>
                  <a:xfrm>
                    <a:off x="6859902" y="270702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3" name="Straight Connector 952"/>
                  <p:cNvCxnSpPr/>
                  <p:nvPr/>
                </p:nvCxnSpPr>
                <p:spPr>
                  <a:xfrm>
                    <a:off x="6867284" y="277595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4" name="Straight Connector 953"/>
                  <p:cNvCxnSpPr/>
                  <p:nvPr/>
                </p:nvCxnSpPr>
                <p:spPr>
                  <a:xfrm>
                    <a:off x="6870974" y="284331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5" name="Straight Connector 954"/>
                  <p:cNvCxnSpPr/>
                  <p:nvPr/>
                </p:nvCxnSpPr>
                <p:spPr>
                  <a:xfrm>
                    <a:off x="6870974" y="29122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6" name="Straight Connector 955"/>
                  <p:cNvCxnSpPr/>
                  <p:nvPr/>
                </p:nvCxnSpPr>
                <p:spPr>
                  <a:xfrm>
                    <a:off x="6874666" y="297646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7" name="Straight Connector 956"/>
                  <p:cNvCxnSpPr/>
                  <p:nvPr/>
                </p:nvCxnSpPr>
                <p:spPr>
                  <a:xfrm flipH="1">
                    <a:off x="6874666" y="2132105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4" name="Group 823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434" name="Group 88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05" name="Rectangle 904"/>
                  <p:cNvSpPr/>
                  <p:nvPr/>
                </p:nvSpPr>
                <p:spPr>
                  <a:xfrm>
                    <a:off x="6508368" y="3062348"/>
                    <a:ext cx="456662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06" name="Straight Connector 905"/>
                  <p:cNvCxnSpPr/>
                  <p:nvPr/>
                </p:nvCxnSpPr>
                <p:spPr>
                  <a:xfrm flipV="1">
                    <a:off x="6848625" y="3062348"/>
                    <a:ext cx="119388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7" name="Rectangle 906"/>
                  <p:cNvSpPr/>
                  <p:nvPr/>
                </p:nvSpPr>
                <p:spPr>
                  <a:xfrm>
                    <a:off x="6475537" y="3071747"/>
                    <a:ext cx="134311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08" name="Straight Connector 907"/>
                  <p:cNvCxnSpPr/>
                  <p:nvPr/>
                </p:nvCxnSpPr>
                <p:spPr>
                  <a:xfrm flipV="1">
                    <a:off x="63949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9" name="Rectangle 908"/>
                  <p:cNvSpPr/>
                  <p:nvPr/>
                </p:nvSpPr>
                <p:spPr>
                  <a:xfrm>
                    <a:off x="6815794" y="3703060"/>
                    <a:ext cx="140281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10" name="Rectangle 909"/>
                  <p:cNvSpPr/>
                  <p:nvPr/>
                </p:nvSpPr>
                <p:spPr>
                  <a:xfrm>
                    <a:off x="6403904" y="3157907"/>
                    <a:ext cx="447707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11" name="Straight Connector 910"/>
                  <p:cNvCxnSpPr/>
                  <p:nvPr/>
                </p:nvCxnSpPr>
                <p:spPr>
                  <a:xfrm flipV="1">
                    <a:off x="6848625" y="3804884"/>
                    <a:ext cx="119388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462" name="Group 91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40" name="Straight Connector 939"/>
                    <p:cNvCxnSpPr/>
                    <p:nvPr/>
                  </p:nvCxnSpPr>
                  <p:spPr>
                    <a:xfrm flipV="1">
                      <a:off x="7036319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1" name="Straight Connector 940"/>
                    <p:cNvCxnSpPr/>
                    <p:nvPr/>
                  </p:nvCxnSpPr>
                  <p:spPr>
                    <a:xfrm flipV="1">
                      <a:off x="6573691" y="2938628"/>
                      <a:ext cx="46859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3" name="Group 91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8" name="Straight Connector 937"/>
                    <p:cNvCxnSpPr/>
                    <p:nvPr/>
                  </p:nvCxnSpPr>
                  <p:spPr>
                    <a:xfrm flipV="1">
                      <a:off x="7036801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9" name="Straight Connector 938"/>
                    <p:cNvCxnSpPr/>
                    <p:nvPr/>
                  </p:nvCxnSpPr>
                  <p:spPr>
                    <a:xfrm flipV="1">
                      <a:off x="6574172" y="2938559"/>
                      <a:ext cx="46859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4" name="Group 91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6" name="Straight Connector 935"/>
                    <p:cNvCxnSpPr/>
                    <p:nvPr/>
                  </p:nvCxnSpPr>
                  <p:spPr>
                    <a:xfrm flipV="1">
                      <a:off x="70283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7" name="Straight Connector 936"/>
                    <p:cNvCxnSpPr/>
                    <p:nvPr/>
                  </p:nvCxnSpPr>
                  <p:spPr>
                    <a:xfrm flipV="1">
                      <a:off x="6580621" y="293848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5" name="Group 91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4" name="Straight Connector 933"/>
                    <p:cNvCxnSpPr/>
                    <p:nvPr/>
                  </p:nvCxnSpPr>
                  <p:spPr>
                    <a:xfrm flipV="1">
                      <a:off x="7028806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5" name="Straight Connector 934"/>
                    <p:cNvCxnSpPr/>
                    <p:nvPr/>
                  </p:nvCxnSpPr>
                  <p:spPr>
                    <a:xfrm flipV="1">
                      <a:off x="6581100" y="293841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6" name="Group 91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2" name="Straight Connector 931"/>
                    <p:cNvCxnSpPr/>
                    <p:nvPr/>
                  </p:nvCxnSpPr>
                  <p:spPr>
                    <a:xfrm flipV="1">
                      <a:off x="7029286" y="2845924"/>
                      <a:ext cx="119388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3" name="Straight Connector 932"/>
                    <p:cNvCxnSpPr/>
                    <p:nvPr/>
                  </p:nvCxnSpPr>
                  <p:spPr>
                    <a:xfrm flipV="1">
                      <a:off x="6581580" y="293835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7" name="Group 91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0" name="Straight Connector 929"/>
                    <p:cNvCxnSpPr/>
                    <p:nvPr/>
                  </p:nvCxnSpPr>
                  <p:spPr>
                    <a:xfrm flipV="1">
                      <a:off x="7035737" y="284585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" name="Straight Connector 930"/>
                    <p:cNvCxnSpPr/>
                    <p:nvPr/>
                  </p:nvCxnSpPr>
                  <p:spPr>
                    <a:xfrm flipV="1">
                      <a:off x="6582061" y="294297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8" name="Group 91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8" name="Straight Connector 927"/>
                    <p:cNvCxnSpPr/>
                    <p:nvPr/>
                  </p:nvCxnSpPr>
                  <p:spPr>
                    <a:xfrm flipV="1">
                      <a:off x="7036216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9" name="Straight Connector 928"/>
                    <p:cNvCxnSpPr/>
                    <p:nvPr/>
                  </p:nvCxnSpPr>
                  <p:spPr>
                    <a:xfrm flipV="1">
                      <a:off x="6573585" y="2942909"/>
                      <a:ext cx="46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9" name="Group 91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6" name="Straight Connector 925"/>
                    <p:cNvCxnSpPr/>
                    <p:nvPr/>
                  </p:nvCxnSpPr>
                  <p:spPr>
                    <a:xfrm flipV="1">
                      <a:off x="7036695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7" name="Straight Connector 926"/>
                    <p:cNvCxnSpPr/>
                    <p:nvPr/>
                  </p:nvCxnSpPr>
                  <p:spPr>
                    <a:xfrm flipV="1">
                      <a:off x="6574065" y="2942840"/>
                      <a:ext cx="46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70" name="Group 91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4" name="Straight Connector 923"/>
                    <p:cNvCxnSpPr/>
                    <p:nvPr/>
                  </p:nvCxnSpPr>
                  <p:spPr>
                    <a:xfrm flipV="1">
                      <a:off x="7028222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5" name="Straight Connector 924"/>
                    <p:cNvCxnSpPr/>
                    <p:nvPr/>
                  </p:nvCxnSpPr>
                  <p:spPr>
                    <a:xfrm flipV="1">
                      <a:off x="6574546" y="293963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71" name="Group 92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2" name="Straight Connector 921"/>
                    <p:cNvCxnSpPr/>
                    <p:nvPr/>
                  </p:nvCxnSpPr>
                  <p:spPr>
                    <a:xfrm flipV="1">
                      <a:off x="7028701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3" name="Straight Connector 922"/>
                    <p:cNvCxnSpPr/>
                    <p:nvPr/>
                  </p:nvCxnSpPr>
                  <p:spPr>
                    <a:xfrm flipV="1">
                      <a:off x="6580995" y="293956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435" name="Group 88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436" name="Group 88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900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96302"/>
                      <a:ext cx="55366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1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21109"/>
                      <a:ext cx="67916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2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25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3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789" y="2936774"/>
                      <a:ext cx="527828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4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4287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887" name="Straight Connector 886"/>
                  <p:cNvCxnSpPr/>
                  <p:nvPr/>
                </p:nvCxnSpPr>
                <p:spPr>
                  <a:xfrm flipH="1">
                    <a:off x="7006804" y="2125839"/>
                    <a:ext cx="11074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8" name="Straight Connector 887"/>
                  <p:cNvCxnSpPr/>
                  <p:nvPr/>
                </p:nvCxnSpPr>
                <p:spPr>
                  <a:xfrm>
                    <a:off x="6884999" y="230442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" name="Straight Connector 888"/>
                  <p:cNvCxnSpPr/>
                  <p:nvPr/>
                </p:nvCxnSpPr>
                <p:spPr>
                  <a:xfrm>
                    <a:off x="6881307" y="236865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" name="Straight Connector 889"/>
                  <p:cNvCxnSpPr/>
                  <p:nvPr/>
                </p:nvCxnSpPr>
                <p:spPr>
                  <a:xfrm>
                    <a:off x="6877617" y="244541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1" name="Straight Connector 890"/>
                  <p:cNvCxnSpPr/>
                  <p:nvPr/>
                </p:nvCxnSpPr>
                <p:spPr>
                  <a:xfrm>
                    <a:off x="6877617" y="250964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2" name="Straight Connector 891"/>
                  <p:cNvCxnSpPr/>
                  <p:nvPr/>
                </p:nvCxnSpPr>
                <p:spPr>
                  <a:xfrm>
                    <a:off x="6873925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3" name="Straight Connector 892"/>
                  <p:cNvCxnSpPr/>
                  <p:nvPr/>
                </p:nvCxnSpPr>
                <p:spPr>
                  <a:xfrm>
                    <a:off x="6873925" y="263809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4" name="Straight Connector 893"/>
                  <p:cNvCxnSpPr/>
                  <p:nvPr/>
                </p:nvCxnSpPr>
                <p:spPr>
                  <a:xfrm>
                    <a:off x="6870235" y="270702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5" name="Straight Connector 894"/>
                  <p:cNvCxnSpPr/>
                  <p:nvPr/>
                </p:nvCxnSpPr>
                <p:spPr>
                  <a:xfrm>
                    <a:off x="6877617" y="277595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6" name="Straight Connector 895"/>
                  <p:cNvCxnSpPr/>
                  <p:nvPr/>
                </p:nvCxnSpPr>
                <p:spPr>
                  <a:xfrm>
                    <a:off x="6881307" y="284331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7" name="Straight Connector 896"/>
                  <p:cNvCxnSpPr/>
                  <p:nvPr/>
                </p:nvCxnSpPr>
                <p:spPr>
                  <a:xfrm>
                    <a:off x="6877617" y="2912238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8" name="Straight Connector 897"/>
                  <p:cNvCxnSpPr/>
                  <p:nvPr/>
                </p:nvCxnSpPr>
                <p:spPr>
                  <a:xfrm>
                    <a:off x="6884999" y="297646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9" name="Straight Connector 898"/>
                  <p:cNvCxnSpPr/>
                  <p:nvPr/>
                </p:nvCxnSpPr>
                <p:spPr>
                  <a:xfrm flipH="1">
                    <a:off x="6884999" y="2132105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5" name="Group 824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376" name="Group 82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847" name="Rectangle 846"/>
                  <p:cNvSpPr/>
                  <p:nvPr/>
                </p:nvSpPr>
                <p:spPr>
                  <a:xfrm>
                    <a:off x="6510754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848" name="Straight Connector 847"/>
                  <p:cNvCxnSpPr/>
                  <p:nvPr/>
                </p:nvCxnSpPr>
                <p:spPr>
                  <a:xfrm flipV="1">
                    <a:off x="6848027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9" name="Rectangle 848"/>
                  <p:cNvSpPr/>
                  <p:nvPr/>
                </p:nvSpPr>
                <p:spPr>
                  <a:xfrm>
                    <a:off x="6477923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850" name="Straight Connector 849"/>
                  <p:cNvCxnSpPr/>
                  <p:nvPr/>
                </p:nvCxnSpPr>
                <p:spPr>
                  <a:xfrm flipV="1">
                    <a:off x="6397335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1" name="Rectangle 850"/>
                  <p:cNvSpPr/>
                  <p:nvPr/>
                </p:nvSpPr>
                <p:spPr>
                  <a:xfrm>
                    <a:off x="6818180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52" name="Rectangle 851"/>
                  <p:cNvSpPr/>
                  <p:nvPr/>
                </p:nvSpPr>
                <p:spPr>
                  <a:xfrm>
                    <a:off x="6406290" y="3157907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853" name="Straight Connector 852"/>
                  <p:cNvCxnSpPr/>
                  <p:nvPr/>
                </p:nvCxnSpPr>
                <p:spPr>
                  <a:xfrm flipV="1">
                    <a:off x="6848027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404" name="Group 85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82" name="Straight Connector 881"/>
                    <p:cNvCxnSpPr/>
                    <p:nvPr/>
                  </p:nvCxnSpPr>
                  <p:spPr>
                    <a:xfrm flipV="1">
                      <a:off x="7035722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3" name="Straight Connector 882"/>
                    <p:cNvCxnSpPr/>
                    <p:nvPr/>
                  </p:nvCxnSpPr>
                  <p:spPr>
                    <a:xfrm flipV="1">
                      <a:off x="6582046" y="293862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5" name="Group 85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80" name="Straight Connector 879"/>
                    <p:cNvCxnSpPr/>
                    <p:nvPr/>
                  </p:nvCxnSpPr>
                  <p:spPr>
                    <a:xfrm flipV="1">
                      <a:off x="7036203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1" name="Straight Connector 880"/>
                    <p:cNvCxnSpPr/>
                    <p:nvPr/>
                  </p:nvCxnSpPr>
                  <p:spPr>
                    <a:xfrm flipV="1">
                      <a:off x="6582527" y="293855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6" name="Group 85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8" name="Straight Connector 877"/>
                    <p:cNvCxnSpPr/>
                    <p:nvPr/>
                  </p:nvCxnSpPr>
                  <p:spPr>
                    <a:xfrm flipV="1">
                      <a:off x="70277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9" name="Straight Connector 878"/>
                    <p:cNvCxnSpPr/>
                    <p:nvPr/>
                  </p:nvCxnSpPr>
                  <p:spPr>
                    <a:xfrm flipV="1">
                      <a:off x="6583007" y="293848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7" name="Group 85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6" name="Straight Connector 875"/>
                    <p:cNvCxnSpPr/>
                    <p:nvPr/>
                  </p:nvCxnSpPr>
                  <p:spPr>
                    <a:xfrm flipV="1">
                      <a:off x="7028207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7" name="Straight Connector 876"/>
                    <p:cNvCxnSpPr/>
                    <p:nvPr/>
                  </p:nvCxnSpPr>
                  <p:spPr>
                    <a:xfrm flipV="1">
                      <a:off x="6583486" y="293841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8" name="Group 85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4" name="Straight Connector 873"/>
                    <p:cNvCxnSpPr/>
                    <p:nvPr/>
                  </p:nvCxnSpPr>
                  <p:spPr>
                    <a:xfrm flipV="1">
                      <a:off x="7028686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" name="Straight Connector 874"/>
                    <p:cNvCxnSpPr/>
                    <p:nvPr/>
                  </p:nvCxnSpPr>
                  <p:spPr>
                    <a:xfrm flipV="1">
                      <a:off x="6589935" y="2938350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9" name="Group 85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2" name="Straight Connector 871"/>
                    <p:cNvCxnSpPr/>
                    <p:nvPr/>
                  </p:nvCxnSpPr>
                  <p:spPr>
                    <a:xfrm flipV="1">
                      <a:off x="7035137" y="2845854"/>
                      <a:ext cx="107450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" name="Straight Connector 872"/>
                    <p:cNvCxnSpPr/>
                    <p:nvPr/>
                  </p:nvCxnSpPr>
                  <p:spPr>
                    <a:xfrm flipV="1">
                      <a:off x="6590416" y="294297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0" name="Group 85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0" name="Straight Connector 869"/>
                    <p:cNvCxnSpPr/>
                    <p:nvPr/>
                  </p:nvCxnSpPr>
                  <p:spPr>
                    <a:xfrm flipV="1">
                      <a:off x="7035616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1" name="Straight Connector 870"/>
                    <p:cNvCxnSpPr/>
                    <p:nvPr/>
                  </p:nvCxnSpPr>
                  <p:spPr>
                    <a:xfrm flipV="1">
                      <a:off x="6581941" y="294290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1" name="Group 86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8" name="Straight Connector 867"/>
                    <p:cNvCxnSpPr/>
                    <p:nvPr/>
                  </p:nvCxnSpPr>
                  <p:spPr>
                    <a:xfrm flipV="1">
                      <a:off x="7036096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9" name="Straight Connector 868"/>
                    <p:cNvCxnSpPr/>
                    <p:nvPr/>
                  </p:nvCxnSpPr>
                  <p:spPr>
                    <a:xfrm flipV="1">
                      <a:off x="6582420" y="2942840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2" name="Group 86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6" name="Straight Connector 865"/>
                    <p:cNvCxnSpPr/>
                    <p:nvPr/>
                  </p:nvCxnSpPr>
                  <p:spPr>
                    <a:xfrm flipV="1">
                      <a:off x="7027624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7" name="Straight Connector 866"/>
                    <p:cNvCxnSpPr/>
                    <p:nvPr/>
                  </p:nvCxnSpPr>
                  <p:spPr>
                    <a:xfrm flipV="1">
                      <a:off x="6582901" y="293963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3" name="Group 86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4" name="Straight Connector 863"/>
                    <p:cNvCxnSpPr/>
                    <p:nvPr/>
                  </p:nvCxnSpPr>
                  <p:spPr>
                    <a:xfrm flipV="1">
                      <a:off x="7028103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5" name="Straight Connector 864"/>
                    <p:cNvCxnSpPr/>
                    <p:nvPr/>
                  </p:nvCxnSpPr>
                  <p:spPr>
                    <a:xfrm flipV="1">
                      <a:off x="6583381" y="293956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377" name="Group 82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378" name="Group 82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842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28" y="2996302"/>
                      <a:ext cx="542590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3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28" y="2921109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4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1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5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122" y="2936774"/>
                      <a:ext cx="516753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6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929" y="2933641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829" name="Straight Connector 828"/>
                  <p:cNvCxnSpPr/>
                  <p:nvPr/>
                </p:nvCxnSpPr>
                <p:spPr>
                  <a:xfrm flipH="1">
                    <a:off x="6998683" y="2125839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0" name="Straight Connector 829"/>
                  <p:cNvCxnSpPr/>
                  <p:nvPr/>
                </p:nvCxnSpPr>
                <p:spPr>
                  <a:xfrm>
                    <a:off x="6884257" y="2304424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1" name="Straight Connector 830"/>
                  <p:cNvCxnSpPr/>
                  <p:nvPr/>
                </p:nvCxnSpPr>
                <p:spPr>
                  <a:xfrm>
                    <a:off x="6880567" y="2368652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" name="Straight Connector 831"/>
                  <p:cNvCxnSpPr/>
                  <p:nvPr/>
                </p:nvCxnSpPr>
                <p:spPr>
                  <a:xfrm>
                    <a:off x="6880567" y="2445412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" name="Straight Connector 832"/>
                  <p:cNvCxnSpPr/>
                  <p:nvPr/>
                </p:nvCxnSpPr>
                <p:spPr>
                  <a:xfrm>
                    <a:off x="6876875" y="2509640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" name="Straight Connector 833"/>
                  <p:cNvCxnSpPr/>
                  <p:nvPr/>
                </p:nvCxnSpPr>
                <p:spPr>
                  <a:xfrm>
                    <a:off x="6873185" y="2570734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5" name="Straight Connector 834"/>
                  <p:cNvCxnSpPr/>
                  <p:nvPr/>
                </p:nvCxnSpPr>
                <p:spPr>
                  <a:xfrm>
                    <a:off x="6873185" y="2638096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6" name="Straight Connector 835"/>
                  <p:cNvCxnSpPr/>
                  <p:nvPr/>
                </p:nvCxnSpPr>
                <p:spPr>
                  <a:xfrm>
                    <a:off x="6869493" y="2707023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7" name="Straight Connector 836"/>
                  <p:cNvCxnSpPr/>
                  <p:nvPr/>
                </p:nvCxnSpPr>
                <p:spPr>
                  <a:xfrm>
                    <a:off x="6876875" y="2775951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8" name="Straight Connector 837"/>
                  <p:cNvCxnSpPr/>
                  <p:nvPr/>
                </p:nvCxnSpPr>
                <p:spPr>
                  <a:xfrm>
                    <a:off x="6880567" y="2843311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9" name="Straight Connector 838"/>
                  <p:cNvCxnSpPr/>
                  <p:nvPr/>
                </p:nvCxnSpPr>
                <p:spPr>
                  <a:xfrm>
                    <a:off x="6880567" y="2912238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0" name="Straight Connector 839"/>
                  <p:cNvCxnSpPr/>
                  <p:nvPr/>
                </p:nvCxnSpPr>
                <p:spPr>
                  <a:xfrm>
                    <a:off x="6884257" y="2976467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1" name="Straight Connector 840"/>
                  <p:cNvCxnSpPr/>
                  <p:nvPr/>
                </p:nvCxnSpPr>
                <p:spPr>
                  <a:xfrm flipH="1">
                    <a:off x="6884257" y="2132105"/>
                    <a:ext cx="12919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7" name="Group 1062"/>
            <p:cNvGrpSpPr>
              <a:grpSpLocks/>
            </p:cNvGrpSpPr>
            <p:nvPr/>
          </p:nvGrpSpPr>
          <p:grpSpPr bwMode="auto">
            <a:xfrm>
              <a:off x="3857904" y="2759971"/>
              <a:ext cx="1470209" cy="1869141"/>
              <a:chOff x="916173" y="4038600"/>
              <a:chExt cx="1470209" cy="1869141"/>
            </a:xfrm>
          </p:grpSpPr>
          <p:grpSp>
            <p:nvGrpSpPr>
              <p:cNvPr id="206121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305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3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6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3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7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8" name="Freeform 191"/>
                <p:cNvSpPr>
                  <a:spLocks/>
                </p:cNvSpPr>
                <p:nvPr/>
              </p:nvSpPr>
              <p:spPr bwMode="auto">
                <a:xfrm>
                  <a:off x="4478" y="1395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9" name="Freeform 192"/>
                <p:cNvSpPr>
                  <a:spLocks/>
                </p:cNvSpPr>
                <p:nvPr/>
              </p:nvSpPr>
              <p:spPr bwMode="auto">
                <a:xfrm>
                  <a:off x="4596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65" name="Straight Connector 1064"/>
              <p:cNvCxnSpPr/>
              <p:nvPr/>
            </p:nvCxnSpPr>
            <p:spPr>
              <a:xfrm flipH="1">
                <a:off x="1181977" y="4380935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6" name="Straight Connector 1065"/>
              <p:cNvCxnSpPr>
                <a:stCxn id="1305" idx="2"/>
              </p:cNvCxnSpPr>
              <p:nvPr/>
            </p:nvCxnSpPr>
            <p:spPr>
              <a:xfrm flipH="1">
                <a:off x="1486744" y="4390457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7" name="Straight Connector 1066"/>
              <p:cNvCxnSpPr/>
              <p:nvPr/>
            </p:nvCxnSpPr>
            <p:spPr>
              <a:xfrm>
                <a:off x="1804211" y="4395218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8" name="Straight Connector 1067"/>
              <p:cNvCxnSpPr>
                <a:endCxn id="1090" idx="0"/>
              </p:cNvCxnSpPr>
              <p:nvPr/>
            </p:nvCxnSpPr>
            <p:spPr>
              <a:xfrm>
                <a:off x="1943896" y="4419021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126" name="Group 1068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304" name="Group 124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268" name="Rectangle 1267"/>
                  <p:cNvSpPr/>
                  <p:nvPr/>
                </p:nvSpPr>
                <p:spPr>
                  <a:xfrm>
                    <a:off x="6510771" y="3058460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69" name="Straight Connector 1268"/>
                  <p:cNvCxnSpPr/>
                  <p:nvPr/>
                </p:nvCxnSpPr>
                <p:spPr>
                  <a:xfrm flipV="1">
                    <a:off x="6848042" y="3058460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70" name="Rectangle 1269"/>
                  <p:cNvSpPr/>
                  <p:nvPr/>
                </p:nvSpPr>
                <p:spPr>
                  <a:xfrm>
                    <a:off x="6477938" y="3067859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71" name="Straight Connector 1270"/>
                  <p:cNvCxnSpPr/>
                  <p:nvPr/>
                </p:nvCxnSpPr>
                <p:spPr>
                  <a:xfrm flipV="1">
                    <a:off x="6397352" y="3058460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72" name="Rectangle 1271"/>
                  <p:cNvSpPr/>
                  <p:nvPr/>
                </p:nvSpPr>
                <p:spPr>
                  <a:xfrm>
                    <a:off x="6818195" y="3702304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73" name="Rectangle 1272"/>
                  <p:cNvSpPr/>
                  <p:nvPr/>
                </p:nvSpPr>
                <p:spPr>
                  <a:xfrm>
                    <a:off x="6406305" y="3157151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74" name="Straight Connector 1273"/>
                  <p:cNvCxnSpPr/>
                  <p:nvPr/>
                </p:nvCxnSpPr>
                <p:spPr>
                  <a:xfrm flipV="1">
                    <a:off x="6848042" y="380412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332" name="Group 127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03" name="Straight Connector 1302"/>
                    <p:cNvCxnSpPr/>
                    <p:nvPr/>
                  </p:nvCxnSpPr>
                  <p:spPr>
                    <a:xfrm flipV="1">
                      <a:off x="7035737" y="2845447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4" name="Straight Connector 1303"/>
                    <p:cNvCxnSpPr/>
                    <p:nvPr/>
                  </p:nvCxnSpPr>
                  <p:spPr>
                    <a:xfrm flipV="1">
                      <a:off x="6582061" y="293473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3" name="Group 1275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01" name="Straight Connector 1300"/>
                    <p:cNvCxnSpPr/>
                    <p:nvPr/>
                  </p:nvCxnSpPr>
                  <p:spPr>
                    <a:xfrm flipV="1">
                      <a:off x="7036218" y="2845378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2" name="Straight Connector 1301"/>
                    <p:cNvCxnSpPr/>
                    <p:nvPr/>
                  </p:nvCxnSpPr>
                  <p:spPr>
                    <a:xfrm flipV="1">
                      <a:off x="6582542" y="2934670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4" name="Group 1276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9" name="Straight Connector 1298"/>
                    <p:cNvCxnSpPr/>
                    <p:nvPr/>
                  </p:nvCxnSpPr>
                  <p:spPr>
                    <a:xfrm flipV="1">
                      <a:off x="7027744" y="2845308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0" name="Straight Connector 1299"/>
                    <p:cNvCxnSpPr/>
                    <p:nvPr/>
                  </p:nvCxnSpPr>
                  <p:spPr>
                    <a:xfrm flipV="1">
                      <a:off x="6583022" y="293460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5" name="Group 1277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7" name="Straight Connector 1296"/>
                    <p:cNvCxnSpPr/>
                    <p:nvPr/>
                  </p:nvCxnSpPr>
                  <p:spPr>
                    <a:xfrm flipV="1">
                      <a:off x="7028224" y="2842105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8" name="Straight Connector 1297"/>
                    <p:cNvCxnSpPr/>
                    <p:nvPr/>
                  </p:nvCxnSpPr>
                  <p:spPr>
                    <a:xfrm flipV="1">
                      <a:off x="6583501" y="293453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6" name="Group 1278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5" name="Straight Connector 1294"/>
                    <p:cNvCxnSpPr/>
                    <p:nvPr/>
                  </p:nvCxnSpPr>
                  <p:spPr>
                    <a:xfrm flipV="1">
                      <a:off x="7028703" y="284203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6" name="Straight Connector 1295"/>
                    <p:cNvCxnSpPr/>
                    <p:nvPr/>
                  </p:nvCxnSpPr>
                  <p:spPr>
                    <a:xfrm flipV="1">
                      <a:off x="6589950" y="2934461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7" name="Group 1279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3" name="Straight Connector 1292"/>
                    <p:cNvCxnSpPr/>
                    <p:nvPr/>
                  </p:nvCxnSpPr>
                  <p:spPr>
                    <a:xfrm flipV="1">
                      <a:off x="7035154" y="2841966"/>
                      <a:ext cx="107450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4" name="Straight Connector 1293"/>
                    <p:cNvCxnSpPr/>
                    <p:nvPr/>
                  </p:nvCxnSpPr>
                  <p:spPr>
                    <a:xfrm flipV="1">
                      <a:off x="6590431" y="2939091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8" name="Group 1280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1" name="Straight Connector 1290"/>
                    <p:cNvCxnSpPr/>
                    <p:nvPr/>
                  </p:nvCxnSpPr>
                  <p:spPr>
                    <a:xfrm flipV="1">
                      <a:off x="7035633" y="2841896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2" name="Straight Connector 1291"/>
                    <p:cNvCxnSpPr/>
                    <p:nvPr/>
                  </p:nvCxnSpPr>
                  <p:spPr>
                    <a:xfrm flipV="1">
                      <a:off x="6581958" y="293902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9" name="Group 1281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9" name="Straight Connector 1288"/>
                    <p:cNvCxnSpPr/>
                    <p:nvPr/>
                  </p:nvCxnSpPr>
                  <p:spPr>
                    <a:xfrm flipV="1">
                      <a:off x="7036113" y="284182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0" name="Straight Connector 1289"/>
                    <p:cNvCxnSpPr/>
                    <p:nvPr/>
                  </p:nvCxnSpPr>
                  <p:spPr>
                    <a:xfrm flipV="1">
                      <a:off x="6582437" y="293895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40" name="Group 1282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7" name="Straight Connector 1286"/>
                    <p:cNvCxnSpPr/>
                    <p:nvPr/>
                  </p:nvCxnSpPr>
                  <p:spPr>
                    <a:xfrm flipV="1">
                      <a:off x="7027639" y="2846456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8" name="Straight Connector 1287"/>
                    <p:cNvCxnSpPr/>
                    <p:nvPr/>
                  </p:nvCxnSpPr>
                  <p:spPr>
                    <a:xfrm flipV="1">
                      <a:off x="6582918" y="293888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41" name="Group 1283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5" name="Straight Connector 1284"/>
                    <p:cNvCxnSpPr/>
                    <p:nvPr/>
                  </p:nvCxnSpPr>
                  <p:spPr>
                    <a:xfrm flipV="1">
                      <a:off x="7028118" y="284638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6" name="Straight Connector 1285"/>
                    <p:cNvCxnSpPr/>
                    <p:nvPr/>
                  </p:nvCxnSpPr>
                  <p:spPr>
                    <a:xfrm flipV="1">
                      <a:off x="6583398" y="293881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305" name="Group 1247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306" name="Group 1248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263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47" y="2995546"/>
                      <a:ext cx="54259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4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47" y="2920353"/>
                      <a:ext cx="668090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5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29" y="292192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6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143" y="2936018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7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948" y="2932885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250" name="Straight Connector 1249"/>
                  <p:cNvCxnSpPr/>
                  <p:nvPr/>
                </p:nvCxnSpPr>
                <p:spPr>
                  <a:xfrm flipH="1">
                    <a:off x="6998701" y="2125084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1" name="Straight Connector 1250"/>
                  <p:cNvCxnSpPr/>
                  <p:nvPr/>
                </p:nvCxnSpPr>
                <p:spPr>
                  <a:xfrm>
                    <a:off x="6884278" y="2303669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2" name="Straight Connector 1251"/>
                  <p:cNvCxnSpPr/>
                  <p:nvPr/>
                </p:nvCxnSpPr>
                <p:spPr>
                  <a:xfrm>
                    <a:off x="6880586" y="2367896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3" name="Straight Connector 1252"/>
                  <p:cNvCxnSpPr/>
                  <p:nvPr/>
                </p:nvCxnSpPr>
                <p:spPr>
                  <a:xfrm>
                    <a:off x="6880586" y="2444657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4" name="Straight Connector 1253"/>
                  <p:cNvCxnSpPr/>
                  <p:nvPr/>
                </p:nvCxnSpPr>
                <p:spPr>
                  <a:xfrm>
                    <a:off x="6876896" y="2508884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5" name="Straight Connector 1254"/>
                  <p:cNvCxnSpPr/>
                  <p:nvPr/>
                </p:nvCxnSpPr>
                <p:spPr>
                  <a:xfrm>
                    <a:off x="6873204" y="2569979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6" name="Straight Connector 1255"/>
                  <p:cNvCxnSpPr/>
                  <p:nvPr/>
                </p:nvCxnSpPr>
                <p:spPr>
                  <a:xfrm>
                    <a:off x="6873204" y="2637340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7" name="Straight Connector 1256"/>
                  <p:cNvCxnSpPr/>
                  <p:nvPr/>
                </p:nvCxnSpPr>
                <p:spPr>
                  <a:xfrm>
                    <a:off x="6869514" y="2706267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8" name="Straight Connector 1257"/>
                  <p:cNvCxnSpPr/>
                  <p:nvPr/>
                </p:nvCxnSpPr>
                <p:spPr>
                  <a:xfrm>
                    <a:off x="6876896" y="2775195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9" name="Straight Connector 1258"/>
                  <p:cNvCxnSpPr/>
                  <p:nvPr/>
                </p:nvCxnSpPr>
                <p:spPr>
                  <a:xfrm>
                    <a:off x="6880586" y="2842556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0" name="Straight Connector 1259"/>
                  <p:cNvCxnSpPr/>
                  <p:nvPr/>
                </p:nvCxnSpPr>
                <p:spPr>
                  <a:xfrm>
                    <a:off x="6880586" y="2911483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1" name="Straight Connector 1260"/>
                  <p:cNvCxnSpPr/>
                  <p:nvPr/>
                </p:nvCxnSpPr>
                <p:spPr>
                  <a:xfrm>
                    <a:off x="6884278" y="2975711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2" name="Straight Connector 1261"/>
                  <p:cNvCxnSpPr/>
                  <p:nvPr/>
                </p:nvCxnSpPr>
                <p:spPr>
                  <a:xfrm flipH="1">
                    <a:off x="6884278" y="2131351"/>
                    <a:ext cx="12918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7" name="Group 1069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246" name="Group 118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210" name="Rectangle 1209"/>
                  <p:cNvSpPr/>
                  <p:nvPr/>
                </p:nvSpPr>
                <p:spPr>
                  <a:xfrm>
                    <a:off x="6517190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11" name="Straight Connector 1210"/>
                  <p:cNvCxnSpPr/>
                  <p:nvPr/>
                </p:nvCxnSpPr>
                <p:spPr>
                  <a:xfrm flipV="1">
                    <a:off x="685446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12" name="Rectangle 1211"/>
                  <p:cNvSpPr/>
                  <p:nvPr/>
                </p:nvSpPr>
                <p:spPr>
                  <a:xfrm>
                    <a:off x="6484359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13" name="Straight Connector 1212"/>
                  <p:cNvCxnSpPr/>
                  <p:nvPr/>
                </p:nvCxnSpPr>
                <p:spPr>
                  <a:xfrm flipV="1">
                    <a:off x="6403770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14" name="Rectangle 1213"/>
                  <p:cNvSpPr/>
                  <p:nvPr/>
                </p:nvSpPr>
                <p:spPr>
                  <a:xfrm>
                    <a:off x="6824616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15" name="Rectangle 1214"/>
                  <p:cNvSpPr/>
                  <p:nvPr/>
                </p:nvSpPr>
                <p:spPr>
                  <a:xfrm>
                    <a:off x="6412726" y="3157153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16" name="Straight Connector 1215"/>
                  <p:cNvCxnSpPr/>
                  <p:nvPr/>
                </p:nvCxnSpPr>
                <p:spPr>
                  <a:xfrm flipV="1">
                    <a:off x="6854463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274" name="Group 121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5" name="Straight Connector 1244"/>
                    <p:cNvCxnSpPr/>
                    <p:nvPr/>
                  </p:nvCxnSpPr>
                  <p:spPr>
                    <a:xfrm flipV="1">
                      <a:off x="7036188" y="2845449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6" name="Straight Connector 1245"/>
                    <p:cNvCxnSpPr/>
                    <p:nvPr/>
                  </p:nvCxnSpPr>
                  <p:spPr>
                    <a:xfrm flipV="1">
                      <a:off x="6582512" y="293474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5" name="Group 121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3" name="Straight Connector 1242"/>
                    <p:cNvCxnSpPr/>
                    <p:nvPr/>
                  </p:nvCxnSpPr>
                  <p:spPr>
                    <a:xfrm flipV="1">
                      <a:off x="7036669" y="284538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4" name="Straight Connector 1243"/>
                    <p:cNvCxnSpPr/>
                    <p:nvPr/>
                  </p:nvCxnSpPr>
                  <p:spPr>
                    <a:xfrm flipV="1">
                      <a:off x="6582993" y="293467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6" name="Group 121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1" name="Straight Connector 1240"/>
                    <p:cNvCxnSpPr/>
                    <p:nvPr/>
                  </p:nvCxnSpPr>
                  <p:spPr>
                    <a:xfrm flipV="1">
                      <a:off x="7028194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2" name="Straight Connector 1241"/>
                    <p:cNvCxnSpPr/>
                    <p:nvPr/>
                  </p:nvCxnSpPr>
                  <p:spPr>
                    <a:xfrm flipV="1">
                      <a:off x="6583473" y="293460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7" name="Group 121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9" name="Straight Connector 1238"/>
                    <p:cNvCxnSpPr/>
                    <p:nvPr/>
                  </p:nvCxnSpPr>
                  <p:spPr>
                    <a:xfrm flipV="1">
                      <a:off x="7028673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0" name="Straight Connector 1239"/>
                    <p:cNvCxnSpPr/>
                    <p:nvPr/>
                  </p:nvCxnSpPr>
                  <p:spPr>
                    <a:xfrm flipV="1">
                      <a:off x="6589922" y="2934532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8" name="Group 122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7" name="Straight Connector 1236"/>
                    <p:cNvCxnSpPr/>
                    <p:nvPr/>
                  </p:nvCxnSpPr>
                  <p:spPr>
                    <a:xfrm flipV="1">
                      <a:off x="7035122" y="2842038"/>
                      <a:ext cx="107450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8" name="Straight Connector 1237"/>
                    <p:cNvCxnSpPr/>
                    <p:nvPr/>
                  </p:nvCxnSpPr>
                  <p:spPr>
                    <a:xfrm flipV="1">
                      <a:off x="6590401" y="293446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9" name="Group 122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5" name="Straight Connector 1234"/>
                    <p:cNvCxnSpPr/>
                    <p:nvPr/>
                  </p:nvCxnSpPr>
                  <p:spPr>
                    <a:xfrm flipV="1">
                      <a:off x="7035603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6" name="Straight Connector 1235"/>
                    <p:cNvCxnSpPr/>
                    <p:nvPr/>
                  </p:nvCxnSpPr>
                  <p:spPr>
                    <a:xfrm flipV="1">
                      <a:off x="6590882" y="293909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0" name="Group 122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3" name="Straight Connector 1232"/>
                    <p:cNvCxnSpPr/>
                    <p:nvPr/>
                  </p:nvCxnSpPr>
                  <p:spPr>
                    <a:xfrm flipV="1">
                      <a:off x="7036083" y="284189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4" name="Straight Connector 1233"/>
                    <p:cNvCxnSpPr/>
                    <p:nvPr/>
                  </p:nvCxnSpPr>
                  <p:spPr>
                    <a:xfrm flipV="1">
                      <a:off x="6582407" y="2939023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1" name="Group 122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1" name="Straight Connector 1230"/>
                    <p:cNvCxnSpPr/>
                    <p:nvPr/>
                  </p:nvCxnSpPr>
                  <p:spPr>
                    <a:xfrm flipV="1">
                      <a:off x="7036562" y="284182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2" name="Straight Connector 1231"/>
                    <p:cNvCxnSpPr/>
                    <p:nvPr/>
                  </p:nvCxnSpPr>
                  <p:spPr>
                    <a:xfrm flipV="1">
                      <a:off x="6582886" y="293895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2" name="Group 122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29" name="Straight Connector 1228"/>
                    <p:cNvCxnSpPr/>
                    <p:nvPr/>
                  </p:nvCxnSpPr>
                  <p:spPr>
                    <a:xfrm flipV="1">
                      <a:off x="70280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0" name="Straight Connector 1229"/>
                    <p:cNvCxnSpPr/>
                    <p:nvPr/>
                  </p:nvCxnSpPr>
                  <p:spPr>
                    <a:xfrm flipV="1">
                      <a:off x="6583368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3" name="Group 122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27" name="Straight Connector 1226"/>
                    <p:cNvCxnSpPr/>
                    <p:nvPr/>
                  </p:nvCxnSpPr>
                  <p:spPr>
                    <a:xfrm flipV="1">
                      <a:off x="70285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8" name="Straight Connector 1227"/>
                    <p:cNvCxnSpPr/>
                    <p:nvPr/>
                  </p:nvCxnSpPr>
                  <p:spPr>
                    <a:xfrm flipV="1">
                      <a:off x="6589816" y="2938815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247" name="Group 118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248" name="Group 119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20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805" y="2995548"/>
                      <a:ext cx="542590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805" y="2920355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087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699" y="2936020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1506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192" name="Straight Connector 1191"/>
                  <p:cNvCxnSpPr/>
                  <p:nvPr/>
                </p:nvCxnSpPr>
                <p:spPr>
                  <a:xfrm flipH="1">
                    <a:off x="7006641" y="2125086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3" name="Straight Connector 1192"/>
                  <p:cNvCxnSpPr/>
                  <p:nvPr/>
                </p:nvCxnSpPr>
                <p:spPr>
                  <a:xfrm>
                    <a:off x="6884834" y="230367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4" name="Straight Connector 1193"/>
                  <p:cNvCxnSpPr/>
                  <p:nvPr/>
                </p:nvCxnSpPr>
                <p:spPr>
                  <a:xfrm>
                    <a:off x="6881144" y="236789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5" name="Straight Connector 1194"/>
                  <p:cNvCxnSpPr/>
                  <p:nvPr/>
                </p:nvCxnSpPr>
                <p:spPr>
                  <a:xfrm>
                    <a:off x="6881144" y="24446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6" name="Straight Connector 1195"/>
                  <p:cNvCxnSpPr/>
                  <p:nvPr/>
                </p:nvCxnSpPr>
                <p:spPr>
                  <a:xfrm>
                    <a:off x="6877452" y="250888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7" name="Straight Connector 1196"/>
                  <p:cNvCxnSpPr/>
                  <p:nvPr/>
                </p:nvCxnSpPr>
                <p:spPr>
                  <a:xfrm>
                    <a:off x="6873762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8" name="Straight Connector 1197"/>
                  <p:cNvCxnSpPr/>
                  <p:nvPr/>
                </p:nvCxnSpPr>
                <p:spPr>
                  <a:xfrm>
                    <a:off x="6873762" y="263734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9" name="Straight Connector 1198"/>
                  <p:cNvCxnSpPr/>
                  <p:nvPr/>
                </p:nvCxnSpPr>
                <p:spPr>
                  <a:xfrm>
                    <a:off x="6870070" y="270626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0" name="Straight Connector 1199"/>
                  <p:cNvCxnSpPr/>
                  <p:nvPr/>
                </p:nvCxnSpPr>
                <p:spPr>
                  <a:xfrm>
                    <a:off x="6877452" y="277519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1" name="Straight Connector 1200"/>
                  <p:cNvCxnSpPr/>
                  <p:nvPr/>
                </p:nvCxnSpPr>
                <p:spPr>
                  <a:xfrm>
                    <a:off x="6881144" y="28425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2" name="Straight Connector 1201"/>
                  <p:cNvCxnSpPr/>
                  <p:nvPr/>
                </p:nvCxnSpPr>
                <p:spPr>
                  <a:xfrm>
                    <a:off x="6881144" y="291148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3" name="Straight Connector 1202"/>
                  <p:cNvCxnSpPr/>
                  <p:nvPr/>
                </p:nvCxnSpPr>
                <p:spPr>
                  <a:xfrm>
                    <a:off x="6884834" y="297571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4" name="Straight Connector 1203"/>
                  <p:cNvCxnSpPr/>
                  <p:nvPr/>
                </p:nvCxnSpPr>
                <p:spPr>
                  <a:xfrm flipH="1">
                    <a:off x="6884834" y="213135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8" name="Group 1070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188" name="Group 1130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152" name="Rectangle 1151"/>
                  <p:cNvSpPr/>
                  <p:nvPr/>
                </p:nvSpPr>
                <p:spPr>
                  <a:xfrm>
                    <a:off x="6510622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53" name="Straight Connector 1152"/>
                  <p:cNvCxnSpPr/>
                  <p:nvPr/>
                </p:nvCxnSpPr>
                <p:spPr>
                  <a:xfrm flipV="1">
                    <a:off x="6847894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54" name="Rectangle 1153"/>
                  <p:cNvSpPr/>
                  <p:nvPr/>
                </p:nvSpPr>
                <p:spPr>
                  <a:xfrm>
                    <a:off x="6477789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55" name="Straight Connector 1154"/>
                  <p:cNvCxnSpPr/>
                  <p:nvPr/>
                </p:nvCxnSpPr>
                <p:spPr>
                  <a:xfrm flipV="1">
                    <a:off x="639720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56" name="Rectangle 1155"/>
                  <p:cNvSpPr/>
                  <p:nvPr/>
                </p:nvSpPr>
                <p:spPr>
                  <a:xfrm>
                    <a:off x="6818047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57" name="Rectangle 1156"/>
                  <p:cNvSpPr/>
                  <p:nvPr/>
                </p:nvSpPr>
                <p:spPr>
                  <a:xfrm>
                    <a:off x="6406156" y="3157153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58" name="Straight Connector 1157"/>
                  <p:cNvCxnSpPr/>
                  <p:nvPr/>
                </p:nvCxnSpPr>
                <p:spPr>
                  <a:xfrm flipV="1">
                    <a:off x="6847894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216" name="Group 1158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7" name="Straight Connector 1186"/>
                    <p:cNvCxnSpPr/>
                    <p:nvPr/>
                  </p:nvCxnSpPr>
                  <p:spPr>
                    <a:xfrm flipV="1">
                      <a:off x="7029619" y="2845449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8" name="Straight Connector 1187"/>
                    <p:cNvCxnSpPr/>
                    <p:nvPr/>
                  </p:nvCxnSpPr>
                  <p:spPr>
                    <a:xfrm flipV="1">
                      <a:off x="6581912" y="293474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7" name="Group 1159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5" name="Straight Connector 1184"/>
                    <p:cNvCxnSpPr/>
                    <p:nvPr/>
                  </p:nvCxnSpPr>
                  <p:spPr>
                    <a:xfrm flipV="1">
                      <a:off x="7036069" y="284538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6" name="Straight Connector 1185"/>
                    <p:cNvCxnSpPr/>
                    <p:nvPr/>
                  </p:nvCxnSpPr>
                  <p:spPr>
                    <a:xfrm flipV="1">
                      <a:off x="6582394" y="293467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8" name="Group 1160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3" name="Straight Connector 1182"/>
                    <p:cNvCxnSpPr/>
                    <p:nvPr/>
                  </p:nvCxnSpPr>
                  <p:spPr>
                    <a:xfrm flipV="1">
                      <a:off x="7027596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4" name="Straight Connector 1183"/>
                    <p:cNvCxnSpPr/>
                    <p:nvPr/>
                  </p:nvCxnSpPr>
                  <p:spPr>
                    <a:xfrm flipV="1">
                      <a:off x="6582873" y="2934602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9" name="Group 1161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1" name="Straight Connector 1180"/>
                    <p:cNvCxnSpPr/>
                    <p:nvPr/>
                  </p:nvCxnSpPr>
                  <p:spPr>
                    <a:xfrm flipV="1">
                      <a:off x="7028075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2" name="Straight Connector 1181"/>
                    <p:cNvCxnSpPr/>
                    <p:nvPr/>
                  </p:nvCxnSpPr>
                  <p:spPr>
                    <a:xfrm flipV="1">
                      <a:off x="6583353" y="2934532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0" name="Group 1162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9" name="Straight Connector 1178"/>
                    <p:cNvCxnSpPr/>
                    <p:nvPr/>
                  </p:nvCxnSpPr>
                  <p:spPr>
                    <a:xfrm flipV="1">
                      <a:off x="7028555" y="284203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0" name="Straight Connector 1179"/>
                    <p:cNvCxnSpPr/>
                    <p:nvPr/>
                  </p:nvCxnSpPr>
                  <p:spPr>
                    <a:xfrm flipV="1">
                      <a:off x="6589801" y="293446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1" name="Group 1163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7" name="Straight Connector 1176"/>
                    <p:cNvCxnSpPr/>
                    <p:nvPr/>
                  </p:nvCxnSpPr>
                  <p:spPr>
                    <a:xfrm flipV="1">
                      <a:off x="7029036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8" name="Straight Connector 1177"/>
                    <p:cNvCxnSpPr/>
                    <p:nvPr/>
                  </p:nvCxnSpPr>
                  <p:spPr>
                    <a:xfrm flipV="1">
                      <a:off x="6590283" y="293909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2" name="Group 1164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5" name="Straight Connector 1174"/>
                    <p:cNvCxnSpPr/>
                    <p:nvPr/>
                  </p:nvCxnSpPr>
                  <p:spPr>
                    <a:xfrm flipV="1">
                      <a:off x="7029515" y="2841898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6" name="Straight Connector 1175"/>
                    <p:cNvCxnSpPr/>
                    <p:nvPr/>
                  </p:nvCxnSpPr>
                  <p:spPr>
                    <a:xfrm flipV="1">
                      <a:off x="65818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3" name="Group 1165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3" name="Straight Connector 1172"/>
                    <p:cNvCxnSpPr/>
                    <p:nvPr/>
                  </p:nvCxnSpPr>
                  <p:spPr>
                    <a:xfrm flipV="1">
                      <a:off x="7035964" y="284182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4" name="Straight Connector 1173"/>
                    <p:cNvCxnSpPr/>
                    <p:nvPr/>
                  </p:nvCxnSpPr>
                  <p:spPr>
                    <a:xfrm flipV="1">
                      <a:off x="6582288" y="293895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4" name="Group 1166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1" name="Straight Connector 1170"/>
                    <p:cNvCxnSpPr/>
                    <p:nvPr/>
                  </p:nvCxnSpPr>
                  <p:spPr>
                    <a:xfrm flipV="1">
                      <a:off x="70274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2" name="Straight Connector 1171"/>
                    <p:cNvCxnSpPr/>
                    <p:nvPr/>
                  </p:nvCxnSpPr>
                  <p:spPr>
                    <a:xfrm flipV="1">
                      <a:off x="6582770" y="293888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5" name="Group 1167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69" name="Straight Connector 1168"/>
                    <p:cNvCxnSpPr/>
                    <p:nvPr/>
                  </p:nvCxnSpPr>
                  <p:spPr>
                    <a:xfrm flipV="1">
                      <a:off x="70279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0" name="Straight Connector 1169"/>
                    <p:cNvCxnSpPr/>
                    <p:nvPr/>
                  </p:nvCxnSpPr>
                  <p:spPr>
                    <a:xfrm flipV="1">
                      <a:off x="6583249" y="293881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189" name="Group 1131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190" name="Group 1132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147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063" y="2995548"/>
                      <a:ext cx="54259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48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063" y="2920355"/>
                      <a:ext cx="668090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49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345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50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8959" y="2936020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51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764" y="2932887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134" name="Straight Connector 1133"/>
                  <p:cNvCxnSpPr/>
                  <p:nvPr/>
                </p:nvCxnSpPr>
                <p:spPr>
                  <a:xfrm flipH="1">
                    <a:off x="6998518" y="2125086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5" name="Straight Connector 1134"/>
                  <p:cNvCxnSpPr/>
                  <p:nvPr/>
                </p:nvCxnSpPr>
                <p:spPr>
                  <a:xfrm>
                    <a:off x="6876712" y="230367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6" name="Straight Connector 1135"/>
                  <p:cNvCxnSpPr/>
                  <p:nvPr/>
                </p:nvCxnSpPr>
                <p:spPr>
                  <a:xfrm>
                    <a:off x="6873020" y="236789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7" name="Straight Connector 1136"/>
                  <p:cNvCxnSpPr/>
                  <p:nvPr/>
                </p:nvCxnSpPr>
                <p:spPr>
                  <a:xfrm>
                    <a:off x="6873020" y="24446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8" name="Straight Connector 1137"/>
                  <p:cNvCxnSpPr/>
                  <p:nvPr/>
                </p:nvCxnSpPr>
                <p:spPr>
                  <a:xfrm>
                    <a:off x="6869330" y="250888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9" name="Straight Connector 1138"/>
                  <p:cNvCxnSpPr/>
                  <p:nvPr/>
                </p:nvCxnSpPr>
                <p:spPr>
                  <a:xfrm>
                    <a:off x="686563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0" name="Straight Connector 1139"/>
                  <p:cNvCxnSpPr/>
                  <p:nvPr/>
                </p:nvCxnSpPr>
                <p:spPr>
                  <a:xfrm>
                    <a:off x="6865638" y="263734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1" name="Straight Connector 1140"/>
                  <p:cNvCxnSpPr/>
                  <p:nvPr/>
                </p:nvCxnSpPr>
                <p:spPr>
                  <a:xfrm>
                    <a:off x="6861948" y="270626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2" name="Straight Connector 1141"/>
                  <p:cNvCxnSpPr/>
                  <p:nvPr/>
                </p:nvCxnSpPr>
                <p:spPr>
                  <a:xfrm>
                    <a:off x="6869330" y="277519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3" name="Straight Connector 1142"/>
                  <p:cNvCxnSpPr/>
                  <p:nvPr/>
                </p:nvCxnSpPr>
                <p:spPr>
                  <a:xfrm>
                    <a:off x="6873020" y="284255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4" name="Straight Connector 1143"/>
                  <p:cNvCxnSpPr/>
                  <p:nvPr/>
                </p:nvCxnSpPr>
                <p:spPr>
                  <a:xfrm>
                    <a:off x="6873020" y="29114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5" name="Straight Connector 1144"/>
                  <p:cNvCxnSpPr/>
                  <p:nvPr/>
                </p:nvCxnSpPr>
                <p:spPr>
                  <a:xfrm>
                    <a:off x="6876712" y="297571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6" name="Straight Connector 1145"/>
                  <p:cNvCxnSpPr/>
                  <p:nvPr/>
                </p:nvCxnSpPr>
                <p:spPr>
                  <a:xfrm flipH="1">
                    <a:off x="6876712" y="2131353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9" name="Group 1071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130" name="Group 1072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094" name="Rectangle 1093"/>
                  <p:cNvSpPr/>
                  <p:nvPr/>
                </p:nvSpPr>
                <p:spPr>
                  <a:xfrm>
                    <a:off x="6510022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95" name="Straight Connector 1094"/>
                  <p:cNvCxnSpPr/>
                  <p:nvPr/>
                </p:nvCxnSpPr>
                <p:spPr>
                  <a:xfrm flipV="1">
                    <a:off x="6847296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6" name="Rectangle 1095"/>
                  <p:cNvSpPr/>
                  <p:nvPr/>
                </p:nvSpPr>
                <p:spPr>
                  <a:xfrm>
                    <a:off x="6477192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97" name="Straight Connector 1096"/>
                  <p:cNvCxnSpPr/>
                  <p:nvPr/>
                </p:nvCxnSpPr>
                <p:spPr>
                  <a:xfrm flipV="1">
                    <a:off x="639660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8" name="Rectangle 1097"/>
                  <p:cNvSpPr/>
                  <p:nvPr/>
                </p:nvSpPr>
                <p:spPr>
                  <a:xfrm>
                    <a:off x="6817449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99" name="Rectangle 1098"/>
                  <p:cNvSpPr/>
                  <p:nvPr/>
                </p:nvSpPr>
                <p:spPr>
                  <a:xfrm>
                    <a:off x="6405558" y="3157153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00" name="Straight Connector 1099"/>
                  <p:cNvCxnSpPr/>
                  <p:nvPr/>
                </p:nvCxnSpPr>
                <p:spPr>
                  <a:xfrm flipV="1">
                    <a:off x="6847296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158" name="Group 1100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9" name="Straight Connector 1128"/>
                    <p:cNvCxnSpPr/>
                    <p:nvPr/>
                  </p:nvCxnSpPr>
                  <p:spPr>
                    <a:xfrm flipV="1">
                      <a:off x="7029021" y="2845449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0" name="Straight Connector 1129"/>
                    <p:cNvCxnSpPr/>
                    <p:nvPr/>
                  </p:nvCxnSpPr>
                  <p:spPr>
                    <a:xfrm flipV="1">
                      <a:off x="6581315" y="2934741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59" name="Group 1101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7" name="Straight Connector 1126"/>
                    <p:cNvCxnSpPr/>
                    <p:nvPr/>
                  </p:nvCxnSpPr>
                  <p:spPr>
                    <a:xfrm flipV="1">
                      <a:off x="7029502" y="2845380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8" name="Straight Connector 1127"/>
                    <p:cNvCxnSpPr/>
                    <p:nvPr/>
                  </p:nvCxnSpPr>
                  <p:spPr>
                    <a:xfrm flipV="1">
                      <a:off x="6581796" y="293467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0" name="Group 1102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5" name="Straight Connector 1124"/>
                    <p:cNvCxnSpPr/>
                    <p:nvPr/>
                  </p:nvCxnSpPr>
                  <p:spPr>
                    <a:xfrm flipV="1">
                      <a:off x="7026996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6" name="Straight Connector 1125"/>
                    <p:cNvCxnSpPr/>
                    <p:nvPr/>
                  </p:nvCxnSpPr>
                  <p:spPr>
                    <a:xfrm flipV="1">
                      <a:off x="6582275" y="293460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1" name="Group 1103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3" name="Straight Connector 1122"/>
                    <p:cNvCxnSpPr/>
                    <p:nvPr/>
                  </p:nvCxnSpPr>
                  <p:spPr>
                    <a:xfrm flipV="1">
                      <a:off x="7027475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4" name="Straight Connector 1123"/>
                    <p:cNvCxnSpPr/>
                    <p:nvPr/>
                  </p:nvCxnSpPr>
                  <p:spPr>
                    <a:xfrm flipV="1">
                      <a:off x="6582755" y="293453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2" name="Group 1104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1" name="Straight Connector 1120"/>
                    <p:cNvCxnSpPr/>
                    <p:nvPr/>
                  </p:nvCxnSpPr>
                  <p:spPr>
                    <a:xfrm flipV="1">
                      <a:off x="7027955" y="284203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2" name="Straight Connector 1121"/>
                    <p:cNvCxnSpPr/>
                    <p:nvPr/>
                  </p:nvCxnSpPr>
                  <p:spPr>
                    <a:xfrm flipV="1">
                      <a:off x="6583234" y="293446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3" name="Group 1105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9" name="Straight Connector 1118"/>
                    <p:cNvCxnSpPr/>
                    <p:nvPr/>
                  </p:nvCxnSpPr>
                  <p:spPr>
                    <a:xfrm flipV="1">
                      <a:off x="7028436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0" name="Straight Connector 1119"/>
                    <p:cNvCxnSpPr/>
                    <p:nvPr/>
                  </p:nvCxnSpPr>
                  <p:spPr>
                    <a:xfrm flipV="1">
                      <a:off x="6589685" y="2939093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4" name="Group 1106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7" name="Straight Connector 1116"/>
                    <p:cNvCxnSpPr/>
                    <p:nvPr/>
                  </p:nvCxnSpPr>
                  <p:spPr>
                    <a:xfrm flipV="1">
                      <a:off x="7028916" y="284189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8" name="Straight Connector 1117"/>
                    <p:cNvCxnSpPr/>
                    <p:nvPr/>
                  </p:nvCxnSpPr>
                  <p:spPr>
                    <a:xfrm flipV="1">
                      <a:off x="65812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5" name="Group 1107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5" name="Straight Connector 1114"/>
                    <p:cNvCxnSpPr/>
                    <p:nvPr/>
                  </p:nvCxnSpPr>
                  <p:spPr>
                    <a:xfrm flipV="1">
                      <a:off x="7029395" y="2841829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6" name="Straight Connector 1115"/>
                    <p:cNvCxnSpPr/>
                    <p:nvPr/>
                  </p:nvCxnSpPr>
                  <p:spPr>
                    <a:xfrm flipV="1">
                      <a:off x="6581689" y="293895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6" name="Group 1108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3" name="Straight Connector 1112"/>
                    <p:cNvCxnSpPr/>
                    <p:nvPr/>
                  </p:nvCxnSpPr>
                  <p:spPr>
                    <a:xfrm flipV="1">
                      <a:off x="7026892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4" name="Straight Connector 1113"/>
                    <p:cNvCxnSpPr/>
                    <p:nvPr/>
                  </p:nvCxnSpPr>
                  <p:spPr>
                    <a:xfrm flipV="1">
                      <a:off x="6582170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7" name="Group 1109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1" name="Straight Connector 1110"/>
                    <p:cNvCxnSpPr/>
                    <p:nvPr/>
                  </p:nvCxnSpPr>
                  <p:spPr>
                    <a:xfrm flipV="1">
                      <a:off x="7027372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2" name="Straight Connector 1111"/>
                    <p:cNvCxnSpPr/>
                    <p:nvPr/>
                  </p:nvCxnSpPr>
                  <p:spPr>
                    <a:xfrm flipV="1">
                      <a:off x="6582649" y="293881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131" name="Group 1073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132" name="Group 1074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089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95548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0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20355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1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606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2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836" y="2936020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643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076" name="Straight Connector 1075"/>
                  <p:cNvCxnSpPr/>
                  <p:nvPr/>
                </p:nvCxnSpPr>
                <p:spPr>
                  <a:xfrm flipH="1">
                    <a:off x="6997778" y="2125086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7" name="Straight Connector 1076"/>
                  <p:cNvCxnSpPr/>
                  <p:nvPr/>
                </p:nvCxnSpPr>
                <p:spPr>
                  <a:xfrm>
                    <a:off x="6875971" y="230367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8" name="Straight Connector 1077"/>
                  <p:cNvCxnSpPr/>
                  <p:nvPr/>
                </p:nvCxnSpPr>
                <p:spPr>
                  <a:xfrm>
                    <a:off x="6872281" y="236789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9" name="Straight Connector 1078"/>
                  <p:cNvCxnSpPr/>
                  <p:nvPr/>
                </p:nvCxnSpPr>
                <p:spPr>
                  <a:xfrm>
                    <a:off x="6872281" y="24446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0" name="Straight Connector 1079"/>
                  <p:cNvCxnSpPr/>
                  <p:nvPr/>
                </p:nvCxnSpPr>
                <p:spPr>
                  <a:xfrm>
                    <a:off x="6868588" y="250888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1" name="Straight Connector 1080"/>
                  <p:cNvCxnSpPr/>
                  <p:nvPr/>
                </p:nvCxnSpPr>
                <p:spPr>
                  <a:xfrm>
                    <a:off x="686489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2" name="Straight Connector 1081"/>
                  <p:cNvCxnSpPr/>
                  <p:nvPr/>
                </p:nvCxnSpPr>
                <p:spPr>
                  <a:xfrm>
                    <a:off x="6864898" y="263734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3" name="Straight Connector 1082"/>
                  <p:cNvCxnSpPr/>
                  <p:nvPr/>
                </p:nvCxnSpPr>
                <p:spPr>
                  <a:xfrm>
                    <a:off x="6861206" y="270626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4" name="Straight Connector 1083"/>
                  <p:cNvCxnSpPr/>
                  <p:nvPr/>
                </p:nvCxnSpPr>
                <p:spPr>
                  <a:xfrm>
                    <a:off x="6868588" y="277519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5" name="Straight Connector 1084"/>
                  <p:cNvCxnSpPr/>
                  <p:nvPr/>
                </p:nvCxnSpPr>
                <p:spPr>
                  <a:xfrm>
                    <a:off x="6872281" y="28425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6" name="Straight Connector 1085"/>
                  <p:cNvCxnSpPr/>
                  <p:nvPr/>
                </p:nvCxnSpPr>
                <p:spPr>
                  <a:xfrm>
                    <a:off x="6872281" y="291148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7" name="Straight Connector 1086"/>
                  <p:cNvCxnSpPr/>
                  <p:nvPr/>
                </p:nvCxnSpPr>
                <p:spPr>
                  <a:xfrm>
                    <a:off x="6875971" y="297571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8" name="Straight Connector 1087"/>
                  <p:cNvCxnSpPr/>
                  <p:nvPr/>
                </p:nvCxnSpPr>
                <p:spPr>
                  <a:xfrm flipH="1">
                    <a:off x="6875971" y="213135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8" name="Group 1309"/>
            <p:cNvGrpSpPr>
              <a:grpSpLocks/>
            </p:cNvGrpSpPr>
            <p:nvPr/>
          </p:nvGrpSpPr>
          <p:grpSpPr bwMode="auto">
            <a:xfrm>
              <a:off x="5422100" y="2766672"/>
              <a:ext cx="1470209" cy="1869141"/>
              <a:chOff x="916173" y="4038600"/>
              <a:chExt cx="1470209" cy="1869141"/>
            </a:xfrm>
          </p:grpSpPr>
          <p:grpSp>
            <p:nvGrpSpPr>
              <p:cNvPr id="205875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552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497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3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4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5" name="Freeform 191"/>
                <p:cNvSpPr>
                  <a:spLocks/>
                </p:cNvSpPr>
                <p:nvPr/>
              </p:nvSpPr>
              <p:spPr bwMode="auto">
                <a:xfrm>
                  <a:off x="4475" y="1392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6" name="Freeform 192"/>
                <p:cNvSpPr>
                  <a:spLocks/>
                </p:cNvSpPr>
                <p:nvPr/>
              </p:nvSpPr>
              <p:spPr bwMode="auto">
                <a:xfrm>
                  <a:off x="4593" y="1388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12" name="Straight Connector 1311"/>
              <p:cNvCxnSpPr/>
              <p:nvPr/>
            </p:nvCxnSpPr>
            <p:spPr>
              <a:xfrm flipH="1">
                <a:off x="1181303" y="4380581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3" name="Straight Connector 1312"/>
              <p:cNvCxnSpPr>
                <a:stCxn id="1552" idx="2"/>
              </p:cNvCxnSpPr>
              <p:nvPr/>
            </p:nvCxnSpPr>
            <p:spPr>
              <a:xfrm flipH="1">
                <a:off x="1486071" y="4390103"/>
                <a:ext cx="201591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4" name="Straight Connector 1313"/>
              <p:cNvCxnSpPr/>
              <p:nvPr/>
            </p:nvCxnSpPr>
            <p:spPr>
              <a:xfrm>
                <a:off x="1803537" y="4394864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5" name="Straight Connector 1314"/>
              <p:cNvCxnSpPr>
                <a:endCxn id="1337" idx="0"/>
              </p:cNvCxnSpPr>
              <p:nvPr/>
            </p:nvCxnSpPr>
            <p:spPr>
              <a:xfrm>
                <a:off x="1943222" y="4418667"/>
                <a:ext cx="274608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880" name="Group 1315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058" name="Group 149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515" name="Rectangle 1514"/>
                  <p:cNvSpPr/>
                  <p:nvPr/>
                </p:nvSpPr>
                <p:spPr>
                  <a:xfrm>
                    <a:off x="6509502" y="3058111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516" name="Straight Connector 1515"/>
                  <p:cNvCxnSpPr/>
                  <p:nvPr/>
                </p:nvCxnSpPr>
                <p:spPr>
                  <a:xfrm flipV="1">
                    <a:off x="6846775" y="305811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17" name="Rectangle 1516"/>
                  <p:cNvSpPr/>
                  <p:nvPr/>
                </p:nvSpPr>
                <p:spPr>
                  <a:xfrm>
                    <a:off x="6476671" y="306751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518" name="Straight Connector 1517"/>
                  <p:cNvCxnSpPr/>
                  <p:nvPr/>
                </p:nvCxnSpPr>
                <p:spPr>
                  <a:xfrm flipV="1">
                    <a:off x="6396083" y="305811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19" name="Rectangle 1518"/>
                  <p:cNvSpPr/>
                  <p:nvPr/>
                </p:nvSpPr>
                <p:spPr>
                  <a:xfrm>
                    <a:off x="6816928" y="370195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20" name="Rectangle 1519"/>
                  <p:cNvSpPr/>
                  <p:nvPr/>
                </p:nvSpPr>
                <p:spPr>
                  <a:xfrm>
                    <a:off x="6405038" y="3153669"/>
                    <a:ext cx="444721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521" name="Straight Connector 1520"/>
                  <p:cNvCxnSpPr/>
                  <p:nvPr/>
                </p:nvCxnSpPr>
                <p:spPr>
                  <a:xfrm flipV="1">
                    <a:off x="6846775" y="3803780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086" name="Group 152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50" name="Straight Connector 1549"/>
                    <p:cNvCxnSpPr/>
                    <p:nvPr/>
                  </p:nvCxnSpPr>
                  <p:spPr>
                    <a:xfrm flipV="1">
                      <a:off x="7028500" y="2841965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1" name="Straight Connector 1550"/>
                    <p:cNvCxnSpPr/>
                    <p:nvPr/>
                  </p:nvCxnSpPr>
                  <p:spPr>
                    <a:xfrm flipV="1">
                      <a:off x="6580794" y="293439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7" name="Group 152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8" name="Straight Connector 1547"/>
                    <p:cNvCxnSpPr/>
                    <p:nvPr/>
                  </p:nvCxnSpPr>
                  <p:spPr>
                    <a:xfrm flipV="1">
                      <a:off x="7028981" y="284189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9" name="Straight Connector 1548"/>
                    <p:cNvCxnSpPr/>
                    <p:nvPr/>
                  </p:nvCxnSpPr>
                  <p:spPr>
                    <a:xfrm flipV="1">
                      <a:off x="6581275" y="2934321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8" name="Group 152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6" name="Straight Connector 1545"/>
                    <p:cNvCxnSpPr/>
                    <p:nvPr/>
                  </p:nvCxnSpPr>
                  <p:spPr>
                    <a:xfrm flipV="1">
                      <a:off x="7026475" y="284182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7" name="Straight Connector 1546"/>
                    <p:cNvCxnSpPr/>
                    <p:nvPr/>
                  </p:nvCxnSpPr>
                  <p:spPr>
                    <a:xfrm flipV="1">
                      <a:off x="6581754" y="2934251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9" name="Group 152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4" name="Straight Connector 1543"/>
                    <p:cNvCxnSpPr/>
                    <p:nvPr/>
                  </p:nvCxnSpPr>
                  <p:spPr>
                    <a:xfrm flipV="1">
                      <a:off x="7026955" y="284175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5" name="Straight Connector 1544"/>
                    <p:cNvCxnSpPr/>
                    <p:nvPr/>
                  </p:nvCxnSpPr>
                  <p:spPr>
                    <a:xfrm flipV="1">
                      <a:off x="6582234" y="2934181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0" name="Group 152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2" name="Straight Connector 1541"/>
                    <p:cNvCxnSpPr/>
                    <p:nvPr/>
                  </p:nvCxnSpPr>
                  <p:spPr>
                    <a:xfrm flipV="1">
                      <a:off x="7027434" y="284168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3" name="Straight Connector 1542"/>
                    <p:cNvCxnSpPr/>
                    <p:nvPr/>
                  </p:nvCxnSpPr>
                  <p:spPr>
                    <a:xfrm flipV="1">
                      <a:off x="6582713" y="293411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1" name="Group 152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0" name="Straight Connector 1539"/>
                    <p:cNvCxnSpPr/>
                    <p:nvPr/>
                  </p:nvCxnSpPr>
                  <p:spPr>
                    <a:xfrm flipV="1">
                      <a:off x="7027915" y="284161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" name="Straight Connector 1540"/>
                    <p:cNvCxnSpPr/>
                    <p:nvPr/>
                  </p:nvCxnSpPr>
                  <p:spPr>
                    <a:xfrm flipV="1">
                      <a:off x="6583195" y="293874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2" name="Group 152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8" name="Straight Connector 1537"/>
                    <p:cNvCxnSpPr/>
                    <p:nvPr/>
                  </p:nvCxnSpPr>
                  <p:spPr>
                    <a:xfrm flipV="1">
                      <a:off x="7028395" y="284154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9" name="Straight Connector 1538"/>
                    <p:cNvCxnSpPr/>
                    <p:nvPr/>
                  </p:nvCxnSpPr>
                  <p:spPr>
                    <a:xfrm flipV="1">
                      <a:off x="6580688" y="293867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3" name="Group 152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6" name="Straight Connector 1535"/>
                    <p:cNvCxnSpPr/>
                    <p:nvPr/>
                  </p:nvCxnSpPr>
                  <p:spPr>
                    <a:xfrm flipV="1">
                      <a:off x="7028874" y="284147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7" name="Straight Connector 1536"/>
                    <p:cNvCxnSpPr/>
                    <p:nvPr/>
                  </p:nvCxnSpPr>
                  <p:spPr>
                    <a:xfrm flipV="1">
                      <a:off x="6581168" y="293860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4" name="Group 152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4" name="Straight Connector 1533"/>
                    <p:cNvCxnSpPr/>
                    <p:nvPr/>
                  </p:nvCxnSpPr>
                  <p:spPr>
                    <a:xfrm flipV="1">
                      <a:off x="7026372" y="284610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5" name="Straight Connector 1534"/>
                    <p:cNvCxnSpPr/>
                    <p:nvPr/>
                  </p:nvCxnSpPr>
                  <p:spPr>
                    <a:xfrm flipV="1">
                      <a:off x="6581649" y="293853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5" name="Group 153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2" name="Straight Connector 1531"/>
                    <p:cNvCxnSpPr/>
                    <p:nvPr/>
                  </p:nvCxnSpPr>
                  <p:spPr>
                    <a:xfrm flipV="1">
                      <a:off x="7026851" y="284603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3" name="Straight Connector 1532"/>
                    <p:cNvCxnSpPr/>
                    <p:nvPr/>
                  </p:nvCxnSpPr>
                  <p:spPr>
                    <a:xfrm flipV="1">
                      <a:off x="6582129" y="293846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059" name="Group 149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060" name="Group 149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510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92064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1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16871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2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962" y="2918438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3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191" y="2932536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4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999" y="2929403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497" name="Straight Connector 1496"/>
                  <p:cNvCxnSpPr/>
                  <p:nvPr/>
                </p:nvCxnSpPr>
                <p:spPr>
                  <a:xfrm flipH="1">
                    <a:off x="6997134" y="2121602"/>
                    <a:ext cx="11072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8" name="Straight Connector 1497"/>
                  <p:cNvCxnSpPr/>
                  <p:nvPr/>
                </p:nvCxnSpPr>
                <p:spPr>
                  <a:xfrm>
                    <a:off x="6875327" y="230018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" name="Straight Connector 1498"/>
                  <p:cNvCxnSpPr/>
                  <p:nvPr/>
                </p:nvCxnSpPr>
                <p:spPr>
                  <a:xfrm>
                    <a:off x="6871637" y="23644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" name="Straight Connector 1499"/>
                  <p:cNvCxnSpPr/>
                  <p:nvPr/>
                </p:nvCxnSpPr>
                <p:spPr>
                  <a:xfrm>
                    <a:off x="6871637" y="244117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1" name="Straight Connector 1500"/>
                  <p:cNvCxnSpPr/>
                  <p:nvPr/>
                </p:nvCxnSpPr>
                <p:spPr>
                  <a:xfrm>
                    <a:off x="6867944" y="250540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2" name="Straight Connector 1501"/>
                  <p:cNvCxnSpPr/>
                  <p:nvPr/>
                </p:nvCxnSpPr>
                <p:spPr>
                  <a:xfrm>
                    <a:off x="6864254" y="2566497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3" name="Straight Connector 1502"/>
                  <p:cNvCxnSpPr/>
                  <p:nvPr/>
                </p:nvCxnSpPr>
                <p:spPr>
                  <a:xfrm>
                    <a:off x="6864254" y="263385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4" name="Straight Connector 1503"/>
                  <p:cNvCxnSpPr/>
                  <p:nvPr/>
                </p:nvCxnSpPr>
                <p:spPr>
                  <a:xfrm>
                    <a:off x="6860562" y="27027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5" name="Straight Connector 1504"/>
                  <p:cNvCxnSpPr/>
                  <p:nvPr/>
                </p:nvCxnSpPr>
                <p:spPr>
                  <a:xfrm>
                    <a:off x="6867944" y="277171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6" name="Straight Connector 1505"/>
                  <p:cNvCxnSpPr/>
                  <p:nvPr/>
                </p:nvCxnSpPr>
                <p:spPr>
                  <a:xfrm>
                    <a:off x="6871637" y="284220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7" name="Straight Connector 1506"/>
                  <p:cNvCxnSpPr/>
                  <p:nvPr/>
                </p:nvCxnSpPr>
                <p:spPr>
                  <a:xfrm>
                    <a:off x="6871637" y="29111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8" name="Straight Connector 1507"/>
                  <p:cNvCxnSpPr/>
                  <p:nvPr/>
                </p:nvCxnSpPr>
                <p:spPr>
                  <a:xfrm>
                    <a:off x="6875327" y="297536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9" name="Straight Connector 1508"/>
                  <p:cNvCxnSpPr/>
                  <p:nvPr/>
                </p:nvCxnSpPr>
                <p:spPr>
                  <a:xfrm flipH="1">
                    <a:off x="6875327" y="2127868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1" name="Group 1316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000" name="Group 143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457" name="Rectangle 1456"/>
                  <p:cNvSpPr/>
                  <p:nvPr/>
                </p:nvSpPr>
                <p:spPr>
                  <a:xfrm>
                    <a:off x="6509953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58" name="Straight Connector 1457"/>
                  <p:cNvCxnSpPr/>
                  <p:nvPr/>
                </p:nvCxnSpPr>
                <p:spPr>
                  <a:xfrm flipV="1">
                    <a:off x="684722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59" name="Rectangle 1458"/>
                  <p:cNvSpPr/>
                  <p:nvPr/>
                </p:nvSpPr>
                <p:spPr>
                  <a:xfrm>
                    <a:off x="6477120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60" name="Straight Connector 1459"/>
                  <p:cNvCxnSpPr/>
                  <p:nvPr/>
                </p:nvCxnSpPr>
                <p:spPr>
                  <a:xfrm flipV="1">
                    <a:off x="639653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61" name="Rectangle 1460"/>
                  <p:cNvSpPr/>
                  <p:nvPr/>
                </p:nvSpPr>
                <p:spPr>
                  <a:xfrm>
                    <a:off x="6817377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62" name="Rectangle 1461"/>
                  <p:cNvSpPr/>
                  <p:nvPr/>
                </p:nvSpPr>
                <p:spPr>
                  <a:xfrm>
                    <a:off x="6405487" y="3153671"/>
                    <a:ext cx="444723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63" name="Straight Connector 1462"/>
                  <p:cNvCxnSpPr/>
                  <p:nvPr/>
                </p:nvCxnSpPr>
                <p:spPr>
                  <a:xfrm flipV="1">
                    <a:off x="6847224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028" name="Group 146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92" name="Straight Connector 1491"/>
                    <p:cNvCxnSpPr/>
                    <p:nvPr/>
                  </p:nvCxnSpPr>
                  <p:spPr>
                    <a:xfrm flipV="1">
                      <a:off x="7028949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3" name="Straight Connector 1492"/>
                    <p:cNvCxnSpPr/>
                    <p:nvPr/>
                  </p:nvCxnSpPr>
                  <p:spPr>
                    <a:xfrm flipV="1">
                      <a:off x="6581243" y="293439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29" name="Group 146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90" name="Straight Connector 1489"/>
                    <p:cNvCxnSpPr/>
                    <p:nvPr/>
                  </p:nvCxnSpPr>
                  <p:spPr>
                    <a:xfrm flipV="1">
                      <a:off x="7029431" y="2841898"/>
                      <a:ext cx="119388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1" name="Straight Connector 1490"/>
                    <p:cNvCxnSpPr/>
                    <p:nvPr/>
                  </p:nvCxnSpPr>
                  <p:spPr>
                    <a:xfrm flipV="1">
                      <a:off x="6581724" y="29343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0" name="Group 146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8" name="Straight Connector 1487"/>
                    <p:cNvCxnSpPr/>
                    <p:nvPr/>
                  </p:nvCxnSpPr>
                  <p:spPr>
                    <a:xfrm flipV="1">
                      <a:off x="7026926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9" name="Straight Connector 1488"/>
                    <p:cNvCxnSpPr/>
                    <p:nvPr/>
                  </p:nvCxnSpPr>
                  <p:spPr>
                    <a:xfrm flipV="1">
                      <a:off x="6582204" y="293425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1" name="Group 146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6" name="Straight Connector 1485"/>
                    <p:cNvCxnSpPr/>
                    <p:nvPr/>
                  </p:nvCxnSpPr>
                  <p:spPr>
                    <a:xfrm flipV="1">
                      <a:off x="7027406" y="284175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7" name="Straight Connector 1486"/>
                    <p:cNvCxnSpPr/>
                    <p:nvPr/>
                  </p:nvCxnSpPr>
                  <p:spPr>
                    <a:xfrm flipV="1">
                      <a:off x="6582683" y="293418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2" name="Group 146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4" name="Straight Connector 1483"/>
                    <p:cNvCxnSpPr/>
                    <p:nvPr/>
                  </p:nvCxnSpPr>
                  <p:spPr>
                    <a:xfrm flipV="1">
                      <a:off x="7027885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5" name="Straight Connector 1484"/>
                    <p:cNvCxnSpPr/>
                    <p:nvPr/>
                  </p:nvCxnSpPr>
                  <p:spPr>
                    <a:xfrm flipV="1">
                      <a:off x="6583163" y="293411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3" name="Group 146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2" name="Straight Connector 1481"/>
                    <p:cNvCxnSpPr/>
                    <p:nvPr/>
                  </p:nvCxnSpPr>
                  <p:spPr>
                    <a:xfrm flipV="1">
                      <a:off x="7028367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" name="Straight Connector 1482"/>
                    <p:cNvCxnSpPr/>
                    <p:nvPr/>
                  </p:nvCxnSpPr>
                  <p:spPr>
                    <a:xfrm flipV="1">
                      <a:off x="6589613" y="2938744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4" name="Group 146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0" name="Straight Connector 1479"/>
                    <p:cNvCxnSpPr/>
                    <p:nvPr/>
                  </p:nvCxnSpPr>
                  <p:spPr>
                    <a:xfrm flipV="1">
                      <a:off x="7028846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1" name="Straight Connector 1480"/>
                    <p:cNvCxnSpPr/>
                    <p:nvPr/>
                  </p:nvCxnSpPr>
                  <p:spPr>
                    <a:xfrm flipV="1">
                      <a:off x="6581140" y="293867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5" name="Group 147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8" name="Straight Connector 1477"/>
                    <p:cNvCxnSpPr/>
                    <p:nvPr/>
                  </p:nvCxnSpPr>
                  <p:spPr>
                    <a:xfrm flipV="1">
                      <a:off x="7029325" y="2841480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9" name="Straight Connector 1478"/>
                    <p:cNvCxnSpPr/>
                    <p:nvPr/>
                  </p:nvCxnSpPr>
                  <p:spPr>
                    <a:xfrm flipV="1">
                      <a:off x="65816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6" name="Group 147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6" name="Straight Connector 1475"/>
                    <p:cNvCxnSpPr/>
                    <p:nvPr/>
                  </p:nvCxnSpPr>
                  <p:spPr>
                    <a:xfrm flipV="1">
                      <a:off x="7026821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7" name="Straight Connector 1476"/>
                    <p:cNvCxnSpPr/>
                    <p:nvPr/>
                  </p:nvCxnSpPr>
                  <p:spPr>
                    <a:xfrm flipV="1">
                      <a:off x="6582100" y="293853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7" name="Group 147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4" name="Straight Connector 1473"/>
                    <p:cNvCxnSpPr/>
                    <p:nvPr/>
                  </p:nvCxnSpPr>
                  <p:spPr>
                    <a:xfrm flipV="1">
                      <a:off x="7027300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5" name="Straight Connector 1474"/>
                    <p:cNvCxnSpPr/>
                    <p:nvPr/>
                  </p:nvCxnSpPr>
                  <p:spPr>
                    <a:xfrm flipV="1">
                      <a:off x="6582580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001" name="Group 143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002" name="Group 143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452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92066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3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16873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4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517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5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749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6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554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439" name="Straight Connector 1438"/>
                  <p:cNvCxnSpPr/>
                  <p:nvPr/>
                </p:nvCxnSpPr>
                <p:spPr>
                  <a:xfrm flipH="1">
                    <a:off x="6997690" y="2121604"/>
                    <a:ext cx="11074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0" name="Straight Connector 1439"/>
                  <p:cNvCxnSpPr/>
                  <p:nvPr/>
                </p:nvCxnSpPr>
                <p:spPr>
                  <a:xfrm>
                    <a:off x="6875885" y="230018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1" name="Straight Connector 1440"/>
                  <p:cNvCxnSpPr/>
                  <p:nvPr/>
                </p:nvCxnSpPr>
                <p:spPr>
                  <a:xfrm>
                    <a:off x="6872192" y="236441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2" name="Straight Connector 1441"/>
                  <p:cNvCxnSpPr/>
                  <p:nvPr/>
                </p:nvCxnSpPr>
                <p:spPr>
                  <a:xfrm>
                    <a:off x="6872192" y="244117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3" name="Straight Connector 1442"/>
                  <p:cNvCxnSpPr/>
                  <p:nvPr/>
                </p:nvCxnSpPr>
                <p:spPr>
                  <a:xfrm>
                    <a:off x="6868502" y="250540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4" name="Straight Connector 1443"/>
                  <p:cNvCxnSpPr/>
                  <p:nvPr/>
                </p:nvCxnSpPr>
                <p:spPr>
                  <a:xfrm>
                    <a:off x="6864810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5" name="Straight Connector 1444"/>
                  <p:cNvCxnSpPr/>
                  <p:nvPr/>
                </p:nvCxnSpPr>
                <p:spPr>
                  <a:xfrm>
                    <a:off x="6864810" y="26338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6" name="Straight Connector 1445"/>
                  <p:cNvCxnSpPr/>
                  <p:nvPr/>
                </p:nvCxnSpPr>
                <p:spPr>
                  <a:xfrm>
                    <a:off x="6861120" y="270278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7" name="Straight Connector 1446"/>
                  <p:cNvCxnSpPr/>
                  <p:nvPr/>
                </p:nvCxnSpPr>
                <p:spPr>
                  <a:xfrm>
                    <a:off x="6868502" y="27717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8" name="Straight Connector 1447"/>
                  <p:cNvCxnSpPr/>
                  <p:nvPr/>
                </p:nvCxnSpPr>
                <p:spPr>
                  <a:xfrm>
                    <a:off x="6872192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9" name="Straight Connector 1448"/>
                  <p:cNvCxnSpPr/>
                  <p:nvPr/>
                </p:nvCxnSpPr>
                <p:spPr>
                  <a:xfrm>
                    <a:off x="6872192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0" name="Straight Connector 1449"/>
                  <p:cNvCxnSpPr/>
                  <p:nvPr/>
                </p:nvCxnSpPr>
                <p:spPr>
                  <a:xfrm>
                    <a:off x="6875885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1" name="Straight Connector 1450"/>
                  <p:cNvCxnSpPr/>
                  <p:nvPr/>
                </p:nvCxnSpPr>
                <p:spPr>
                  <a:xfrm flipH="1">
                    <a:off x="6875885" y="2127870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2" name="Group 1317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5942" name="Group 137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399" name="Rectangle 1398"/>
                  <p:cNvSpPr/>
                  <p:nvPr/>
                </p:nvSpPr>
                <p:spPr>
                  <a:xfrm>
                    <a:off x="6509353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00" name="Straight Connector 1399"/>
                  <p:cNvCxnSpPr/>
                  <p:nvPr/>
                </p:nvCxnSpPr>
                <p:spPr>
                  <a:xfrm flipV="1">
                    <a:off x="6846627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01" name="Rectangle 1400"/>
                  <p:cNvSpPr/>
                  <p:nvPr/>
                </p:nvSpPr>
                <p:spPr>
                  <a:xfrm>
                    <a:off x="6476522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02" name="Straight Connector 1401"/>
                  <p:cNvCxnSpPr/>
                  <p:nvPr/>
                </p:nvCxnSpPr>
                <p:spPr>
                  <a:xfrm flipV="1">
                    <a:off x="639593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03" name="Rectangle 1402"/>
                  <p:cNvSpPr/>
                  <p:nvPr/>
                </p:nvSpPr>
                <p:spPr>
                  <a:xfrm>
                    <a:off x="6816779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04" name="Rectangle 1403"/>
                  <p:cNvSpPr/>
                  <p:nvPr/>
                </p:nvSpPr>
                <p:spPr>
                  <a:xfrm>
                    <a:off x="6404889" y="3153671"/>
                    <a:ext cx="444721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05" name="Straight Connector 1404"/>
                  <p:cNvCxnSpPr/>
                  <p:nvPr/>
                </p:nvCxnSpPr>
                <p:spPr>
                  <a:xfrm flipV="1">
                    <a:off x="68466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5970" name="Group 140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4" name="Straight Connector 1433"/>
                    <p:cNvCxnSpPr/>
                    <p:nvPr/>
                  </p:nvCxnSpPr>
                  <p:spPr>
                    <a:xfrm flipV="1">
                      <a:off x="7028351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5" name="Straight Connector 1434"/>
                    <p:cNvCxnSpPr/>
                    <p:nvPr/>
                  </p:nvCxnSpPr>
                  <p:spPr>
                    <a:xfrm flipV="1">
                      <a:off x="6580645" y="293439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1" name="Group 140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2" name="Straight Connector 1431"/>
                    <p:cNvCxnSpPr/>
                    <p:nvPr/>
                  </p:nvCxnSpPr>
                  <p:spPr>
                    <a:xfrm flipV="1">
                      <a:off x="7028833" y="284189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3" name="Straight Connector 1432"/>
                    <p:cNvCxnSpPr/>
                    <p:nvPr/>
                  </p:nvCxnSpPr>
                  <p:spPr>
                    <a:xfrm flipV="1">
                      <a:off x="6581126" y="29343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2" name="Group 140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0" name="Straight Connector 1429"/>
                    <p:cNvCxnSpPr/>
                    <p:nvPr/>
                  </p:nvCxnSpPr>
                  <p:spPr>
                    <a:xfrm flipV="1">
                      <a:off x="7026327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1" name="Straight Connector 1430"/>
                    <p:cNvCxnSpPr/>
                    <p:nvPr/>
                  </p:nvCxnSpPr>
                  <p:spPr>
                    <a:xfrm flipV="1">
                      <a:off x="6581606" y="293425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3" name="Group 140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8" name="Straight Connector 1427"/>
                    <p:cNvCxnSpPr/>
                    <p:nvPr/>
                  </p:nvCxnSpPr>
                  <p:spPr>
                    <a:xfrm flipV="1">
                      <a:off x="7026806" y="284175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9" name="Straight Connector 1428"/>
                    <p:cNvCxnSpPr/>
                    <p:nvPr/>
                  </p:nvCxnSpPr>
                  <p:spPr>
                    <a:xfrm flipV="1">
                      <a:off x="6582085" y="293418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4" name="Group 140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6" name="Straight Connector 1425"/>
                    <p:cNvCxnSpPr/>
                    <p:nvPr/>
                  </p:nvCxnSpPr>
                  <p:spPr>
                    <a:xfrm flipV="1">
                      <a:off x="7027285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7" name="Straight Connector 1426"/>
                    <p:cNvCxnSpPr/>
                    <p:nvPr/>
                  </p:nvCxnSpPr>
                  <p:spPr>
                    <a:xfrm flipV="1">
                      <a:off x="6582565" y="293411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5" name="Group 141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4" name="Straight Connector 1423"/>
                    <p:cNvCxnSpPr/>
                    <p:nvPr/>
                  </p:nvCxnSpPr>
                  <p:spPr>
                    <a:xfrm flipV="1">
                      <a:off x="7027767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5" name="Straight Connector 1424"/>
                    <p:cNvCxnSpPr/>
                    <p:nvPr/>
                  </p:nvCxnSpPr>
                  <p:spPr>
                    <a:xfrm flipV="1">
                      <a:off x="6583046" y="293874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6" name="Group 141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2" name="Straight Connector 1421"/>
                    <p:cNvCxnSpPr/>
                    <p:nvPr/>
                  </p:nvCxnSpPr>
                  <p:spPr>
                    <a:xfrm flipV="1">
                      <a:off x="7028246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3" name="Straight Connector 1422"/>
                    <p:cNvCxnSpPr/>
                    <p:nvPr/>
                  </p:nvCxnSpPr>
                  <p:spPr>
                    <a:xfrm flipV="1">
                      <a:off x="6574570" y="293867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7" name="Group 141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0" name="Straight Connector 1419"/>
                    <p:cNvCxnSpPr/>
                    <p:nvPr/>
                  </p:nvCxnSpPr>
                  <p:spPr>
                    <a:xfrm flipV="1">
                      <a:off x="7028726" y="284148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1" name="Straight Connector 1420"/>
                    <p:cNvCxnSpPr/>
                    <p:nvPr/>
                  </p:nvCxnSpPr>
                  <p:spPr>
                    <a:xfrm flipV="1">
                      <a:off x="65810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8" name="Group 141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18" name="Straight Connector 1417"/>
                    <p:cNvCxnSpPr/>
                    <p:nvPr/>
                  </p:nvCxnSpPr>
                  <p:spPr>
                    <a:xfrm flipV="1">
                      <a:off x="7026223" y="2846109"/>
                      <a:ext cx="107450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9" name="Straight Connector 1418"/>
                    <p:cNvCxnSpPr/>
                    <p:nvPr/>
                  </p:nvCxnSpPr>
                  <p:spPr>
                    <a:xfrm flipV="1">
                      <a:off x="6581501" y="293853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9" name="Group 141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16" name="Straight Connector 1415"/>
                    <p:cNvCxnSpPr/>
                    <p:nvPr/>
                  </p:nvCxnSpPr>
                  <p:spPr>
                    <a:xfrm flipV="1">
                      <a:off x="7026703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7" name="Straight Connector 1416"/>
                    <p:cNvCxnSpPr/>
                    <p:nvPr/>
                  </p:nvCxnSpPr>
                  <p:spPr>
                    <a:xfrm flipV="1">
                      <a:off x="6581980" y="293846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5943" name="Group 137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5944" name="Group 137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394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92066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5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16873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6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778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7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008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8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815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381" name="Straight Connector 1380"/>
                  <p:cNvCxnSpPr/>
                  <p:nvPr/>
                </p:nvCxnSpPr>
                <p:spPr>
                  <a:xfrm flipH="1">
                    <a:off x="6996950" y="2121604"/>
                    <a:ext cx="11072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2" name="Straight Connector 1381"/>
                  <p:cNvCxnSpPr/>
                  <p:nvPr/>
                </p:nvCxnSpPr>
                <p:spPr>
                  <a:xfrm>
                    <a:off x="6875143" y="230018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3" name="Straight Connector 1382"/>
                  <p:cNvCxnSpPr/>
                  <p:nvPr/>
                </p:nvCxnSpPr>
                <p:spPr>
                  <a:xfrm>
                    <a:off x="6871453" y="236441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4" name="Straight Connector 1383"/>
                  <p:cNvCxnSpPr/>
                  <p:nvPr/>
                </p:nvCxnSpPr>
                <p:spPr>
                  <a:xfrm>
                    <a:off x="6871453" y="244117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5" name="Straight Connector 1384"/>
                  <p:cNvCxnSpPr/>
                  <p:nvPr/>
                </p:nvCxnSpPr>
                <p:spPr>
                  <a:xfrm>
                    <a:off x="6867761" y="250540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6" name="Straight Connector 1385"/>
                  <p:cNvCxnSpPr/>
                  <p:nvPr/>
                </p:nvCxnSpPr>
                <p:spPr>
                  <a:xfrm>
                    <a:off x="6864071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7" name="Straight Connector 1386"/>
                  <p:cNvCxnSpPr/>
                  <p:nvPr/>
                </p:nvCxnSpPr>
                <p:spPr>
                  <a:xfrm>
                    <a:off x="6864071" y="26338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8" name="Straight Connector 1387"/>
                  <p:cNvCxnSpPr/>
                  <p:nvPr/>
                </p:nvCxnSpPr>
                <p:spPr>
                  <a:xfrm>
                    <a:off x="6860378" y="270278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9" name="Straight Connector 1388"/>
                  <p:cNvCxnSpPr/>
                  <p:nvPr/>
                </p:nvCxnSpPr>
                <p:spPr>
                  <a:xfrm>
                    <a:off x="6867761" y="277171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0" name="Straight Connector 1389"/>
                  <p:cNvCxnSpPr/>
                  <p:nvPr/>
                </p:nvCxnSpPr>
                <p:spPr>
                  <a:xfrm>
                    <a:off x="6871453" y="28422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1" name="Straight Connector 1390"/>
                  <p:cNvCxnSpPr/>
                  <p:nvPr/>
                </p:nvCxnSpPr>
                <p:spPr>
                  <a:xfrm>
                    <a:off x="6871453" y="29111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2" name="Straight Connector 1391"/>
                  <p:cNvCxnSpPr/>
                  <p:nvPr/>
                </p:nvCxnSpPr>
                <p:spPr>
                  <a:xfrm>
                    <a:off x="6875143" y="297536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3" name="Straight Connector 1392"/>
                  <p:cNvCxnSpPr/>
                  <p:nvPr/>
                </p:nvCxnSpPr>
                <p:spPr>
                  <a:xfrm flipH="1">
                    <a:off x="6875143" y="2127870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3" name="Group 1318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5884" name="Group 131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341" name="Rectangle 1340"/>
                  <p:cNvSpPr/>
                  <p:nvPr/>
                </p:nvSpPr>
                <p:spPr>
                  <a:xfrm>
                    <a:off x="6508755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342" name="Straight Connector 1341"/>
                  <p:cNvCxnSpPr/>
                  <p:nvPr/>
                </p:nvCxnSpPr>
                <p:spPr>
                  <a:xfrm flipV="1">
                    <a:off x="6846027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43" name="Rectangle 1342"/>
                  <p:cNvSpPr/>
                  <p:nvPr/>
                </p:nvSpPr>
                <p:spPr>
                  <a:xfrm>
                    <a:off x="6475922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344" name="Straight Connector 1343"/>
                  <p:cNvCxnSpPr/>
                  <p:nvPr/>
                </p:nvCxnSpPr>
                <p:spPr>
                  <a:xfrm flipV="1">
                    <a:off x="6395336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45" name="Rectangle 1344"/>
                  <p:cNvSpPr/>
                  <p:nvPr/>
                </p:nvSpPr>
                <p:spPr>
                  <a:xfrm>
                    <a:off x="6816180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46" name="Rectangle 1345"/>
                  <p:cNvSpPr/>
                  <p:nvPr/>
                </p:nvSpPr>
                <p:spPr>
                  <a:xfrm>
                    <a:off x="6404289" y="3153671"/>
                    <a:ext cx="444723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347" name="Straight Connector 1346"/>
                  <p:cNvCxnSpPr/>
                  <p:nvPr/>
                </p:nvCxnSpPr>
                <p:spPr>
                  <a:xfrm flipV="1">
                    <a:off x="68460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5912" name="Group 134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6" name="Straight Connector 1375"/>
                    <p:cNvCxnSpPr/>
                    <p:nvPr/>
                  </p:nvCxnSpPr>
                  <p:spPr>
                    <a:xfrm flipV="1">
                      <a:off x="7027752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7" name="Straight Connector 1376"/>
                    <p:cNvCxnSpPr/>
                    <p:nvPr/>
                  </p:nvCxnSpPr>
                  <p:spPr>
                    <a:xfrm flipV="1">
                      <a:off x="6574076" y="293439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3" name="Group 134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4" name="Straight Connector 1373"/>
                    <p:cNvCxnSpPr/>
                    <p:nvPr/>
                  </p:nvCxnSpPr>
                  <p:spPr>
                    <a:xfrm flipV="1">
                      <a:off x="7028233" y="284189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5" name="Straight Connector 1374"/>
                    <p:cNvCxnSpPr/>
                    <p:nvPr/>
                  </p:nvCxnSpPr>
                  <p:spPr>
                    <a:xfrm flipV="1">
                      <a:off x="6574557" y="2934323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4" name="Group 13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2" name="Straight Connector 1371"/>
                    <p:cNvCxnSpPr/>
                    <p:nvPr/>
                  </p:nvCxnSpPr>
                  <p:spPr>
                    <a:xfrm flipV="1">
                      <a:off x="7019759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3" name="Straight Connector 1372"/>
                    <p:cNvCxnSpPr/>
                    <p:nvPr/>
                  </p:nvCxnSpPr>
                  <p:spPr>
                    <a:xfrm flipV="1">
                      <a:off x="6581006" y="293425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5" name="Group 13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0" name="Straight Connector 1369"/>
                    <p:cNvCxnSpPr/>
                    <p:nvPr/>
                  </p:nvCxnSpPr>
                  <p:spPr>
                    <a:xfrm flipV="1">
                      <a:off x="7026208" y="2841758"/>
                      <a:ext cx="107450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1" name="Straight Connector 1370"/>
                    <p:cNvCxnSpPr/>
                    <p:nvPr/>
                  </p:nvCxnSpPr>
                  <p:spPr>
                    <a:xfrm flipV="1">
                      <a:off x="6581486" y="293418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6" name="Group 13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8" name="Straight Connector 1367"/>
                    <p:cNvCxnSpPr/>
                    <p:nvPr/>
                  </p:nvCxnSpPr>
                  <p:spPr>
                    <a:xfrm flipV="1">
                      <a:off x="7026688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9" name="Straight Connector 1368"/>
                    <p:cNvCxnSpPr/>
                    <p:nvPr/>
                  </p:nvCxnSpPr>
                  <p:spPr>
                    <a:xfrm flipV="1">
                      <a:off x="6581965" y="293411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7" name="Group 13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6" name="Straight Connector 1365"/>
                    <p:cNvCxnSpPr/>
                    <p:nvPr/>
                  </p:nvCxnSpPr>
                  <p:spPr>
                    <a:xfrm flipV="1">
                      <a:off x="7027169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7" name="Straight Connector 1366"/>
                    <p:cNvCxnSpPr/>
                    <p:nvPr/>
                  </p:nvCxnSpPr>
                  <p:spPr>
                    <a:xfrm flipV="1">
                      <a:off x="6582446" y="293874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8" name="Group 135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4" name="Straight Connector 1363"/>
                    <p:cNvCxnSpPr/>
                    <p:nvPr/>
                  </p:nvCxnSpPr>
                  <p:spPr>
                    <a:xfrm flipV="1">
                      <a:off x="7027648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5" name="Straight Connector 1364"/>
                    <p:cNvCxnSpPr/>
                    <p:nvPr/>
                  </p:nvCxnSpPr>
                  <p:spPr>
                    <a:xfrm flipV="1">
                      <a:off x="6573973" y="293867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9" name="Group 135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2" name="Straight Connector 1361"/>
                    <p:cNvCxnSpPr/>
                    <p:nvPr/>
                  </p:nvCxnSpPr>
                  <p:spPr>
                    <a:xfrm flipV="1">
                      <a:off x="7028128" y="284148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3" name="Straight Connector 1362"/>
                    <p:cNvCxnSpPr/>
                    <p:nvPr/>
                  </p:nvCxnSpPr>
                  <p:spPr>
                    <a:xfrm flipV="1">
                      <a:off x="6574452" y="2938605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20" name="Group 135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0" name="Straight Connector 1359"/>
                    <p:cNvCxnSpPr/>
                    <p:nvPr/>
                  </p:nvCxnSpPr>
                  <p:spPr>
                    <a:xfrm flipV="1">
                      <a:off x="7019654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1" name="Straight Connector 1360"/>
                    <p:cNvCxnSpPr/>
                    <p:nvPr/>
                  </p:nvCxnSpPr>
                  <p:spPr>
                    <a:xfrm flipV="1">
                      <a:off x="6580903" y="2938534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21" name="Group 135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58" name="Straight Connector 1357"/>
                    <p:cNvCxnSpPr/>
                    <p:nvPr/>
                  </p:nvCxnSpPr>
                  <p:spPr>
                    <a:xfrm flipV="1">
                      <a:off x="7026103" y="2846040"/>
                      <a:ext cx="107450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9" name="Straight Connector 1358"/>
                    <p:cNvCxnSpPr/>
                    <p:nvPr/>
                  </p:nvCxnSpPr>
                  <p:spPr>
                    <a:xfrm flipV="1">
                      <a:off x="6581382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5885" name="Group 132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5886" name="Group 132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33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92066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16873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036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268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4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073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323" name="Straight Connector 1322"/>
                  <p:cNvCxnSpPr/>
                  <p:nvPr/>
                </p:nvCxnSpPr>
                <p:spPr>
                  <a:xfrm flipH="1">
                    <a:off x="6996209" y="2121604"/>
                    <a:ext cx="11074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4" name="Straight Connector 1323"/>
                  <p:cNvCxnSpPr/>
                  <p:nvPr/>
                </p:nvCxnSpPr>
                <p:spPr>
                  <a:xfrm>
                    <a:off x="6874404" y="230018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5" name="Straight Connector 1324"/>
                  <p:cNvCxnSpPr/>
                  <p:nvPr/>
                </p:nvCxnSpPr>
                <p:spPr>
                  <a:xfrm>
                    <a:off x="6870711" y="236441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6" name="Straight Connector 1325"/>
                  <p:cNvCxnSpPr/>
                  <p:nvPr/>
                </p:nvCxnSpPr>
                <p:spPr>
                  <a:xfrm>
                    <a:off x="6870711" y="244117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7" name="Straight Connector 1326"/>
                  <p:cNvCxnSpPr/>
                  <p:nvPr/>
                </p:nvCxnSpPr>
                <p:spPr>
                  <a:xfrm>
                    <a:off x="6867021" y="250540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8" name="Straight Connector 1327"/>
                  <p:cNvCxnSpPr/>
                  <p:nvPr/>
                </p:nvCxnSpPr>
                <p:spPr>
                  <a:xfrm>
                    <a:off x="6863329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9" name="Straight Connector 1328"/>
                  <p:cNvCxnSpPr/>
                  <p:nvPr/>
                </p:nvCxnSpPr>
                <p:spPr>
                  <a:xfrm>
                    <a:off x="6863329" y="26338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0" name="Straight Connector 1329"/>
                  <p:cNvCxnSpPr/>
                  <p:nvPr/>
                </p:nvCxnSpPr>
                <p:spPr>
                  <a:xfrm>
                    <a:off x="6859639" y="270278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1" name="Straight Connector 1330"/>
                  <p:cNvCxnSpPr/>
                  <p:nvPr/>
                </p:nvCxnSpPr>
                <p:spPr>
                  <a:xfrm>
                    <a:off x="6867021" y="27717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2" name="Straight Connector 1331"/>
                  <p:cNvCxnSpPr/>
                  <p:nvPr/>
                </p:nvCxnSpPr>
                <p:spPr>
                  <a:xfrm>
                    <a:off x="6870711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3" name="Straight Connector 1332"/>
                  <p:cNvCxnSpPr/>
                  <p:nvPr/>
                </p:nvCxnSpPr>
                <p:spPr>
                  <a:xfrm>
                    <a:off x="6870711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4" name="Straight Connector 1333"/>
                  <p:cNvCxnSpPr/>
                  <p:nvPr/>
                </p:nvCxnSpPr>
                <p:spPr>
                  <a:xfrm>
                    <a:off x="6874404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5" name="Straight Connector 1334"/>
                  <p:cNvCxnSpPr/>
                  <p:nvPr/>
                </p:nvCxnSpPr>
                <p:spPr>
                  <a:xfrm flipH="1">
                    <a:off x="6874404" y="2127870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559" name="TextBox 1558"/>
            <p:cNvSpPr txBox="1"/>
            <p:nvPr/>
          </p:nvSpPr>
          <p:spPr>
            <a:xfrm>
              <a:off x="668088" y="4554311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560" name="TextBox 1559"/>
            <p:cNvSpPr txBox="1"/>
            <p:nvPr/>
          </p:nvSpPr>
          <p:spPr>
            <a:xfrm>
              <a:off x="1068096" y="4552724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561" name="TextBox 1560"/>
            <p:cNvSpPr txBox="1"/>
            <p:nvPr/>
          </p:nvSpPr>
          <p:spPr>
            <a:xfrm>
              <a:off x="1466515" y="4551137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562" name="TextBox 1561"/>
            <p:cNvSpPr txBox="1"/>
            <p:nvPr/>
          </p:nvSpPr>
          <p:spPr>
            <a:xfrm>
              <a:off x="1833189" y="4549550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563" name="TextBox 1562"/>
            <p:cNvSpPr txBox="1"/>
            <p:nvPr/>
          </p:nvSpPr>
          <p:spPr>
            <a:xfrm>
              <a:off x="2260181" y="4547963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564" name="TextBox 1563"/>
            <p:cNvSpPr txBox="1"/>
            <p:nvPr/>
          </p:nvSpPr>
          <p:spPr>
            <a:xfrm>
              <a:off x="2631617" y="4546376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565" name="TextBox 1564"/>
            <p:cNvSpPr txBox="1"/>
            <p:nvPr/>
          </p:nvSpPr>
          <p:spPr>
            <a:xfrm>
              <a:off x="3014164" y="4544790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566" name="TextBox 1565"/>
            <p:cNvSpPr txBox="1"/>
            <p:nvPr/>
          </p:nvSpPr>
          <p:spPr>
            <a:xfrm>
              <a:off x="3391949" y="4549550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8</a:t>
              </a:r>
            </a:p>
          </p:txBody>
        </p:sp>
        <p:grpSp>
          <p:nvGrpSpPr>
            <p:cNvPr id="205847" name="Group 187"/>
            <p:cNvGrpSpPr>
              <a:grpSpLocks/>
            </p:cNvGrpSpPr>
            <p:nvPr/>
          </p:nvGrpSpPr>
          <p:grpSpPr bwMode="auto">
            <a:xfrm>
              <a:off x="2646378" y="1872322"/>
              <a:ext cx="1052512" cy="355600"/>
              <a:chOff x="4410" y="1365"/>
              <a:chExt cx="663" cy="224"/>
            </a:xfrm>
          </p:grpSpPr>
          <p:sp>
            <p:nvSpPr>
              <p:cNvPr id="1568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9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0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1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2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5848" name="Group 187"/>
            <p:cNvGrpSpPr>
              <a:grpSpLocks/>
            </p:cNvGrpSpPr>
            <p:nvPr/>
          </p:nvGrpSpPr>
          <p:grpSpPr bwMode="auto">
            <a:xfrm>
              <a:off x="5819864" y="1872322"/>
              <a:ext cx="1052512" cy="355600"/>
              <a:chOff x="4410" y="1365"/>
              <a:chExt cx="663" cy="224"/>
            </a:xfrm>
          </p:grpSpPr>
          <p:sp>
            <p:nvSpPr>
              <p:cNvPr id="1574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5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6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7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8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 flipH="1">
              <a:off x="1368101" y="2215235"/>
              <a:ext cx="1588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9" name="Straight Connector 1578"/>
            <p:cNvCxnSpPr/>
            <p:nvPr/>
          </p:nvCxnSpPr>
          <p:spPr>
            <a:xfrm flipH="1">
              <a:off x="3074483" y="2224757"/>
              <a:ext cx="0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0" name="Straight Connector 1579"/>
            <p:cNvCxnSpPr/>
            <p:nvPr/>
          </p:nvCxnSpPr>
          <p:spPr>
            <a:xfrm flipH="1">
              <a:off x="4953883" y="2226343"/>
              <a:ext cx="1587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1" name="Straight Connector 1580"/>
            <p:cNvCxnSpPr/>
            <p:nvPr/>
          </p:nvCxnSpPr>
          <p:spPr>
            <a:xfrm flipH="1">
              <a:off x="6515817" y="2227930"/>
              <a:ext cx="1587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2" name="Straight Connector 1581"/>
            <p:cNvCxnSpPr>
              <a:endCxn id="71" idx="0"/>
            </p:cNvCxnSpPr>
            <p:nvPr/>
          </p:nvCxnSpPr>
          <p:spPr>
            <a:xfrm flipH="1">
              <a:off x="1607788" y="2221583"/>
              <a:ext cx="1127005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3" name="Straight Connector 1582"/>
            <p:cNvCxnSpPr/>
            <p:nvPr/>
          </p:nvCxnSpPr>
          <p:spPr>
            <a:xfrm flipH="1">
              <a:off x="3193532" y="2221583"/>
              <a:ext cx="1304786" cy="5236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4" name="Straight Connector 1583"/>
            <p:cNvCxnSpPr/>
            <p:nvPr/>
          </p:nvCxnSpPr>
          <p:spPr>
            <a:xfrm flipH="1">
              <a:off x="5122140" y="2253321"/>
              <a:ext cx="1301612" cy="5062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5" name="Straight Connector 1584"/>
            <p:cNvCxnSpPr>
              <a:endCxn id="71" idx="1"/>
            </p:cNvCxnSpPr>
            <p:nvPr/>
          </p:nvCxnSpPr>
          <p:spPr>
            <a:xfrm flipH="1">
              <a:off x="1739536" y="2231104"/>
              <a:ext cx="2596874" cy="5046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6" name="Straight Connector 1585"/>
            <p:cNvCxnSpPr/>
            <p:nvPr/>
          </p:nvCxnSpPr>
          <p:spPr>
            <a:xfrm flipH="1">
              <a:off x="3518935" y="2242212"/>
              <a:ext cx="2807989" cy="495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7" name="Straight Connector 1586"/>
            <p:cNvCxnSpPr/>
            <p:nvPr/>
          </p:nvCxnSpPr>
          <p:spPr>
            <a:xfrm flipH="1">
              <a:off x="1977636" y="2253321"/>
              <a:ext cx="3950869" cy="495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8" name="Straight Connector 1587"/>
            <p:cNvCxnSpPr>
              <a:stCxn id="52" idx="2"/>
            </p:cNvCxnSpPr>
            <p:nvPr/>
          </p:nvCxnSpPr>
          <p:spPr>
            <a:xfrm>
              <a:off x="1476039" y="2223169"/>
              <a:ext cx="1552410" cy="5173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9" name="Straight Connector 1588"/>
            <p:cNvCxnSpPr/>
            <p:nvPr/>
          </p:nvCxnSpPr>
          <p:spPr>
            <a:xfrm>
              <a:off x="1623662" y="2223169"/>
              <a:ext cx="3014342" cy="525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0" name="Straight Connector 1589"/>
            <p:cNvCxnSpPr>
              <a:stCxn id="54" idx="1"/>
            </p:cNvCxnSpPr>
            <p:nvPr/>
          </p:nvCxnSpPr>
          <p:spPr>
            <a:xfrm>
              <a:off x="1868111" y="2226343"/>
              <a:ext cx="4342939" cy="5458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306" idx="0"/>
            </p:cNvCxnSpPr>
            <p:nvPr/>
          </p:nvCxnSpPr>
          <p:spPr>
            <a:xfrm flipH="1" flipV="1">
              <a:off x="3166548" y="2239038"/>
              <a:ext cx="1596855" cy="525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1" name="Straight Connector 1590"/>
            <p:cNvCxnSpPr>
              <a:stCxn id="1553" idx="0"/>
            </p:cNvCxnSpPr>
            <p:nvPr/>
          </p:nvCxnSpPr>
          <p:spPr>
            <a:xfrm flipH="1" flipV="1">
              <a:off x="3342741" y="2232691"/>
              <a:ext cx="2984183" cy="537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2" name="Straight Connector 1591"/>
            <p:cNvCxnSpPr>
              <a:stCxn id="1553" idx="1"/>
            </p:cNvCxnSpPr>
            <p:nvPr/>
          </p:nvCxnSpPr>
          <p:spPr>
            <a:xfrm flipH="1" flipV="1">
              <a:off x="4639591" y="2226343"/>
              <a:ext cx="1819082" cy="5443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826" name="Rectangle 5"/>
          <p:cNvSpPr txBox="1">
            <a:spLocks noChangeArrowheads="1"/>
          </p:cNvSpPr>
          <p:nvPr/>
        </p:nvSpPr>
        <p:spPr bwMode="auto">
          <a:xfrm>
            <a:off x="546100" y="115888"/>
            <a:ext cx="777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i="0" dirty="0">
                <a:solidFill>
                  <a:srgbClr val="000099"/>
                </a:solidFill>
                <a:latin typeface="Gill Sans MT" charset="0"/>
              </a:rPr>
              <a:t>Data center networks </a:t>
            </a:r>
          </a:p>
        </p:txBody>
      </p:sp>
      <p:pic>
        <p:nvPicPr>
          <p:cNvPr id="205827" name="Picture 20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823913"/>
            <a:ext cx="518318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8" name="Rectangle 6"/>
          <p:cNvSpPr txBox="1">
            <a:spLocks noChangeArrowheads="1"/>
          </p:cNvSpPr>
          <p:nvPr/>
        </p:nvSpPr>
        <p:spPr bwMode="auto">
          <a:xfrm>
            <a:off x="590550" y="1166813"/>
            <a:ext cx="82740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 eaLnBrk="1" hangingPunct="1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i="0" dirty="0">
                <a:latin typeface="Gill Sans MT" charset="0"/>
              </a:rPr>
              <a:t>rich interconnection among switches, racks:</a:t>
            </a:r>
          </a:p>
          <a:p>
            <a:pPr marL="681038" lvl="1" indent="-223838" eaLnBrk="1" hangingPunct="1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i="0" dirty="0">
                <a:latin typeface="Gill Sans MT" charset="0"/>
              </a:rPr>
              <a:t>increased throughput between racks (multiple routing paths possible)</a:t>
            </a:r>
          </a:p>
          <a:p>
            <a:pPr marL="681038" lvl="1" indent="-223838" eaLnBrk="1" hangingPunct="1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i="0" dirty="0">
                <a:latin typeface="Gill Sans MT" charset="0"/>
              </a:rPr>
              <a:t>increased reliability via redundancy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3200" dirty="0">
              <a:latin typeface="Gill Sans MT" charset="0"/>
            </a:endParaRPr>
          </a:p>
        </p:txBody>
      </p:sp>
      <p:sp>
        <p:nvSpPr>
          <p:cNvPr id="106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77</a:t>
            </a:fld>
            <a:endParaRPr lang="en-US" sz="1200" dirty="0">
              <a:latin typeface="Tahoma" charset="0"/>
            </a:endParaRPr>
          </a:p>
        </p:txBody>
      </p:sp>
      <p:sp>
        <p:nvSpPr>
          <p:cNvPr id="1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17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1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64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Gill Sans MT" charset="0"/>
                <a:cs typeface="+mn-cs"/>
              </a:rPr>
              <a:t>LANs</a:t>
            </a:r>
            <a:endParaRPr lang="en-US" dirty="0">
              <a:solidFill>
                <a:srgbClr val="00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6.7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78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10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34338" cy="1143000"/>
          </a:xfrm>
        </p:spPr>
        <p:txBody>
          <a:bodyPr/>
          <a:lstStyle/>
          <a:p>
            <a:pPr>
              <a:defRPr/>
            </a:pPr>
            <a:r>
              <a:rPr lang="en-US" sz="3200" i="1" dirty="0">
                <a:solidFill>
                  <a:srgbClr val="C00000"/>
                </a:solidFill>
                <a:latin typeface="Gill Sans MT" charset="0"/>
                <a:cs typeface="+mj-cs"/>
              </a:rPr>
              <a:t>Synthesis: </a:t>
            </a:r>
            <a:r>
              <a:rPr lang="en-US" sz="3200" dirty="0">
                <a:latin typeface="Gill Sans MT" charset="0"/>
                <a:cs typeface="+mj-cs"/>
              </a:rPr>
              <a:t>a day in the life of a web request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8263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journey down protocol stack complete!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application, transport, network, link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putting-it-all-together: synthesis!</a:t>
            </a:r>
          </a:p>
          <a:p>
            <a:pPr lvl="1"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goal: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identify, review, understand protocols (at all layers) involved in seemingly simple scenario: requesting www page</a:t>
            </a:r>
          </a:p>
          <a:p>
            <a:pPr lvl="1"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scenario: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student attaches laptop to campus network, requests/receives www.google.com </a:t>
            </a: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208901" name="Picture 16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9715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7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68" name="Freeform 92"/>
          <p:cNvSpPr>
            <a:spLocks/>
          </p:cNvSpPr>
          <p:nvPr/>
        </p:nvSpPr>
        <p:spPr bwMode="auto">
          <a:xfrm>
            <a:off x="5656263" y="2616200"/>
            <a:ext cx="2308225" cy="3028950"/>
          </a:xfrm>
          <a:custGeom>
            <a:avLst/>
            <a:gdLst>
              <a:gd name="T0" fmla="*/ 0 w 1454"/>
              <a:gd name="T1" fmla="*/ 2743200 h 1908"/>
              <a:gd name="T2" fmla="*/ 31750 w 1454"/>
              <a:gd name="T3" fmla="*/ 2668588 h 1908"/>
              <a:gd name="T4" fmla="*/ 446088 w 1454"/>
              <a:gd name="T5" fmla="*/ 0 h 1908"/>
              <a:gd name="T6" fmla="*/ 1978025 w 1454"/>
              <a:gd name="T7" fmla="*/ 477838 h 1908"/>
              <a:gd name="T8" fmla="*/ 2308225 w 1454"/>
              <a:gd name="T9" fmla="*/ 2370138 h 1908"/>
              <a:gd name="T10" fmla="*/ 393700 w 1454"/>
              <a:gd name="T11" fmla="*/ 3028950 h 1908"/>
              <a:gd name="T12" fmla="*/ 0 w 1454"/>
              <a:gd name="T13" fmla="*/ 2743200 h 19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54" h="1908">
                <a:moveTo>
                  <a:pt x="0" y="1728"/>
                </a:moveTo>
                <a:cubicBezTo>
                  <a:pt x="15" y="1684"/>
                  <a:pt x="4" y="1697"/>
                  <a:pt x="20" y="1681"/>
                </a:cubicBezTo>
                <a:lnTo>
                  <a:pt x="281" y="0"/>
                </a:lnTo>
                <a:lnTo>
                  <a:pt x="1246" y="301"/>
                </a:lnTo>
                <a:lnTo>
                  <a:pt x="1454" y="1493"/>
                </a:lnTo>
                <a:lnTo>
                  <a:pt x="248" y="1908"/>
                </a:lnTo>
                <a:lnTo>
                  <a:pt x="0" y="1728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50000">
                <a:schemeClr val="bg1"/>
              </a:gs>
              <a:gs pos="100000">
                <a:srgbClr val="00009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54276" name="Picture 88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8874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100013"/>
            <a:ext cx="8251825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Where is the link layer implemented?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8463" y="1243013"/>
            <a:ext cx="4075112" cy="4659312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in each and every host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link layer implemented in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adaptor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(aka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network interface card</a:t>
            </a:r>
            <a:r>
              <a:rPr lang="en-US" sz="2400" dirty="0">
                <a:latin typeface="Gill Sans MT" charset="0"/>
                <a:cs typeface="+mn-cs"/>
              </a:rPr>
              <a:t> NIC</a:t>
            </a:r>
            <a:r>
              <a:rPr lang="en-US" sz="2400" dirty="0" smtClean="0">
                <a:latin typeface="Gill Sans MT" charset="0"/>
                <a:cs typeface="+mn-cs"/>
              </a:rPr>
              <a:t>) or on a chip</a:t>
            </a:r>
            <a:endParaRPr lang="en-US" sz="2400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 card, 802.11 </a:t>
            </a:r>
            <a:r>
              <a:rPr lang="en-US" dirty="0" smtClean="0">
                <a:latin typeface="Gill Sans MT" charset="0"/>
              </a:rPr>
              <a:t>card; Ethernet chipset</a:t>
            </a:r>
            <a:endParaRPr lang="en-US" dirty="0">
              <a:latin typeface="Gill Sans MT" charset="0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implements link, physical layer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attaches into </a:t>
            </a:r>
            <a:r>
              <a:rPr lang="en-US" sz="2400" dirty="0" smtClean="0">
                <a:latin typeface="Gill Sans MT" charset="0"/>
                <a:cs typeface="+mn-cs"/>
              </a:rPr>
              <a:t>host’s </a:t>
            </a:r>
            <a:r>
              <a:rPr lang="en-US" sz="2400" dirty="0">
                <a:latin typeface="Gill Sans MT" charset="0"/>
                <a:cs typeface="+mn-cs"/>
              </a:rPr>
              <a:t>system buses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combination of hardware, software, firmware</a:t>
            </a:r>
          </a:p>
          <a:p>
            <a:pPr lvl="1"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8200" name="Rectangle 42"/>
          <p:cNvSpPr>
            <a:spLocks noChangeArrowheads="1"/>
          </p:cNvSpPr>
          <p:nvPr/>
        </p:nvSpPr>
        <p:spPr bwMode="auto">
          <a:xfrm>
            <a:off x="6129338" y="2614613"/>
            <a:ext cx="1836737" cy="2401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1" name="Rectangle 44"/>
          <p:cNvSpPr>
            <a:spLocks noChangeArrowheads="1"/>
          </p:cNvSpPr>
          <p:nvPr/>
        </p:nvSpPr>
        <p:spPr bwMode="auto">
          <a:xfrm>
            <a:off x="6578600" y="4552950"/>
            <a:ext cx="666750" cy="282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2" name="Rectangle 45"/>
          <p:cNvSpPr>
            <a:spLocks noChangeArrowheads="1"/>
          </p:cNvSpPr>
          <p:nvPr/>
        </p:nvSpPr>
        <p:spPr bwMode="auto">
          <a:xfrm>
            <a:off x="6578600" y="396557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controller</a:t>
            </a:r>
          </a:p>
        </p:txBody>
      </p:sp>
      <p:sp>
        <p:nvSpPr>
          <p:cNvPr id="8203" name="Text Box 46"/>
          <p:cNvSpPr txBox="1">
            <a:spLocks noChangeArrowheads="1"/>
          </p:cNvSpPr>
          <p:nvPr/>
        </p:nvSpPr>
        <p:spPr bwMode="auto">
          <a:xfrm>
            <a:off x="6384925" y="4562475"/>
            <a:ext cx="103663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physical</a:t>
            </a:r>
          </a:p>
          <a:p>
            <a:pPr algn="ctr"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transmission</a:t>
            </a:r>
          </a:p>
        </p:txBody>
      </p:sp>
      <p:sp>
        <p:nvSpPr>
          <p:cNvPr id="54283" name="Freeform 47"/>
          <p:cNvSpPr>
            <a:spLocks/>
          </p:cNvSpPr>
          <p:nvPr/>
        </p:nvSpPr>
        <p:spPr bwMode="auto">
          <a:xfrm>
            <a:off x="6630988" y="3484563"/>
            <a:ext cx="200025" cy="460375"/>
          </a:xfrm>
          <a:custGeom>
            <a:avLst/>
            <a:gdLst>
              <a:gd name="T0" fmla="*/ 0 w 361"/>
              <a:gd name="T1" fmla="*/ 0 h 478"/>
              <a:gd name="T2" fmla="*/ 0 w 361"/>
              <a:gd name="T3" fmla="*/ 2147483647 h 478"/>
              <a:gd name="T4" fmla="*/ 2147483647 w 361"/>
              <a:gd name="T5" fmla="*/ 2147483647 h 478"/>
              <a:gd name="T6" fmla="*/ 2147483647 w 361"/>
              <a:gd name="T7" fmla="*/ 2147483647 h 47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1" h="478">
                <a:moveTo>
                  <a:pt x="0" y="0"/>
                </a:moveTo>
                <a:lnTo>
                  <a:pt x="0" y="230"/>
                </a:lnTo>
                <a:lnTo>
                  <a:pt x="361" y="230"/>
                </a:lnTo>
                <a:lnTo>
                  <a:pt x="359" y="478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05" name="Line 48"/>
          <p:cNvSpPr>
            <a:spLocks noChangeShapeType="1"/>
          </p:cNvSpPr>
          <p:nvPr/>
        </p:nvSpPr>
        <p:spPr bwMode="auto">
          <a:xfrm>
            <a:off x="6496050" y="3657600"/>
            <a:ext cx="135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6" name="Line 49"/>
          <p:cNvSpPr>
            <a:spLocks noChangeShapeType="1"/>
          </p:cNvSpPr>
          <p:nvPr/>
        </p:nvSpPr>
        <p:spPr bwMode="auto">
          <a:xfrm flipV="1">
            <a:off x="6891338" y="3665538"/>
            <a:ext cx="0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7" name="Rectangle 50"/>
          <p:cNvSpPr>
            <a:spLocks noChangeArrowheads="1"/>
          </p:cNvSpPr>
          <p:nvPr/>
        </p:nvSpPr>
        <p:spPr bwMode="auto">
          <a:xfrm>
            <a:off x="6384925" y="2967038"/>
            <a:ext cx="657225" cy="51911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cpu</a:t>
            </a:r>
          </a:p>
        </p:txBody>
      </p:sp>
      <p:sp>
        <p:nvSpPr>
          <p:cNvPr id="8208" name="Rectangle 51"/>
          <p:cNvSpPr>
            <a:spLocks noChangeArrowheads="1"/>
          </p:cNvSpPr>
          <p:nvPr/>
        </p:nvSpPr>
        <p:spPr bwMode="auto">
          <a:xfrm>
            <a:off x="7204075" y="296862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memory</a:t>
            </a:r>
          </a:p>
        </p:txBody>
      </p:sp>
      <p:sp>
        <p:nvSpPr>
          <p:cNvPr id="8209" name="Line 52"/>
          <p:cNvSpPr>
            <a:spLocks noChangeShapeType="1"/>
          </p:cNvSpPr>
          <p:nvPr/>
        </p:nvSpPr>
        <p:spPr bwMode="auto">
          <a:xfrm flipH="1" flipV="1">
            <a:off x="6688138" y="3487738"/>
            <a:ext cx="1587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0" name="Line 53"/>
          <p:cNvSpPr>
            <a:spLocks noChangeShapeType="1"/>
          </p:cNvSpPr>
          <p:nvPr/>
        </p:nvSpPr>
        <p:spPr bwMode="auto">
          <a:xfrm flipH="1" flipV="1">
            <a:off x="7561263" y="3489325"/>
            <a:ext cx="1587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1" name="Text Box 54"/>
          <p:cNvSpPr txBox="1">
            <a:spLocks noChangeArrowheads="1"/>
          </p:cNvSpPr>
          <p:nvPr/>
        </p:nvSpPr>
        <p:spPr bwMode="auto">
          <a:xfrm>
            <a:off x="8008938" y="3786188"/>
            <a:ext cx="8794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host </a:t>
            </a:r>
          </a:p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bus </a:t>
            </a:r>
          </a:p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(e.g., PCI)</a:t>
            </a:r>
          </a:p>
        </p:txBody>
      </p:sp>
      <p:sp>
        <p:nvSpPr>
          <p:cNvPr id="8212" name="Line 55"/>
          <p:cNvSpPr>
            <a:spLocks noChangeShapeType="1"/>
          </p:cNvSpPr>
          <p:nvPr/>
        </p:nvSpPr>
        <p:spPr bwMode="auto">
          <a:xfrm flipH="1">
            <a:off x="6891338" y="4273550"/>
            <a:ext cx="12700" cy="33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3" name="Line 56"/>
          <p:cNvSpPr>
            <a:spLocks noChangeShapeType="1"/>
          </p:cNvSpPr>
          <p:nvPr/>
        </p:nvSpPr>
        <p:spPr bwMode="auto">
          <a:xfrm>
            <a:off x="6889750" y="4806950"/>
            <a:ext cx="0" cy="366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4" name="Line 57"/>
          <p:cNvSpPr>
            <a:spLocks noChangeShapeType="1"/>
          </p:cNvSpPr>
          <p:nvPr/>
        </p:nvSpPr>
        <p:spPr bwMode="auto">
          <a:xfrm flipH="1" flipV="1">
            <a:off x="7686675" y="3662363"/>
            <a:ext cx="382588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5" name="Text Box 58"/>
          <p:cNvSpPr txBox="1">
            <a:spLocks noChangeArrowheads="1"/>
          </p:cNvSpPr>
          <p:nvPr/>
        </p:nvSpPr>
        <p:spPr bwMode="auto">
          <a:xfrm>
            <a:off x="7296150" y="5356225"/>
            <a:ext cx="1273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network adapter</a:t>
            </a:r>
          </a:p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card</a:t>
            </a:r>
          </a:p>
        </p:txBody>
      </p:sp>
      <p:sp>
        <p:nvSpPr>
          <p:cNvPr id="8216" name="Line 59"/>
          <p:cNvSpPr>
            <a:spLocks noChangeShapeType="1"/>
          </p:cNvSpPr>
          <p:nvPr/>
        </p:nvSpPr>
        <p:spPr bwMode="auto">
          <a:xfrm flipH="1" flipV="1">
            <a:off x="7504113" y="4679950"/>
            <a:ext cx="271462" cy="750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7" name="Rectangle 43"/>
          <p:cNvSpPr>
            <a:spLocks noChangeArrowheads="1"/>
          </p:cNvSpPr>
          <p:nvPr/>
        </p:nvSpPr>
        <p:spPr bwMode="auto">
          <a:xfrm>
            <a:off x="6351588" y="3854450"/>
            <a:ext cx="1122362" cy="108267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306260" name="Group 84"/>
          <p:cNvGrpSpPr>
            <a:grpSpLocks/>
          </p:cNvGrpSpPr>
          <p:nvPr/>
        </p:nvGrpSpPr>
        <p:grpSpPr bwMode="auto">
          <a:xfrm>
            <a:off x="5091113" y="2743200"/>
            <a:ext cx="1466850" cy="2065338"/>
            <a:chOff x="2691" y="1728"/>
            <a:chExt cx="924" cy="1301"/>
          </a:xfrm>
        </p:grpSpPr>
        <p:sp>
          <p:nvSpPr>
            <p:cNvPr id="54303" name="Freeform 62"/>
            <p:cNvSpPr>
              <a:spLocks/>
            </p:cNvSpPr>
            <p:nvPr/>
          </p:nvSpPr>
          <p:spPr bwMode="auto">
            <a:xfrm>
              <a:off x="3225" y="2509"/>
              <a:ext cx="390" cy="520"/>
            </a:xfrm>
            <a:custGeom>
              <a:avLst/>
              <a:gdLst>
                <a:gd name="T0" fmla="*/ 390 w 390"/>
                <a:gd name="T1" fmla="*/ 0 h 520"/>
                <a:gd name="T2" fmla="*/ 0 w 390"/>
                <a:gd name="T3" fmla="*/ 221 h 520"/>
                <a:gd name="T4" fmla="*/ 3 w 390"/>
                <a:gd name="T5" fmla="*/ 433 h 520"/>
                <a:gd name="T6" fmla="*/ 388 w 390"/>
                <a:gd name="T7" fmla="*/ 520 h 520"/>
                <a:gd name="T8" fmla="*/ 390 w 390"/>
                <a:gd name="T9" fmla="*/ 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0" h="520">
                  <a:moveTo>
                    <a:pt x="390" y="0"/>
                  </a:moveTo>
                  <a:lnTo>
                    <a:pt x="0" y="221"/>
                  </a:lnTo>
                  <a:lnTo>
                    <a:pt x="3" y="433"/>
                  </a:lnTo>
                  <a:lnTo>
                    <a:pt x="388" y="520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04" name="Freeform 63"/>
            <p:cNvSpPr>
              <a:spLocks/>
            </p:cNvSpPr>
            <p:nvPr/>
          </p:nvSpPr>
          <p:spPr bwMode="auto">
            <a:xfrm>
              <a:off x="3222" y="1767"/>
              <a:ext cx="275" cy="443"/>
            </a:xfrm>
            <a:custGeom>
              <a:avLst/>
              <a:gdLst>
                <a:gd name="T0" fmla="*/ 264 w 275"/>
                <a:gd name="T1" fmla="*/ 108 h 443"/>
                <a:gd name="T2" fmla="*/ 0 w 275"/>
                <a:gd name="T3" fmla="*/ 0 h 443"/>
                <a:gd name="T4" fmla="*/ 2 w 275"/>
                <a:gd name="T5" fmla="*/ 443 h 443"/>
                <a:gd name="T6" fmla="*/ 275 w 275"/>
                <a:gd name="T7" fmla="*/ 412 h 443"/>
                <a:gd name="T8" fmla="*/ 264 w 275"/>
                <a:gd name="T9" fmla="*/ 108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" h="443">
                  <a:moveTo>
                    <a:pt x="264" y="108"/>
                  </a:moveTo>
                  <a:lnTo>
                    <a:pt x="0" y="0"/>
                  </a:lnTo>
                  <a:lnTo>
                    <a:pt x="2" y="443"/>
                  </a:lnTo>
                  <a:lnTo>
                    <a:pt x="275" y="412"/>
                  </a:lnTo>
                  <a:lnTo>
                    <a:pt x="264" y="108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6" name="Rectangle 64"/>
            <p:cNvSpPr>
              <a:spLocks noChangeArrowheads="1"/>
            </p:cNvSpPr>
            <p:nvPr/>
          </p:nvSpPr>
          <p:spPr bwMode="auto">
            <a:xfrm>
              <a:off x="2737" y="1775"/>
              <a:ext cx="489" cy="5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27" name="Text Box 65"/>
            <p:cNvSpPr txBox="1">
              <a:spLocks noChangeArrowheads="1"/>
            </p:cNvSpPr>
            <p:nvPr/>
          </p:nvSpPr>
          <p:spPr bwMode="auto">
            <a:xfrm>
              <a:off x="2691" y="1728"/>
              <a:ext cx="57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application</a:t>
              </a:r>
            </a:p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transport</a:t>
              </a:r>
            </a:p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network</a:t>
              </a:r>
            </a:p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link</a:t>
              </a:r>
            </a:p>
          </p:txBody>
        </p:sp>
        <p:sp>
          <p:nvSpPr>
            <p:cNvPr id="8228" name="Line 66"/>
            <p:cNvSpPr>
              <a:spLocks noChangeShapeType="1"/>
            </p:cNvSpPr>
            <p:nvPr/>
          </p:nvSpPr>
          <p:spPr bwMode="auto">
            <a:xfrm>
              <a:off x="2737" y="18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29" name="Line 67"/>
            <p:cNvSpPr>
              <a:spLocks noChangeShapeType="1"/>
            </p:cNvSpPr>
            <p:nvPr/>
          </p:nvSpPr>
          <p:spPr bwMode="auto">
            <a:xfrm>
              <a:off x="2737" y="199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0" name="Line 68"/>
            <p:cNvSpPr>
              <a:spLocks noChangeShapeType="1"/>
            </p:cNvSpPr>
            <p:nvPr/>
          </p:nvSpPr>
          <p:spPr bwMode="auto">
            <a:xfrm>
              <a:off x="2735" y="20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1" name="Line 69"/>
            <p:cNvSpPr>
              <a:spLocks noChangeShapeType="1"/>
            </p:cNvSpPr>
            <p:nvPr/>
          </p:nvSpPr>
          <p:spPr bwMode="auto">
            <a:xfrm>
              <a:off x="2738" y="2206"/>
              <a:ext cx="4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2" name="Rectangle 70"/>
            <p:cNvSpPr>
              <a:spLocks noChangeArrowheads="1"/>
            </p:cNvSpPr>
            <p:nvPr/>
          </p:nvSpPr>
          <p:spPr bwMode="auto">
            <a:xfrm>
              <a:off x="2695" y="2212"/>
              <a:ext cx="552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3" name="Line 71"/>
            <p:cNvSpPr>
              <a:spLocks noChangeShapeType="1"/>
            </p:cNvSpPr>
            <p:nvPr/>
          </p:nvSpPr>
          <p:spPr bwMode="auto">
            <a:xfrm>
              <a:off x="2738" y="222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4" name="Line 72"/>
            <p:cNvSpPr>
              <a:spLocks noChangeShapeType="1"/>
            </p:cNvSpPr>
            <p:nvPr/>
          </p:nvSpPr>
          <p:spPr bwMode="auto">
            <a:xfrm>
              <a:off x="3225" y="2218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5" name="Rectangle 73"/>
            <p:cNvSpPr>
              <a:spLocks noChangeArrowheads="1"/>
            </p:cNvSpPr>
            <p:nvPr/>
          </p:nvSpPr>
          <p:spPr bwMode="auto">
            <a:xfrm>
              <a:off x="2737" y="2415"/>
              <a:ext cx="489" cy="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6" name="Text Box 74"/>
            <p:cNvSpPr txBox="1">
              <a:spLocks noChangeArrowheads="1"/>
            </p:cNvSpPr>
            <p:nvPr/>
          </p:nvSpPr>
          <p:spPr bwMode="auto">
            <a:xfrm>
              <a:off x="2745" y="2345"/>
              <a:ext cx="462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endParaRPr lang="en-US" sz="1200" i="0" dirty="0" smtClean="0">
                <a:latin typeface="Arial" charset="0"/>
                <a:cs typeface="+mn-cs"/>
              </a:endParaRPr>
            </a:p>
            <a:p>
              <a:pPr algn="ctr" eaLnBrk="1" hangingPunct="1">
                <a:defRPr/>
              </a:pPr>
              <a:endParaRPr lang="en-US" sz="1200" i="0" dirty="0" smtClean="0">
                <a:latin typeface="Arial" charset="0"/>
                <a:cs typeface="+mn-cs"/>
              </a:endParaRPr>
            </a:p>
            <a:p>
              <a:pPr algn="ctr" eaLnBrk="1" hangingPunct="1">
                <a:defRPr/>
              </a:pPr>
              <a:endParaRPr lang="en-US" sz="1200" i="0" dirty="0" smtClean="0">
                <a:latin typeface="Arial" charset="0"/>
                <a:cs typeface="+mn-cs"/>
              </a:endParaRPr>
            </a:p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link</a:t>
              </a:r>
            </a:p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physical</a:t>
              </a:r>
            </a:p>
          </p:txBody>
        </p:sp>
        <p:sp>
          <p:nvSpPr>
            <p:cNvPr id="8237" name="Line 75"/>
            <p:cNvSpPr>
              <a:spLocks noChangeShapeType="1"/>
            </p:cNvSpPr>
            <p:nvPr/>
          </p:nvSpPr>
          <p:spPr bwMode="auto">
            <a:xfrm>
              <a:off x="2737" y="252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8" name="Line 76"/>
            <p:cNvSpPr>
              <a:spLocks noChangeShapeType="1"/>
            </p:cNvSpPr>
            <p:nvPr/>
          </p:nvSpPr>
          <p:spPr bwMode="auto">
            <a:xfrm>
              <a:off x="2737" y="2632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9" name="Line 77"/>
            <p:cNvSpPr>
              <a:spLocks noChangeShapeType="1"/>
            </p:cNvSpPr>
            <p:nvPr/>
          </p:nvSpPr>
          <p:spPr bwMode="auto">
            <a:xfrm>
              <a:off x="2735" y="272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0" name="Line 78"/>
            <p:cNvSpPr>
              <a:spLocks noChangeShapeType="1"/>
            </p:cNvSpPr>
            <p:nvPr/>
          </p:nvSpPr>
          <p:spPr bwMode="auto">
            <a:xfrm>
              <a:off x="2733" y="283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1" name="Rectangle 79"/>
            <p:cNvSpPr>
              <a:spLocks noChangeArrowheads="1"/>
            </p:cNvSpPr>
            <p:nvPr/>
          </p:nvSpPr>
          <p:spPr bwMode="auto">
            <a:xfrm>
              <a:off x="2719" y="2390"/>
              <a:ext cx="518" cy="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2" name="Line 80"/>
            <p:cNvSpPr>
              <a:spLocks noChangeShapeType="1"/>
            </p:cNvSpPr>
            <p:nvPr/>
          </p:nvSpPr>
          <p:spPr bwMode="auto">
            <a:xfrm>
              <a:off x="2737" y="261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3" name="Line 81"/>
            <p:cNvSpPr>
              <a:spLocks noChangeShapeType="1"/>
            </p:cNvSpPr>
            <p:nvPr/>
          </p:nvSpPr>
          <p:spPr bwMode="auto">
            <a:xfrm>
              <a:off x="3226" y="2614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4" name="Rectangle 82"/>
            <p:cNvSpPr>
              <a:spLocks noChangeArrowheads="1"/>
            </p:cNvSpPr>
            <p:nvPr/>
          </p:nvSpPr>
          <p:spPr bwMode="auto">
            <a:xfrm>
              <a:off x="2736" y="1778"/>
              <a:ext cx="490" cy="431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5" name="Rectangle 83"/>
            <p:cNvSpPr>
              <a:spLocks noChangeArrowheads="1"/>
            </p:cNvSpPr>
            <p:nvPr/>
          </p:nvSpPr>
          <p:spPr bwMode="auto">
            <a:xfrm>
              <a:off x="2733" y="2721"/>
              <a:ext cx="489" cy="21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8219" name="Picture 8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1122363"/>
            <a:ext cx="1350963" cy="135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220" name="Picture 8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17625"/>
            <a:ext cx="11430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4300" name="Group 89"/>
          <p:cNvGrpSpPr>
            <a:grpSpLocks/>
          </p:cNvGrpSpPr>
          <p:nvPr/>
        </p:nvGrpSpPr>
        <p:grpSpPr bwMode="auto">
          <a:xfrm>
            <a:off x="5062538" y="5251450"/>
            <a:ext cx="1109662" cy="1095375"/>
            <a:chOff x="-44" y="1473"/>
            <a:chExt cx="981" cy="1105"/>
          </a:xfrm>
        </p:grpSpPr>
        <p:pic>
          <p:nvPicPr>
            <p:cNvPr id="54301" name="Picture 90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02" name="Freeform 9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5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5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0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Freeform 406"/>
          <p:cNvSpPr>
            <a:spLocks/>
          </p:cNvSpPr>
          <p:nvPr/>
        </p:nvSpPr>
        <p:spPr bwMode="auto">
          <a:xfrm>
            <a:off x="4751388" y="706438"/>
            <a:ext cx="3894137" cy="3192462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53" h="2011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16" y="1402"/>
                  <a:pt x="280" y="1446"/>
                </a:cubicBezTo>
                <a:cubicBezTo>
                  <a:pt x="344" y="1490"/>
                  <a:pt x="404" y="1587"/>
                  <a:pt x="549" y="1627"/>
                </a:cubicBezTo>
                <a:cubicBezTo>
                  <a:pt x="694" y="1667"/>
                  <a:pt x="987" y="1631"/>
                  <a:pt x="1152" y="1687"/>
                </a:cubicBezTo>
                <a:cubicBezTo>
                  <a:pt x="1317" y="1743"/>
                  <a:pt x="1455" y="1919"/>
                  <a:pt x="1542" y="1965"/>
                </a:cubicBezTo>
                <a:cubicBezTo>
                  <a:pt x="1629" y="2011"/>
                  <a:pt x="1610" y="1968"/>
                  <a:pt x="1675" y="1965"/>
                </a:cubicBezTo>
                <a:cubicBezTo>
                  <a:pt x="1740" y="1962"/>
                  <a:pt x="1816" y="1974"/>
                  <a:pt x="1933" y="1945"/>
                </a:cubicBezTo>
                <a:cubicBezTo>
                  <a:pt x="2050" y="1916"/>
                  <a:pt x="2299" y="1866"/>
                  <a:pt x="2376" y="1793"/>
                </a:cubicBezTo>
                <a:cubicBezTo>
                  <a:pt x="2453" y="1720"/>
                  <a:pt x="2410" y="1591"/>
                  <a:pt x="2396" y="1508"/>
                </a:cubicBezTo>
                <a:cubicBezTo>
                  <a:pt x="2382" y="1425"/>
                  <a:pt x="2301" y="1408"/>
                  <a:pt x="2293" y="1297"/>
                </a:cubicBezTo>
                <a:cubicBezTo>
                  <a:pt x="2285" y="1186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6838"/>
            <a:ext cx="8034338" cy="973137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life: scenario</a:t>
            </a:r>
          </a:p>
        </p:txBody>
      </p:sp>
      <p:sp>
        <p:nvSpPr>
          <p:cNvPr id="209925" name="Freeform 3"/>
          <p:cNvSpPr>
            <a:spLocks/>
          </p:cNvSpPr>
          <p:nvPr/>
        </p:nvSpPr>
        <p:spPr bwMode="auto">
          <a:xfrm>
            <a:off x="611188" y="1273175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09926" name="Group 4"/>
          <p:cNvGrpSpPr>
            <a:grpSpLocks/>
          </p:cNvGrpSpPr>
          <p:nvPr/>
        </p:nvGrpSpPr>
        <p:grpSpPr bwMode="auto">
          <a:xfrm>
            <a:off x="5383213" y="2679700"/>
            <a:ext cx="757237" cy="379413"/>
            <a:chOff x="2466" y="2026"/>
            <a:chExt cx="477" cy="282"/>
          </a:xfrm>
        </p:grpSpPr>
        <p:sp>
          <p:nvSpPr>
            <p:cNvPr id="210197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98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99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200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201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208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09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10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202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205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06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07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203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204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09927" name="Group 19"/>
          <p:cNvGrpSpPr>
            <a:grpSpLocks/>
          </p:cNvGrpSpPr>
          <p:nvPr/>
        </p:nvGrpSpPr>
        <p:grpSpPr bwMode="auto">
          <a:xfrm>
            <a:off x="6748463" y="2425700"/>
            <a:ext cx="757237" cy="379413"/>
            <a:chOff x="2466" y="2026"/>
            <a:chExt cx="477" cy="282"/>
          </a:xfrm>
        </p:grpSpPr>
        <p:sp>
          <p:nvSpPr>
            <p:cNvPr id="210183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84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85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86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87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94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5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6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88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91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2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3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89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90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9928" name="Text Box 34"/>
          <p:cNvSpPr txBox="1">
            <a:spLocks noChangeArrowheads="1"/>
          </p:cNvSpPr>
          <p:nvPr/>
        </p:nvSpPr>
        <p:spPr bwMode="auto">
          <a:xfrm>
            <a:off x="5364163" y="1762125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209929" name="Line 36"/>
          <p:cNvSpPr>
            <a:spLocks noChangeShapeType="1"/>
          </p:cNvSpPr>
          <p:nvPr/>
        </p:nvSpPr>
        <p:spPr bwMode="auto">
          <a:xfrm flipV="1">
            <a:off x="3613150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0" name="Line 43"/>
          <p:cNvSpPr>
            <a:spLocks noChangeShapeType="1"/>
          </p:cNvSpPr>
          <p:nvPr/>
        </p:nvSpPr>
        <p:spPr bwMode="auto">
          <a:xfrm flipV="1">
            <a:off x="2503488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1" name="Line 44"/>
          <p:cNvSpPr>
            <a:spLocks noChangeShapeType="1"/>
          </p:cNvSpPr>
          <p:nvPr/>
        </p:nvSpPr>
        <p:spPr bwMode="auto">
          <a:xfrm flipV="1">
            <a:off x="3762375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2" name="Line 48"/>
          <p:cNvSpPr>
            <a:spLocks noChangeShapeType="1"/>
          </p:cNvSpPr>
          <p:nvPr/>
        </p:nvSpPr>
        <p:spPr bwMode="auto">
          <a:xfrm flipV="1">
            <a:off x="3117850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9933" name="Group 49"/>
          <p:cNvGrpSpPr>
            <a:grpSpLocks/>
          </p:cNvGrpSpPr>
          <p:nvPr/>
        </p:nvGrpSpPr>
        <p:grpSpPr bwMode="auto">
          <a:xfrm>
            <a:off x="2598738" y="3365500"/>
            <a:ext cx="987425" cy="479425"/>
            <a:chOff x="1118" y="1621"/>
            <a:chExt cx="622" cy="302"/>
          </a:xfrm>
        </p:grpSpPr>
        <p:sp>
          <p:nvSpPr>
            <p:cNvPr id="210166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67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68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210169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0170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71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10172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210173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21018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81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82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10174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210177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78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79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210175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76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209934" name="Line 68"/>
          <p:cNvSpPr>
            <a:spLocks noChangeShapeType="1"/>
          </p:cNvSpPr>
          <p:nvPr/>
        </p:nvSpPr>
        <p:spPr bwMode="auto">
          <a:xfrm flipV="1">
            <a:off x="3589338" y="2930525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9935" name="Group 69"/>
          <p:cNvGrpSpPr>
            <a:grpSpLocks/>
          </p:cNvGrpSpPr>
          <p:nvPr/>
        </p:nvGrpSpPr>
        <p:grpSpPr bwMode="auto">
          <a:xfrm>
            <a:off x="7405688" y="3341688"/>
            <a:ext cx="757237" cy="379412"/>
            <a:chOff x="2466" y="2026"/>
            <a:chExt cx="477" cy="282"/>
          </a:xfrm>
        </p:grpSpPr>
        <p:sp>
          <p:nvSpPr>
            <p:cNvPr id="210152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53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54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55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56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63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4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5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57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60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1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2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58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59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9936" name="Line 93"/>
          <p:cNvSpPr>
            <a:spLocks noChangeShapeType="1"/>
          </p:cNvSpPr>
          <p:nvPr/>
        </p:nvSpPr>
        <p:spPr bwMode="auto">
          <a:xfrm flipH="1">
            <a:off x="7124700" y="2166938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7" name="Freeform 94"/>
          <p:cNvSpPr>
            <a:spLocks/>
          </p:cNvSpPr>
          <p:nvPr/>
        </p:nvSpPr>
        <p:spPr bwMode="auto">
          <a:xfrm>
            <a:off x="1089025" y="4146550"/>
            <a:ext cx="6419850" cy="1620838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09938" name="Group 110"/>
          <p:cNvGrpSpPr>
            <a:grpSpLocks/>
          </p:cNvGrpSpPr>
          <p:nvPr/>
        </p:nvGrpSpPr>
        <p:grpSpPr bwMode="auto">
          <a:xfrm>
            <a:off x="4025900" y="4724400"/>
            <a:ext cx="757238" cy="379413"/>
            <a:chOff x="2466" y="2026"/>
            <a:chExt cx="477" cy="282"/>
          </a:xfrm>
        </p:grpSpPr>
        <p:sp>
          <p:nvSpPr>
            <p:cNvPr id="210138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39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40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41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4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49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50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51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43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46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47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48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44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45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9939" name="Line 134"/>
          <p:cNvSpPr>
            <a:spLocks noChangeShapeType="1"/>
          </p:cNvSpPr>
          <p:nvPr/>
        </p:nvSpPr>
        <p:spPr bwMode="auto">
          <a:xfrm flipV="1">
            <a:off x="4479925" y="3074988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40" name="Text Box 135"/>
          <p:cNvSpPr txBox="1">
            <a:spLocks noChangeArrowheads="1"/>
          </p:cNvSpPr>
          <p:nvPr/>
        </p:nvSpPr>
        <p:spPr bwMode="auto">
          <a:xfrm>
            <a:off x="5357813" y="5018088"/>
            <a:ext cx="1809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Google</a:t>
            </a:r>
            <a:r>
              <a:rPr lang="ja-JP" altLang="en-US" sz="1600" i="0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en-US" altLang="ja-JP" sz="1600" i="0" dirty="0">
                <a:solidFill>
                  <a:srgbClr val="000000"/>
                </a:solidFill>
                <a:latin typeface="Arial" charset="0"/>
              </a:rPr>
              <a:t>s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64.233.160.0/19 </a:t>
            </a:r>
          </a:p>
        </p:txBody>
      </p:sp>
      <p:sp>
        <p:nvSpPr>
          <p:cNvPr id="209941" name="Line 136"/>
          <p:cNvSpPr>
            <a:spLocks noChangeShapeType="1"/>
          </p:cNvSpPr>
          <p:nvPr/>
        </p:nvSpPr>
        <p:spPr bwMode="auto">
          <a:xfrm flipV="1">
            <a:off x="3059113" y="4894263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42" name="Text Box 137"/>
          <p:cNvSpPr txBox="1">
            <a:spLocks noChangeArrowheads="1"/>
          </p:cNvSpPr>
          <p:nvPr/>
        </p:nvSpPr>
        <p:spPr bwMode="auto">
          <a:xfrm>
            <a:off x="1971675" y="5286375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09943" name="Text Box 138"/>
          <p:cNvSpPr txBox="1">
            <a:spLocks noChangeArrowheads="1"/>
          </p:cNvSpPr>
          <p:nvPr/>
        </p:nvSpPr>
        <p:spPr bwMode="auto">
          <a:xfrm>
            <a:off x="1939925" y="4992688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sp>
        <p:nvSpPr>
          <p:cNvPr id="209944" name="Text Box 139"/>
          <p:cNvSpPr txBox="1">
            <a:spLocks noChangeArrowheads="1"/>
          </p:cNvSpPr>
          <p:nvPr/>
        </p:nvSpPr>
        <p:spPr bwMode="auto">
          <a:xfrm>
            <a:off x="7577138" y="1384300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pPr eaLnBrk="1" hangingPunct="1"/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09945" name="Group 95"/>
          <p:cNvGrpSpPr>
            <a:grpSpLocks/>
          </p:cNvGrpSpPr>
          <p:nvPr/>
        </p:nvGrpSpPr>
        <p:grpSpPr bwMode="auto">
          <a:xfrm>
            <a:off x="5797550" y="4365625"/>
            <a:ext cx="757238" cy="379413"/>
            <a:chOff x="2466" y="2026"/>
            <a:chExt cx="477" cy="282"/>
          </a:xfrm>
        </p:grpSpPr>
        <p:sp>
          <p:nvSpPr>
            <p:cNvPr id="210124" name="Oval 96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25" name="Line 97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26" name="Rectangle 98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27" name="Oval 99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28" name="Group 100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35" name="Line 1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6" name="Line 1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7" name="Line 1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29" name="Group 104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32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3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4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30" name="Line 108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31" name="Line 109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09946" name="Group 166"/>
          <p:cNvGrpSpPr>
            <a:grpSpLocks/>
          </p:cNvGrpSpPr>
          <p:nvPr/>
        </p:nvGrpSpPr>
        <p:grpSpPr bwMode="auto">
          <a:xfrm>
            <a:off x="5181600" y="3048000"/>
            <a:ext cx="400050" cy="152400"/>
            <a:chOff x="3228" y="1776"/>
            <a:chExt cx="252" cy="96"/>
          </a:xfrm>
        </p:grpSpPr>
        <p:sp>
          <p:nvSpPr>
            <p:cNvPr id="210122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23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47" name="Group 167"/>
          <p:cNvGrpSpPr>
            <a:grpSpLocks/>
          </p:cNvGrpSpPr>
          <p:nvPr/>
        </p:nvGrpSpPr>
        <p:grpSpPr bwMode="auto">
          <a:xfrm flipH="1">
            <a:off x="5810250" y="3062288"/>
            <a:ext cx="400050" cy="152400"/>
            <a:chOff x="3228" y="1776"/>
            <a:chExt cx="252" cy="96"/>
          </a:xfrm>
        </p:grpSpPr>
        <p:sp>
          <p:nvSpPr>
            <p:cNvPr id="210120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21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48" name="Group 170"/>
          <p:cNvGrpSpPr>
            <a:grpSpLocks/>
          </p:cNvGrpSpPr>
          <p:nvPr/>
        </p:nvGrpSpPr>
        <p:grpSpPr bwMode="auto">
          <a:xfrm flipH="1" flipV="1">
            <a:off x="5962650" y="2538413"/>
            <a:ext cx="400050" cy="152400"/>
            <a:chOff x="3228" y="1776"/>
            <a:chExt cx="252" cy="96"/>
          </a:xfrm>
        </p:grpSpPr>
        <p:sp>
          <p:nvSpPr>
            <p:cNvPr id="210118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9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49" name="Group 173"/>
          <p:cNvGrpSpPr>
            <a:grpSpLocks/>
          </p:cNvGrpSpPr>
          <p:nvPr/>
        </p:nvGrpSpPr>
        <p:grpSpPr bwMode="auto">
          <a:xfrm flipH="1" flipV="1">
            <a:off x="8062913" y="3228975"/>
            <a:ext cx="400050" cy="152400"/>
            <a:chOff x="3228" y="1776"/>
            <a:chExt cx="252" cy="96"/>
          </a:xfrm>
        </p:grpSpPr>
        <p:sp>
          <p:nvSpPr>
            <p:cNvPr id="210116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7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0" name="Group 176"/>
          <p:cNvGrpSpPr>
            <a:grpSpLocks/>
          </p:cNvGrpSpPr>
          <p:nvPr/>
        </p:nvGrpSpPr>
        <p:grpSpPr bwMode="auto">
          <a:xfrm flipV="1">
            <a:off x="7239000" y="3248025"/>
            <a:ext cx="295275" cy="114300"/>
            <a:chOff x="3228" y="1776"/>
            <a:chExt cx="252" cy="96"/>
          </a:xfrm>
        </p:grpSpPr>
        <p:sp>
          <p:nvSpPr>
            <p:cNvPr id="210114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5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1" name="Group 179"/>
          <p:cNvGrpSpPr>
            <a:grpSpLocks/>
          </p:cNvGrpSpPr>
          <p:nvPr/>
        </p:nvGrpSpPr>
        <p:grpSpPr bwMode="auto">
          <a:xfrm rot="409689" flipH="1" flipV="1">
            <a:off x="7510463" y="2590800"/>
            <a:ext cx="452437" cy="57150"/>
            <a:chOff x="3228" y="1776"/>
            <a:chExt cx="252" cy="96"/>
          </a:xfrm>
        </p:grpSpPr>
        <p:sp>
          <p:nvSpPr>
            <p:cNvPr id="210112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3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2" name="Group 182"/>
          <p:cNvGrpSpPr>
            <a:grpSpLocks/>
          </p:cNvGrpSpPr>
          <p:nvPr/>
        </p:nvGrpSpPr>
        <p:grpSpPr bwMode="auto">
          <a:xfrm>
            <a:off x="6653213" y="2795588"/>
            <a:ext cx="295275" cy="114300"/>
            <a:chOff x="3228" y="1776"/>
            <a:chExt cx="252" cy="96"/>
          </a:xfrm>
        </p:grpSpPr>
        <p:sp>
          <p:nvSpPr>
            <p:cNvPr id="210110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1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3" name="Group 185"/>
          <p:cNvGrpSpPr>
            <a:grpSpLocks/>
          </p:cNvGrpSpPr>
          <p:nvPr/>
        </p:nvGrpSpPr>
        <p:grpSpPr bwMode="auto">
          <a:xfrm flipH="1">
            <a:off x="7291388" y="2795588"/>
            <a:ext cx="295275" cy="114300"/>
            <a:chOff x="3228" y="1776"/>
            <a:chExt cx="252" cy="96"/>
          </a:xfrm>
        </p:grpSpPr>
        <p:sp>
          <p:nvSpPr>
            <p:cNvPr id="210108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9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4" name="Group 188"/>
          <p:cNvGrpSpPr>
            <a:grpSpLocks/>
          </p:cNvGrpSpPr>
          <p:nvPr/>
        </p:nvGrpSpPr>
        <p:grpSpPr bwMode="auto">
          <a:xfrm>
            <a:off x="5705475" y="4743450"/>
            <a:ext cx="295275" cy="114300"/>
            <a:chOff x="3228" y="1776"/>
            <a:chExt cx="252" cy="96"/>
          </a:xfrm>
        </p:grpSpPr>
        <p:sp>
          <p:nvSpPr>
            <p:cNvPr id="210106" name="Line 189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7" name="Line 190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5" name="Group 191"/>
          <p:cNvGrpSpPr>
            <a:grpSpLocks/>
          </p:cNvGrpSpPr>
          <p:nvPr/>
        </p:nvGrpSpPr>
        <p:grpSpPr bwMode="auto">
          <a:xfrm flipH="1">
            <a:off x="6343650" y="4743450"/>
            <a:ext cx="295275" cy="114300"/>
            <a:chOff x="3228" y="1776"/>
            <a:chExt cx="252" cy="96"/>
          </a:xfrm>
        </p:grpSpPr>
        <p:sp>
          <p:nvSpPr>
            <p:cNvPr id="210104" name="Line 192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5" name="Line 193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6" name="Group 194"/>
          <p:cNvGrpSpPr>
            <a:grpSpLocks/>
          </p:cNvGrpSpPr>
          <p:nvPr/>
        </p:nvGrpSpPr>
        <p:grpSpPr bwMode="auto">
          <a:xfrm>
            <a:off x="3938588" y="5100638"/>
            <a:ext cx="295275" cy="114300"/>
            <a:chOff x="3228" y="1776"/>
            <a:chExt cx="252" cy="96"/>
          </a:xfrm>
        </p:grpSpPr>
        <p:sp>
          <p:nvSpPr>
            <p:cNvPr id="210102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3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7" name="Group 197"/>
          <p:cNvGrpSpPr>
            <a:grpSpLocks/>
          </p:cNvGrpSpPr>
          <p:nvPr/>
        </p:nvGrpSpPr>
        <p:grpSpPr bwMode="auto">
          <a:xfrm flipH="1">
            <a:off x="4576763" y="5100638"/>
            <a:ext cx="295275" cy="114300"/>
            <a:chOff x="3228" y="1776"/>
            <a:chExt cx="252" cy="96"/>
          </a:xfrm>
        </p:grpSpPr>
        <p:sp>
          <p:nvSpPr>
            <p:cNvPr id="210100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1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8" name="Group 200"/>
          <p:cNvGrpSpPr>
            <a:grpSpLocks/>
          </p:cNvGrpSpPr>
          <p:nvPr/>
        </p:nvGrpSpPr>
        <p:grpSpPr bwMode="auto">
          <a:xfrm flipH="1" flipV="1">
            <a:off x="4781550" y="4805363"/>
            <a:ext cx="295275" cy="114300"/>
            <a:chOff x="3228" y="1776"/>
            <a:chExt cx="252" cy="96"/>
          </a:xfrm>
        </p:grpSpPr>
        <p:sp>
          <p:nvSpPr>
            <p:cNvPr id="210098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99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09959" name="Text Box 34"/>
          <p:cNvSpPr txBox="1">
            <a:spLocks noChangeArrowheads="1"/>
          </p:cNvSpPr>
          <p:nvPr/>
        </p:nvSpPr>
        <p:spPr bwMode="auto">
          <a:xfrm>
            <a:off x="962025" y="3128963"/>
            <a:ext cx="1595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school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68.80.2.0/24</a:t>
            </a:r>
          </a:p>
        </p:txBody>
      </p:sp>
      <p:pic>
        <p:nvPicPr>
          <p:cNvPr id="699793" name="Picture 4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42084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9796" name="Text Box 404"/>
          <p:cNvSpPr txBox="1">
            <a:spLocks noChangeArrowheads="1"/>
          </p:cNvSpPr>
          <p:nvPr/>
        </p:nvSpPr>
        <p:spPr bwMode="auto">
          <a:xfrm>
            <a:off x="1563688" y="3940175"/>
            <a:ext cx="952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solidFill>
                  <a:srgbClr val="FF0000"/>
                </a:solidFill>
                <a:latin typeface="Arial" charset="0"/>
                <a:cs typeface="+mn-cs"/>
              </a:rPr>
              <a:t>web page</a:t>
            </a:r>
          </a:p>
        </p:txBody>
      </p:sp>
      <p:grpSp>
        <p:nvGrpSpPr>
          <p:cNvPr id="699797" name="Group 405"/>
          <p:cNvGrpSpPr>
            <a:grpSpLocks/>
          </p:cNvGrpSpPr>
          <p:nvPr/>
        </p:nvGrpSpPr>
        <p:grpSpPr bwMode="auto">
          <a:xfrm>
            <a:off x="288925" y="1162050"/>
            <a:ext cx="1416050" cy="1265238"/>
            <a:chOff x="146" y="690"/>
            <a:chExt cx="892" cy="797"/>
          </a:xfrm>
        </p:grpSpPr>
        <p:grpSp>
          <p:nvGrpSpPr>
            <p:cNvPr id="210091" name="Group 400"/>
            <p:cNvGrpSpPr>
              <a:grpSpLocks/>
            </p:cNvGrpSpPr>
            <p:nvPr/>
          </p:nvGrpSpPr>
          <p:grpSpPr bwMode="auto">
            <a:xfrm>
              <a:off x="146" y="690"/>
              <a:ext cx="892" cy="797"/>
              <a:chOff x="146" y="690"/>
              <a:chExt cx="892" cy="797"/>
            </a:xfrm>
          </p:grpSpPr>
          <p:sp>
            <p:nvSpPr>
              <p:cNvPr id="210093" name="Freeform 398"/>
              <p:cNvSpPr>
                <a:spLocks/>
              </p:cNvSpPr>
              <p:nvPr/>
            </p:nvSpPr>
            <p:spPr bwMode="auto">
              <a:xfrm>
                <a:off x="177" y="715"/>
                <a:ext cx="861" cy="772"/>
              </a:xfrm>
              <a:custGeom>
                <a:avLst/>
                <a:gdLst>
                  <a:gd name="T0" fmla="*/ 861 w 861"/>
                  <a:gd name="T1" fmla="*/ 772 h 772"/>
                  <a:gd name="T2" fmla="*/ 0 w 861"/>
                  <a:gd name="T3" fmla="*/ 557 h 772"/>
                  <a:gd name="T4" fmla="*/ 532 w 861"/>
                  <a:gd name="T5" fmla="*/ 405 h 772"/>
                  <a:gd name="T6" fmla="*/ 652 w 861"/>
                  <a:gd name="T7" fmla="*/ 0 h 772"/>
                  <a:gd name="T8" fmla="*/ 861 w 861"/>
                  <a:gd name="T9" fmla="*/ 772 h 7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1" h="772">
                    <a:moveTo>
                      <a:pt x="861" y="772"/>
                    </a:moveTo>
                    <a:lnTo>
                      <a:pt x="0" y="557"/>
                    </a:lnTo>
                    <a:lnTo>
                      <a:pt x="532" y="405"/>
                    </a:lnTo>
                    <a:lnTo>
                      <a:pt x="652" y="0"/>
                    </a:lnTo>
                    <a:lnTo>
                      <a:pt x="861" y="77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grpSp>
            <p:nvGrpSpPr>
              <p:cNvPr id="210094" name="Group 392"/>
              <p:cNvGrpSpPr>
                <a:grpSpLocks/>
              </p:cNvGrpSpPr>
              <p:nvPr/>
            </p:nvGrpSpPr>
            <p:grpSpPr bwMode="auto">
              <a:xfrm>
                <a:off x="148" y="697"/>
                <a:ext cx="694" cy="574"/>
                <a:chOff x="2579" y="1366"/>
                <a:chExt cx="1078" cy="674"/>
              </a:xfrm>
            </p:grpSpPr>
            <p:pic>
              <p:nvPicPr>
                <p:cNvPr id="87217" name="Picture 393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9" y="1366"/>
                  <a:ext cx="1078" cy="6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7218" name="Rectangle 394"/>
                <p:cNvSpPr>
                  <a:spLocks noChangeArrowheads="1"/>
                </p:cNvSpPr>
                <p:nvPr/>
              </p:nvSpPr>
              <p:spPr bwMode="auto">
                <a:xfrm>
                  <a:off x="2633" y="1428"/>
                  <a:ext cx="957" cy="5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7216" name="Rectangle 399"/>
              <p:cNvSpPr>
                <a:spLocks noChangeArrowheads="1"/>
              </p:cNvSpPr>
              <p:nvPr/>
            </p:nvSpPr>
            <p:spPr bwMode="auto">
              <a:xfrm>
                <a:off x="146" y="690"/>
                <a:ext cx="696" cy="58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213" name="Text Box 402"/>
            <p:cNvSpPr txBox="1">
              <a:spLocks noChangeArrowheads="1"/>
            </p:cNvSpPr>
            <p:nvPr/>
          </p:nvSpPr>
          <p:spPr bwMode="auto">
            <a:xfrm>
              <a:off x="227" y="850"/>
              <a:ext cx="5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browser</a:t>
              </a:r>
            </a:p>
          </p:txBody>
        </p:sp>
      </p:grpSp>
      <p:grpSp>
        <p:nvGrpSpPr>
          <p:cNvPr id="209963" name="Group 356"/>
          <p:cNvGrpSpPr>
            <a:grpSpLocks/>
          </p:cNvGrpSpPr>
          <p:nvPr/>
        </p:nvGrpSpPr>
        <p:grpSpPr bwMode="auto">
          <a:xfrm>
            <a:off x="1511300" y="1898650"/>
            <a:ext cx="842963" cy="814388"/>
            <a:chOff x="313" y="1497"/>
            <a:chExt cx="1152" cy="1014"/>
          </a:xfrm>
        </p:grpSpPr>
        <p:pic>
          <p:nvPicPr>
            <p:cNvPr id="210089" name="Picture 354" descr="laptop_stylized_small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090" name="Picture 355" descr="antenna_stylized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9788" name="AutoShape 396"/>
          <p:cNvSpPr>
            <a:spLocks noChangeArrowheads="1"/>
          </p:cNvSpPr>
          <p:nvPr/>
        </p:nvSpPr>
        <p:spPr bwMode="auto">
          <a:xfrm>
            <a:off x="668338" y="2266950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87086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2444750"/>
            <a:ext cx="9144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6" name="Rectangle 43"/>
          <p:cNvSpPr>
            <a:spLocks noChangeArrowheads="1"/>
          </p:cNvSpPr>
          <p:nvPr/>
        </p:nvSpPr>
        <p:spPr bwMode="auto">
          <a:xfrm rot="16200000">
            <a:off x="3416300" y="3551238"/>
            <a:ext cx="147638" cy="1889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98" name="Rectangle 43"/>
          <p:cNvSpPr>
            <a:spLocks noChangeArrowheads="1"/>
          </p:cNvSpPr>
          <p:nvPr/>
        </p:nvSpPr>
        <p:spPr bwMode="auto">
          <a:xfrm rot="2460490">
            <a:off x="3074988" y="3208338"/>
            <a:ext cx="136525" cy="3063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9968" name="Oval 407"/>
          <p:cNvSpPr>
            <a:spLocks noChangeArrowheads="1"/>
          </p:cNvSpPr>
          <p:nvPr/>
        </p:nvSpPr>
        <p:spPr bwMode="auto">
          <a:xfrm>
            <a:off x="2552700" y="3619500"/>
            <a:ext cx="850900" cy="25082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09969" name="Rectangle 410"/>
          <p:cNvSpPr>
            <a:spLocks noChangeArrowheads="1"/>
          </p:cNvSpPr>
          <p:nvPr/>
        </p:nvSpPr>
        <p:spPr bwMode="auto">
          <a:xfrm>
            <a:off x="2552700" y="3590925"/>
            <a:ext cx="854075" cy="1571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i="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09970" name="Oval 411"/>
          <p:cNvSpPr>
            <a:spLocks noChangeArrowheads="1"/>
          </p:cNvSpPr>
          <p:nvPr/>
        </p:nvSpPr>
        <p:spPr bwMode="auto">
          <a:xfrm>
            <a:off x="2549525" y="3421063"/>
            <a:ext cx="850900" cy="293687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grpSp>
        <p:nvGrpSpPr>
          <p:cNvPr id="209971" name="Group 1189"/>
          <p:cNvGrpSpPr>
            <a:grpSpLocks/>
          </p:cNvGrpSpPr>
          <p:nvPr/>
        </p:nvGrpSpPr>
        <p:grpSpPr bwMode="auto">
          <a:xfrm>
            <a:off x="2720975" y="3497263"/>
            <a:ext cx="481013" cy="136525"/>
            <a:chOff x="2468" y="1332"/>
            <a:chExt cx="310" cy="60"/>
          </a:xfrm>
        </p:grpSpPr>
        <p:sp>
          <p:nvSpPr>
            <p:cNvPr id="210087" name="Freeform 1190"/>
            <p:cNvSpPr>
              <a:spLocks/>
            </p:cNvSpPr>
            <p:nvPr/>
          </p:nvSpPr>
          <p:spPr bwMode="auto">
            <a:xfrm>
              <a:off x="2468" y="1332"/>
              <a:ext cx="310" cy="60"/>
            </a:xfrm>
            <a:custGeom>
              <a:avLst/>
              <a:gdLst>
                <a:gd name="T0" fmla="*/ 0 w 310"/>
                <a:gd name="T1" fmla="*/ 60 h 60"/>
                <a:gd name="T2" fmla="*/ 96 w 310"/>
                <a:gd name="T3" fmla="*/ 60 h 60"/>
                <a:gd name="T4" fmla="*/ 192 w 310"/>
                <a:gd name="T5" fmla="*/ 0 h 60"/>
                <a:gd name="T6" fmla="*/ 310 w 31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0" h="60">
                  <a:moveTo>
                    <a:pt x="0" y="60"/>
                  </a:moveTo>
                  <a:lnTo>
                    <a:pt x="96" y="60"/>
                  </a:lnTo>
                  <a:lnTo>
                    <a:pt x="192" y="0"/>
                  </a:lnTo>
                  <a:lnTo>
                    <a:pt x="310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88" name="Freeform 1191"/>
            <p:cNvSpPr>
              <a:spLocks/>
            </p:cNvSpPr>
            <p:nvPr/>
          </p:nvSpPr>
          <p:spPr bwMode="auto">
            <a:xfrm>
              <a:off x="2482" y="1332"/>
              <a:ext cx="282" cy="60"/>
            </a:xfrm>
            <a:custGeom>
              <a:avLst/>
              <a:gdLst>
                <a:gd name="T0" fmla="*/ 0 w 282"/>
                <a:gd name="T1" fmla="*/ 0 h 60"/>
                <a:gd name="T2" fmla="*/ 96 w 282"/>
                <a:gd name="T3" fmla="*/ 0 h 60"/>
                <a:gd name="T4" fmla="*/ 192 w 282"/>
                <a:gd name="T5" fmla="*/ 60 h 60"/>
                <a:gd name="T6" fmla="*/ 282 w 28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60">
                  <a:moveTo>
                    <a:pt x="0" y="0"/>
                  </a:moveTo>
                  <a:lnTo>
                    <a:pt x="96" y="0"/>
                  </a:lnTo>
                  <a:lnTo>
                    <a:pt x="192" y="60"/>
                  </a:lnTo>
                  <a:lnTo>
                    <a:pt x="282" y="6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87093" name="Line 1192"/>
          <p:cNvSpPr>
            <a:spLocks noChangeShapeType="1"/>
          </p:cNvSpPr>
          <p:nvPr/>
        </p:nvSpPr>
        <p:spPr bwMode="auto">
          <a:xfrm>
            <a:off x="2552700" y="3557588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7094" name="Line 1193"/>
          <p:cNvSpPr>
            <a:spLocks noChangeShapeType="1"/>
          </p:cNvSpPr>
          <p:nvPr/>
        </p:nvSpPr>
        <p:spPr bwMode="auto">
          <a:xfrm>
            <a:off x="3400425" y="3567113"/>
            <a:ext cx="0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07" name="Rectangle 43"/>
          <p:cNvSpPr>
            <a:spLocks noChangeArrowheads="1"/>
          </p:cNvSpPr>
          <p:nvPr/>
        </p:nvSpPr>
        <p:spPr bwMode="auto">
          <a:xfrm rot="16200000">
            <a:off x="2338388" y="2365375"/>
            <a:ext cx="146050" cy="314325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209975" name="Group 1185"/>
          <p:cNvGrpSpPr>
            <a:grpSpLocks/>
          </p:cNvGrpSpPr>
          <p:nvPr/>
        </p:nvGrpSpPr>
        <p:grpSpPr bwMode="auto">
          <a:xfrm>
            <a:off x="5338763" y="2667000"/>
            <a:ext cx="830262" cy="455613"/>
            <a:chOff x="4650" y="1129"/>
            <a:chExt cx="246" cy="95"/>
          </a:xfrm>
        </p:grpSpPr>
        <p:sp>
          <p:nvSpPr>
            <p:cNvPr id="210079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80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81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82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85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86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204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205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6" name="Group 1185"/>
          <p:cNvGrpSpPr>
            <a:grpSpLocks/>
          </p:cNvGrpSpPr>
          <p:nvPr/>
        </p:nvGrpSpPr>
        <p:grpSpPr bwMode="auto">
          <a:xfrm>
            <a:off x="6729413" y="2401888"/>
            <a:ext cx="808037" cy="425450"/>
            <a:chOff x="4650" y="1129"/>
            <a:chExt cx="246" cy="95"/>
          </a:xfrm>
        </p:grpSpPr>
        <p:sp>
          <p:nvSpPr>
            <p:cNvPr id="210071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72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73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74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77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78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96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97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7" name="Group 1185"/>
          <p:cNvGrpSpPr>
            <a:grpSpLocks/>
          </p:cNvGrpSpPr>
          <p:nvPr/>
        </p:nvGrpSpPr>
        <p:grpSpPr bwMode="auto">
          <a:xfrm>
            <a:off x="7343775" y="3338513"/>
            <a:ext cx="892175" cy="390525"/>
            <a:chOff x="4650" y="1129"/>
            <a:chExt cx="246" cy="95"/>
          </a:xfrm>
        </p:grpSpPr>
        <p:sp>
          <p:nvSpPr>
            <p:cNvPr id="210063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64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65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66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69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70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88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89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8" name="Group 1185"/>
          <p:cNvGrpSpPr>
            <a:grpSpLocks/>
          </p:cNvGrpSpPr>
          <p:nvPr/>
        </p:nvGrpSpPr>
        <p:grpSpPr bwMode="auto">
          <a:xfrm>
            <a:off x="5754688" y="4344988"/>
            <a:ext cx="808037" cy="425450"/>
            <a:chOff x="4650" y="1129"/>
            <a:chExt cx="246" cy="95"/>
          </a:xfrm>
        </p:grpSpPr>
        <p:sp>
          <p:nvSpPr>
            <p:cNvPr id="21005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5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5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58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61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62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80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81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9" name="Group 1185"/>
          <p:cNvGrpSpPr>
            <a:grpSpLocks/>
          </p:cNvGrpSpPr>
          <p:nvPr/>
        </p:nvGrpSpPr>
        <p:grpSpPr bwMode="auto">
          <a:xfrm>
            <a:off x="4013200" y="4710113"/>
            <a:ext cx="808038" cy="425450"/>
            <a:chOff x="4650" y="1129"/>
            <a:chExt cx="246" cy="95"/>
          </a:xfrm>
        </p:grpSpPr>
        <p:sp>
          <p:nvSpPr>
            <p:cNvPr id="21004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4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4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50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53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54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72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73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80" name="Group 248"/>
          <p:cNvGrpSpPr>
            <a:grpSpLocks/>
          </p:cNvGrpSpPr>
          <p:nvPr/>
        </p:nvGrpSpPr>
        <p:grpSpPr bwMode="auto">
          <a:xfrm>
            <a:off x="7218363" y="1558925"/>
            <a:ext cx="358775" cy="623888"/>
            <a:chOff x="4140" y="429"/>
            <a:chExt cx="1425" cy="2396"/>
          </a:xfrm>
        </p:grpSpPr>
        <p:sp>
          <p:nvSpPr>
            <p:cNvPr id="210015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37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17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18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40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020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166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7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42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022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7164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5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44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45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02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7162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3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10026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0027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160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1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49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29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30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52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32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54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5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6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7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8715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9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209981" name="Group 248"/>
          <p:cNvGrpSpPr>
            <a:grpSpLocks/>
          </p:cNvGrpSpPr>
          <p:nvPr/>
        </p:nvGrpSpPr>
        <p:grpSpPr bwMode="auto">
          <a:xfrm>
            <a:off x="2876550" y="4454525"/>
            <a:ext cx="358775" cy="623888"/>
            <a:chOff x="4140" y="429"/>
            <a:chExt cx="1425" cy="2396"/>
          </a:xfrm>
        </p:grpSpPr>
        <p:sp>
          <p:nvSpPr>
            <p:cNvPr id="209983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05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9985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986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08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9988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134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35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10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9990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7132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33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12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13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9993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7130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31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09994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09995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128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29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17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9997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998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20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00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22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3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4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5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87126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7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209982" name="Picture 22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7461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80</a:t>
            </a:fld>
            <a:endParaRPr lang="en-US" sz="1200" dirty="0">
              <a:latin typeface="Tahoma" charset="0"/>
            </a:endParaRPr>
          </a:p>
        </p:txBody>
      </p:sp>
      <p:sp>
        <p:nvSpPr>
          <p:cNvPr id="29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00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9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796" grpId="0"/>
      <p:bldP spid="69978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45" name="Group 156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106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106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06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06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06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18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106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112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112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8190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6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7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8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107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108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1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09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109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1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9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823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4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821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9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823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3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821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1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9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823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3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109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110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823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3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822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10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110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2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10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2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2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2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3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8823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3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107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8819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9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9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9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8820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8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820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108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820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8806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525"/>
            <a:ext cx="8034338" cy="99695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 connecting to the Internet</a:t>
            </a:r>
          </a:p>
        </p:txBody>
      </p:sp>
      <p:sp>
        <p:nvSpPr>
          <p:cNvPr id="701629" name="Rectangle 189"/>
          <p:cNvSpPr>
            <a:spLocks noGrp="1" noChangeArrowheads="1"/>
          </p:cNvSpPr>
          <p:nvPr>
            <p:ph type="body" idx="1"/>
          </p:nvPr>
        </p:nvSpPr>
        <p:spPr>
          <a:xfrm>
            <a:off x="5037138" y="1128713"/>
            <a:ext cx="3732212" cy="1262062"/>
          </a:xfrm>
        </p:spPr>
        <p:txBody>
          <a:bodyPr/>
          <a:lstStyle/>
          <a:p>
            <a:pPr marL="231775" indent="-231775">
              <a:defRPr/>
            </a:pPr>
            <a:r>
              <a:rPr lang="en-US" sz="2200" dirty="0">
                <a:latin typeface="Gill Sans MT" charset="0"/>
                <a:cs typeface="+mn-cs"/>
              </a:rPr>
              <a:t>connecting laptop needs to get its own IP address, addr of first-hop router, addr of DNS server: use </a:t>
            </a:r>
            <a:r>
              <a:rPr lang="en-US" sz="2200" i="1" dirty="0">
                <a:solidFill>
                  <a:srgbClr val="C00000"/>
                </a:solidFill>
                <a:latin typeface="Gill Sans MT" charset="0"/>
                <a:cs typeface="+mn-cs"/>
              </a:rPr>
              <a:t>DHCP</a:t>
            </a:r>
          </a:p>
        </p:txBody>
      </p:sp>
      <p:sp>
        <p:nvSpPr>
          <p:cNvPr id="701661" name="AutoShape 221"/>
          <p:cNvSpPr>
            <a:spLocks noChangeArrowheads="1"/>
          </p:cNvSpPr>
          <p:nvPr/>
        </p:nvSpPr>
        <p:spPr bwMode="auto">
          <a:xfrm>
            <a:off x="830263" y="2266950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701690" name="Group 250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1054" name="Freeform 249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1055" name="Group 248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8177" name="Rectangle 242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78" name="Text Box 241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8179" name="Line 243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80" name="Line 244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81" name="Line 245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82" name="Line 246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1693" name="Group 253"/>
          <p:cNvGrpSpPr>
            <a:grpSpLocks/>
          </p:cNvGrpSpPr>
          <p:nvPr/>
        </p:nvGrpSpPr>
        <p:grpSpPr bwMode="auto">
          <a:xfrm>
            <a:off x="520700" y="1162050"/>
            <a:ext cx="544513" cy="244475"/>
            <a:chOff x="844" y="3337"/>
            <a:chExt cx="343" cy="154"/>
          </a:xfrm>
        </p:grpSpPr>
        <p:sp>
          <p:nvSpPr>
            <p:cNvPr id="88173" name="Rectangle 251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174" name="Text Box 252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FFFFFF"/>
                  </a:solidFill>
                  <a:latin typeface="Arial" charset="0"/>
                  <a:cs typeface="+mn-cs"/>
                </a:rPr>
                <a:t>DHCP</a:t>
              </a:r>
            </a:p>
          </p:txBody>
        </p:sp>
      </p:grpSp>
      <p:grpSp>
        <p:nvGrpSpPr>
          <p:cNvPr id="701739" name="Group 299"/>
          <p:cNvGrpSpPr>
            <a:grpSpLocks/>
          </p:cNvGrpSpPr>
          <p:nvPr/>
        </p:nvGrpSpPr>
        <p:grpSpPr bwMode="auto">
          <a:xfrm>
            <a:off x="66675" y="1181100"/>
            <a:ext cx="1081088" cy="1166813"/>
            <a:chOff x="42" y="744"/>
            <a:chExt cx="681" cy="735"/>
          </a:xfrm>
        </p:grpSpPr>
        <p:grpSp>
          <p:nvGrpSpPr>
            <p:cNvPr id="211020" name="Group 296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11022" name="Group 29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1047" name="Group 25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8171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72" name="Text Box 2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8169" name="Rectangle 266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70" name="Rectangle 267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023" name="Group 274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1041" name="Group 26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66" name="Rectangle 26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67" name="Text Box 2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1042" name="Group 27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64" name="Rectangle 27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65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1024" name="Group 293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8160" name="Rectangle 276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61" name="Rectangle 277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025" name="Group 29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1026" name="Group 287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1030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1033" name="Group 2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8158" name="Rectangle 2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59" name="Text Box 28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1034" name="Group 2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8156" name="Rectangle 2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57" name="Rectangle 2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8152" name="Rectangle 285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53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8148" name="Rectangle 288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49" name="Rectangle 290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50" name="Rectangle 291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8142" name="AutoShape 297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1758" name="Group 318"/>
          <p:cNvGrpSpPr>
            <a:grpSpLocks/>
          </p:cNvGrpSpPr>
          <p:nvPr/>
        </p:nvGrpSpPr>
        <p:grpSpPr bwMode="auto">
          <a:xfrm>
            <a:off x="650875" y="2389188"/>
            <a:ext cx="1081088" cy="244475"/>
            <a:chOff x="504" y="3523"/>
            <a:chExt cx="681" cy="154"/>
          </a:xfrm>
        </p:grpSpPr>
        <p:grpSp>
          <p:nvGrpSpPr>
            <p:cNvPr id="211007" name="Group 319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211011" name="Group 320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211014" name="Group 321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39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40" name="Text Box 3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1015" name="Group 324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37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38" name="Rectangle 326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88133" name="Rectangle 327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34" name="Rectangle 328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8129" name="Rectangle 329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130" name="Rectangle 330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131" name="Rectangle 331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1782" name="Group 342"/>
          <p:cNvGrpSpPr>
            <a:grpSpLocks/>
          </p:cNvGrpSpPr>
          <p:nvPr/>
        </p:nvGrpSpPr>
        <p:grpSpPr bwMode="auto">
          <a:xfrm>
            <a:off x="1477963" y="3081338"/>
            <a:ext cx="1316037" cy="1314450"/>
            <a:chOff x="931" y="1941"/>
            <a:chExt cx="829" cy="828"/>
          </a:xfrm>
        </p:grpSpPr>
        <p:sp>
          <p:nvSpPr>
            <p:cNvPr id="210999" name="Freeform 334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1000" name="Group 335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8122" name="Rectangle 33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23" name="Text Box 337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8124" name="Line 33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25" name="Line 33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26" name="Line 34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27" name="Line 34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1882" name="Group 442"/>
          <p:cNvGrpSpPr>
            <a:grpSpLocks/>
          </p:cNvGrpSpPr>
          <p:nvPr/>
        </p:nvGrpSpPr>
        <p:grpSpPr bwMode="auto">
          <a:xfrm>
            <a:off x="339725" y="2981325"/>
            <a:ext cx="1081088" cy="1217613"/>
            <a:chOff x="1404" y="3105"/>
            <a:chExt cx="681" cy="767"/>
          </a:xfrm>
        </p:grpSpPr>
        <p:grpSp>
          <p:nvGrpSpPr>
            <p:cNvPr id="210964" name="Group 34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0969" name="Group 34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0994" name="Group 34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8118" name="Rectangle 34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19" name="Text Box 3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8116" name="Rectangle 34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17" name="Rectangle 35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0970" name="Group 35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0988" name="Group 35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13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14" name="Text Box 3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0989" name="Group 35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11" name="Rectangle 35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12" name="Rectangle 35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0971" name="Group 35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8107" name="Rectangle 35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08" name="Rectangle 36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0972" name="Group 36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0973" name="Group 36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0977" name="Group 36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0980" name="Group 3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8105" name="Rectangle 3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06" name="Text Box 36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0981" name="Group 3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8103" name="Rectangle 3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04" name="Rectangle 3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8099" name="Rectangle 37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00" name="Rectangle 37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8095" name="Rectangle 37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096" name="Rectangle 37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097" name="Rectangle 37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8086" name="AutoShape 37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966" name="Group 379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8088" name="Rectangle 38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089" name="Text Box 38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DHCP</a:t>
                </a:r>
              </a:p>
            </p:txBody>
          </p:sp>
        </p:grpSp>
      </p:grpSp>
      <p:grpSp>
        <p:nvGrpSpPr>
          <p:cNvPr id="701916" name="Group 476"/>
          <p:cNvGrpSpPr>
            <a:grpSpLocks/>
          </p:cNvGrpSpPr>
          <p:nvPr/>
        </p:nvGrpSpPr>
        <p:grpSpPr bwMode="auto">
          <a:xfrm>
            <a:off x="803275" y="3178175"/>
            <a:ext cx="544513" cy="244475"/>
            <a:chOff x="844" y="3337"/>
            <a:chExt cx="343" cy="154"/>
          </a:xfrm>
        </p:grpSpPr>
        <p:sp>
          <p:nvSpPr>
            <p:cNvPr id="88083" name="Rectangle 477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084" name="Text Box 478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FFFFFF"/>
                  </a:solidFill>
                  <a:latin typeface="Arial" charset="0"/>
                  <a:cs typeface="+mn-cs"/>
                </a:rPr>
                <a:t>DHCP</a:t>
              </a:r>
            </a:p>
          </p:txBody>
        </p:sp>
      </p:grpSp>
      <p:sp>
        <p:nvSpPr>
          <p:cNvPr id="701919" name="Rectangle 479"/>
          <p:cNvSpPr>
            <a:spLocks noChangeArrowheads="1"/>
          </p:cNvSpPr>
          <p:nvPr/>
        </p:nvSpPr>
        <p:spPr bwMode="auto">
          <a:xfrm>
            <a:off x="5037138" y="2568575"/>
            <a:ext cx="3892550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DHCP request </a:t>
            </a:r>
            <a:r>
              <a:rPr lang="en-US" sz="2200" dirty="0">
                <a:solidFill>
                  <a:srgbClr val="3333CC"/>
                </a:solidFill>
                <a:latin typeface="Gill Sans MT" charset="0"/>
                <a:cs typeface="+mn-cs"/>
              </a:rPr>
              <a:t>encapsulated</a:t>
            </a:r>
            <a:r>
              <a:rPr lang="en-US" sz="2200" i="0" dirty="0">
                <a:solidFill>
                  <a:srgbClr val="3333CC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in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UDP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, encapsulated in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IP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, encapsulated in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802.3</a:t>
            </a:r>
            <a:r>
              <a:rPr lang="en-US" sz="22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Ethernet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200" i="0" dirty="0">
              <a:solidFill>
                <a:srgbClr val="000000"/>
              </a:solidFill>
              <a:latin typeface="Gill Sans MT" charset="0"/>
              <a:cs typeface="+mn-cs"/>
            </a:endParaRPr>
          </a:p>
        </p:txBody>
      </p:sp>
      <p:sp>
        <p:nvSpPr>
          <p:cNvPr id="701920" name="Rectangle 480"/>
          <p:cNvSpPr>
            <a:spLocks noChangeArrowheads="1"/>
          </p:cNvSpPr>
          <p:nvPr/>
        </p:nvSpPr>
        <p:spPr bwMode="auto">
          <a:xfrm>
            <a:off x="5035550" y="3979863"/>
            <a:ext cx="3924300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Ethernet frame </a:t>
            </a:r>
            <a:r>
              <a:rPr lang="en-US" sz="2200" dirty="0">
                <a:solidFill>
                  <a:srgbClr val="000099"/>
                </a:solidFill>
                <a:latin typeface="Gill Sans MT" charset="0"/>
                <a:cs typeface="+mn-cs"/>
              </a:rPr>
              <a:t>broadcast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 (dest: FFFFFFFFFFFF) on LAN, received at router running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DHCP</a:t>
            </a:r>
            <a:r>
              <a:rPr lang="en-US" sz="22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server</a:t>
            </a:r>
          </a:p>
        </p:txBody>
      </p:sp>
      <p:sp>
        <p:nvSpPr>
          <p:cNvPr id="701921" name="Rectangle 481"/>
          <p:cNvSpPr>
            <a:spLocks noChangeArrowheads="1"/>
          </p:cNvSpPr>
          <p:nvPr/>
        </p:nvSpPr>
        <p:spPr bwMode="auto">
          <a:xfrm>
            <a:off x="5033963" y="5316538"/>
            <a:ext cx="3802062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Ethernet </a:t>
            </a:r>
            <a:r>
              <a:rPr lang="en-US" sz="2200" dirty="0">
                <a:solidFill>
                  <a:srgbClr val="000099"/>
                </a:solidFill>
                <a:latin typeface="Gill Sans MT" charset="0"/>
                <a:cs typeface="+mn-cs"/>
              </a:rPr>
              <a:t>demuxed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 to IP demuxed, UDP demuxed to DHCP </a:t>
            </a:r>
          </a:p>
        </p:txBody>
      </p:sp>
      <p:pic>
        <p:nvPicPr>
          <p:cNvPr id="210961" name="Picture 15" descr="underline_base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6715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81</a:t>
            </a:fld>
            <a:endParaRPr lang="en-US" sz="1200" dirty="0">
              <a:latin typeface="Tahoma" charset="0"/>
            </a:endParaRPr>
          </a:p>
        </p:txBody>
      </p:sp>
      <p:sp>
        <p:nvSpPr>
          <p:cNvPr id="1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57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0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0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1144E-6 L 0.26823 -0.00139 L 0.10833 0.27287 L -0.01806 0.27125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3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0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70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629" grpId="0" build="p"/>
      <p:bldP spid="701661" grpId="0" animBg="1"/>
      <p:bldP spid="701661" grpId="1" animBg="1"/>
      <p:bldP spid="701919" grpId="0"/>
      <p:bldP spid="701920" grpId="0"/>
      <p:bldP spid="701921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969" name="Group 152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208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208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08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08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08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0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208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214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214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9210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2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3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4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209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210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3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11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211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3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1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925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6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923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1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925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5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923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3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1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925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5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211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212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925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5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924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12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212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4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12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4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4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4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5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8925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5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209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8921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1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1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1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8922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0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922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210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922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7138" y="1158875"/>
            <a:ext cx="3430587" cy="1573213"/>
          </a:xfrm>
        </p:spPr>
        <p:txBody>
          <a:bodyPr/>
          <a:lstStyle/>
          <a:p>
            <a:pPr marL="231775" indent="-231775">
              <a:lnSpc>
                <a:spcPct val="80000"/>
              </a:lnSpc>
              <a:defRPr/>
            </a:pPr>
            <a:r>
              <a:rPr lang="en-US" sz="2000" dirty="0">
                <a:latin typeface="Gill Sans MT" charset="0"/>
                <a:cs typeface="+mn-cs"/>
              </a:rPr>
              <a:t>DHCP server formulates </a:t>
            </a:r>
            <a:r>
              <a:rPr lang="en-US" sz="2000" i="1" dirty="0">
                <a:solidFill>
                  <a:srgbClr val="C00000"/>
                </a:solidFill>
                <a:latin typeface="Gill Sans MT" charset="0"/>
                <a:cs typeface="+mn-cs"/>
              </a:rPr>
              <a:t>DHCP ACK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dirty="0">
                <a:latin typeface="Gill Sans MT" charset="0"/>
                <a:cs typeface="+mn-cs"/>
              </a:rPr>
              <a:t>containing client</a:t>
            </a:r>
            <a:r>
              <a:rPr lang="ja-JP" altLang="en-US" sz="2000" dirty="0">
                <a:latin typeface="Gill Sans MT" charset="0"/>
                <a:cs typeface="+mn-cs"/>
              </a:rPr>
              <a:t>’</a:t>
            </a:r>
            <a:r>
              <a:rPr lang="en-US" sz="2000" dirty="0">
                <a:latin typeface="Gill Sans MT" charset="0"/>
                <a:cs typeface="+mn-cs"/>
              </a:rPr>
              <a:t>s IP address, IP address of first-hop router for client, name &amp; IP address of DNS server</a:t>
            </a:r>
          </a:p>
          <a:p>
            <a:pPr>
              <a:lnSpc>
                <a:spcPct val="80000"/>
              </a:lnSpc>
              <a:defRPr/>
            </a:pPr>
            <a:endParaRPr lang="en-US" sz="2000" dirty="0">
              <a:latin typeface="Gill Sans MT" charset="0"/>
              <a:cs typeface="+mn-cs"/>
            </a:endParaRPr>
          </a:p>
        </p:txBody>
      </p:sp>
      <p:grpSp>
        <p:nvGrpSpPr>
          <p:cNvPr id="703533" name="Group 4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2074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2075" name="Group 47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9197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98" name="Text Box 49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9199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00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01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02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3545" name="Group 57"/>
          <p:cNvGrpSpPr>
            <a:grpSpLocks/>
          </p:cNvGrpSpPr>
          <p:nvPr/>
        </p:nvGrpSpPr>
        <p:grpSpPr bwMode="auto">
          <a:xfrm>
            <a:off x="352425" y="3152775"/>
            <a:ext cx="1081088" cy="1166813"/>
            <a:chOff x="42" y="744"/>
            <a:chExt cx="681" cy="735"/>
          </a:xfrm>
        </p:grpSpPr>
        <p:grpSp>
          <p:nvGrpSpPr>
            <p:cNvPr id="212042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12044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2069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9193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94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9191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92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2045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2063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88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89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64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86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87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2046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9182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83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2047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2048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2052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2055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9180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81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2056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9178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79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917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75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9170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71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72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9164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3578" name="Group 90"/>
          <p:cNvGrpSpPr>
            <a:grpSpLocks/>
          </p:cNvGrpSpPr>
          <p:nvPr/>
        </p:nvGrpSpPr>
        <p:grpSpPr bwMode="auto">
          <a:xfrm>
            <a:off x="449263" y="4238625"/>
            <a:ext cx="1081087" cy="244475"/>
            <a:chOff x="504" y="3523"/>
            <a:chExt cx="681" cy="154"/>
          </a:xfrm>
        </p:grpSpPr>
        <p:grpSp>
          <p:nvGrpSpPr>
            <p:cNvPr id="212029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212033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212036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61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62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37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59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60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89155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56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9151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9152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9153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3592" name="Group 104"/>
          <p:cNvGrpSpPr>
            <a:grpSpLocks/>
          </p:cNvGrpSpPr>
          <p:nvPr/>
        </p:nvGrpSpPr>
        <p:grpSpPr bwMode="auto">
          <a:xfrm>
            <a:off x="1477963" y="3081338"/>
            <a:ext cx="1316037" cy="1314450"/>
            <a:chOff x="931" y="1941"/>
            <a:chExt cx="829" cy="828"/>
          </a:xfrm>
        </p:grpSpPr>
        <p:sp>
          <p:nvSpPr>
            <p:cNvPr id="212021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2022" name="Group 106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9144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45" name="Text Box 10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9146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147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148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149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3601" name="Group 113"/>
          <p:cNvGrpSpPr>
            <a:grpSpLocks/>
          </p:cNvGrpSpPr>
          <p:nvPr/>
        </p:nvGrpSpPr>
        <p:grpSpPr bwMode="auto">
          <a:xfrm>
            <a:off x="71438" y="969963"/>
            <a:ext cx="1081087" cy="1217612"/>
            <a:chOff x="1404" y="3105"/>
            <a:chExt cx="681" cy="767"/>
          </a:xfrm>
        </p:grpSpPr>
        <p:grpSp>
          <p:nvGrpSpPr>
            <p:cNvPr id="211986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1991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2016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9140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41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9138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39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992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2010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35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36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11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33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34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1993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9129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30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994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1995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1999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2002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9127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28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2003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9125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26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9121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22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9117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18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19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9108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1988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9110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11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DHCP</a:t>
                </a:r>
              </a:p>
            </p:txBody>
          </p:sp>
        </p:grpSp>
      </p:grpSp>
      <p:grpSp>
        <p:nvGrpSpPr>
          <p:cNvPr id="703637" name="Group 149"/>
          <p:cNvGrpSpPr>
            <a:grpSpLocks/>
          </p:cNvGrpSpPr>
          <p:nvPr/>
        </p:nvGrpSpPr>
        <p:grpSpPr bwMode="auto">
          <a:xfrm>
            <a:off x="803275" y="3178175"/>
            <a:ext cx="544513" cy="244475"/>
            <a:chOff x="844" y="3337"/>
            <a:chExt cx="343" cy="154"/>
          </a:xfrm>
        </p:grpSpPr>
        <p:sp>
          <p:nvSpPr>
            <p:cNvPr id="89105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9106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FFFFFF"/>
                  </a:solidFill>
                  <a:latin typeface="Arial" charset="0"/>
                  <a:cs typeface="+mn-cs"/>
                </a:rPr>
                <a:t>DHCP</a:t>
              </a:r>
            </a:p>
          </p:txBody>
        </p:sp>
      </p:grpSp>
      <p:sp>
        <p:nvSpPr>
          <p:cNvPr id="703643" name="Rectangle 155"/>
          <p:cNvSpPr>
            <a:spLocks noChangeArrowheads="1"/>
          </p:cNvSpPr>
          <p:nvPr/>
        </p:nvSpPr>
        <p:spPr bwMode="auto">
          <a:xfrm>
            <a:off x="4997450" y="2709863"/>
            <a:ext cx="3421063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encapsulation at DHCP server, frame forwarded (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switch learning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) through LAN, demultiplexing at client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i="0" dirty="0">
              <a:solidFill>
                <a:srgbClr val="000000"/>
              </a:solidFill>
              <a:latin typeface="Gill Sans MT" charset="0"/>
              <a:cs typeface="+mn-cs"/>
            </a:endParaRPr>
          </a:p>
        </p:txBody>
      </p:sp>
      <p:sp>
        <p:nvSpPr>
          <p:cNvPr id="703644" name="Text Box 156"/>
          <p:cNvSpPr txBox="1">
            <a:spLocks noChangeArrowheads="1"/>
          </p:cNvSpPr>
          <p:nvPr/>
        </p:nvSpPr>
        <p:spPr bwMode="auto">
          <a:xfrm>
            <a:off x="1379538" y="5260975"/>
            <a:ext cx="664368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  <a:latin typeface="Gill Sans MT" charset="0"/>
                <a:cs typeface="+mn-cs"/>
              </a:rPr>
              <a:t>Client now has IP address, knows name &amp; addr of DNS 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  <a:latin typeface="Gill Sans MT" charset="0"/>
                <a:cs typeface="+mn-cs"/>
              </a:rPr>
              <a:t>server, IP address of its first-hop router</a:t>
            </a:r>
          </a:p>
        </p:txBody>
      </p:sp>
      <p:sp>
        <p:nvSpPr>
          <p:cNvPr id="703645" name="Rectangle 157"/>
          <p:cNvSpPr>
            <a:spLocks noChangeArrowheads="1"/>
          </p:cNvSpPr>
          <p:nvPr/>
        </p:nvSpPr>
        <p:spPr bwMode="auto">
          <a:xfrm>
            <a:off x="4989513" y="4111625"/>
            <a:ext cx="3421062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DHCP client receives DHCP ACK reply</a:t>
            </a:r>
          </a:p>
        </p:txBody>
      </p:sp>
      <p:sp>
        <p:nvSpPr>
          <p:cNvPr id="8910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525"/>
            <a:ext cx="8034338" cy="99695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 connecting to the Internet</a:t>
            </a:r>
          </a:p>
        </p:txBody>
      </p:sp>
      <p:pic>
        <p:nvPicPr>
          <p:cNvPr id="211983" name="Picture 15" descr="underline_base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6715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82</a:t>
            </a:fld>
            <a:endParaRPr lang="en-US" sz="1200" dirty="0">
              <a:latin typeface="Tahoma" charset="0"/>
            </a:endParaRPr>
          </a:p>
        </p:txBody>
      </p:sp>
      <p:sp>
        <p:nvSpPr>
          <p:cNvPr id="17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10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0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-15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0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70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1" grpId="0" build="p"/>
      <p:bldP spid="703643" grpId="0" build="p"/>
      <p:bldP spid="703644" grpId="0"/>
      <p:bldP spid="703645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993" name="Group 92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3057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3058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059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060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061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183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3063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311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311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018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02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03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04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3068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3083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0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085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3086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0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88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023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3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021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90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023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3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021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1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93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023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3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3094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3095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022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2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021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097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3098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2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100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2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022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3069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019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9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9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9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019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75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020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20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20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3076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019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19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20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9011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53488" cy="1001713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 ARP (before DNS, before HTTP)</a:t>
            </a:r>
          </a:p>
        </p:txBody>
      </p:sp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1025" y="1014413"/>
            <a:ext cx="4667250" cy="1262062"/>
          </a:xfrm>
        </p:spPr>
        <p:txBody>
          <a:bodyPr/>
          <a:lstStyle/>
          <a:p>
            <a:pPr>
              <a:defRPr/>
            </a:pPr>
            <a:r>
              <a:rPr lang="en-US" sz="2200" dirty="0">
                <a:latin typeface="Gill Sans MT" charset="0"/>
                <a:cs typeface="+mn-cs"/>
              </a:rPr>
              <a:t>before sending </a:t>
            </a:r>
            <a:r>
              <a:rPr lang="en-US" sz="2200" i="1" dirty="0">
                <a:solidFill>
                  <a:srgbClr val="C00000"/>
                </a:solidFill>
                <a:latin typeface="Gill Sans MT" charset="0"/>
                <a:cs typeface="+mn-cs"/>
              </a:rPr>
              <a:t>HTTP</a:t>
            </a:r>
            <a:r>
              <a:rPr lang="en-US" sz="2200" b="1" i="1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dirty="0">
                <a:latin typeface="Gill Sans MT" charset="0"/>
                <a:cs typeface="+mn-cs"/>
              </a:rPr>
              <a:t>request, need IP address of www.google.com:  </a:t>
            </a:r>
            <a:r>
              <a:rPr lang="en-US" sz="2200" i="1" dirty="0">
                <a:solidFill>
                  <a:srgbClr val="C00000"/>
                </a:solidFill>
                <a:latin typeface="Gill Sans MT" charset="0"/>
                <a:cs typeface="+mn-cs"/>
              </a:rPr>
              <a:t>DNS</a:t>
            </a:r>
          </a:p>
        </p:txBody>
      </p:sp>
      <p:sp>
        <p:nvSpPr>
          <p:cNvPr id="212998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704557" name="Group 4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3049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3050" name="Group 4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0172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73" name="Text Box 49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0174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75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76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77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4788" name="Group 276"/>
          <p:cNvGrpSpPr>
            <a:grpSpLocks/>
          </p:cNvGrpSpPr>
          <p:nvPr/>
        </p:nvGrpSpPr>
        <p:grpSpPr bwMode="auto">
          <a:xfrm>
            <a:off x="280988" y="1157288"/>
            <a:ext cx="762000" cy="876300"/>
            <a:chOff x="177" y="729"/>
            <a:chExt cx="480" cy="552"/>
          </a:xfrm>
        </p:grpSpPr>
        <p:grpSp>
          <p:nvGrpSpPr>
            <p:cNvPr id="213029" name="Group 54"/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90168" name="Rectangle 55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69" name="Text Box 56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  <p:grpSp>
          <p:nvGrpSpPr>
            <p:cNvPr id="213030" name="Group 59"/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213042" name="Group 60"/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90166" name="Rectangle 61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16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DNS</a:t>
                  </a:r>
                </a:p>
              </p:txBody>
            </p:sp>
          </p:grpSp>
          <p:sp>
            <p:nvSpPr>
              <p:cNvPr id="90164" name="Rectangle 63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65" name="Rectangle 64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3031" name="Group 65"/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213036" name="Group 66"/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90161" name="Rectangle 67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16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DNS</a:t>
                  </a:r>
                </a:p>
              </p:txBody>
            </p:sp>
          </p:grpSp>
          <p:grpSp>
            <p:nvGrpSpPr>
              <p:cNvPr id="213037" name="Group 69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0159" name="Rectangle 70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160" name="Rectangle 71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3032" name="Group 72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0155" name="Rectangle 73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56" name="Rectangle 74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0154" name="AutoShape 89"/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704664" name="Rectangle 152"/>
          <p:cNvSpPr>
            <a:spLocks noChangeArrowheads="1"/>
          </p:cNvSpPr>
          <p:nvPr/>
        </p:nvSpPr>
        <p:spPr bwMode="auto">
          <a:xfrm>
            <a:off x="4387850" y="2051050"/>
            <a:ext cx="4586288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DNS query created, encapsulated in UDP, encapsulated in IP, encapsulated in Eth.  To send frame to router, need MAC address of router interface: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ARP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defRPr/>
            </a:pPr>
            <a:endParaRPr lang="en-US" sz="2200" b="1" dirty="0">
              <a:solidFill>
                <a:srgbClr val="000000"/>
              </a:solidFill>
              <a:latin typeface="Gill Sans MT" charset="0"/>
              <a:cs typeface="+mn-cs"/>
            </a:endParaRPr>
          </a:p>
        </p:txBody>
      </p:sp>
      <p:sp>
        <p:nvSpPr>
          <p:cNvPr id="704665" name="Rectangle 153"/>
          <p:cNvSpPr>
            <a:spLocks noChangeArrowheads="1"/>
          </p:cNvSpPr>
          <p:nvPr/>
        </p:nvSpPr>
        <p:spPr bwMode="auto">
          <a:xfrm>
            <a:off x="4419600" y="3608388"/>
            <a:ext cx="4386263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ARP query</a:t>
            </a:r>
            <a:r>
              <a:rPr lang="en-US" sz="22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broadcast, received by router, which replies with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ARP reply</a:t>
            </a:r>
            <a:r>
              <a:rPr lang="en-US" sz="22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giving MAC address of router interface</a:t>
            </a:r>
          </a:p>
        </p:txBody>
      </p:sp>
      <p:sp>
        <p:nvSpPr>
          <p:cNvPr id="704666" name="Rectangle 154"/>
          <p:cNvSpPr>
            <a:spLocks noChangeArrowheads="1"/>
          </p:cNvSpPr>
          <p:nvPr/>
        </p:nvSpPr>
        <p:spPr bwMode="auto">
          <a:xfrm>
            <a:off x="4471988" y="5000625"/>
            <a:ext cx="42862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client now knows MAC address of first hop router, so can now send frame containing DNS query </a:t>
            </a:r>
          </a:p>
        </p:txBody>
      </p:sp>
      <p:grpSp>
        <p:nvGrpSpPr>
          <p:cNvPr id="704775" name="Group 263"/>
          <p:cNvGrpSpPr>
            <a:grpSpLocks/>
          </p:cNvGrpSpPr>
          <p:nvPr/>
        </p:nvGrpSpPr>
        <p:grpSpPr bwMode="auto">
          <a:xfrm>
            <a:off x="92075" y="1868488"/>
            <a:ext cx="1081088" cy="244475"/>
            <a:chOff x="76" y="2296"/>
            <a:chExt cx="681" cy="154"/>
          </a:xfrm>
        </p:grpSpPr>
        <p:sp>
          <p:nvSpPr>
            <p:cNvPr id="90145" name="Rectangle 103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6" name="Rectangle 101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7" name="Rectangle 102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8" name="Rectangle 100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9" name="Text Box 95"/>
            <p:cNvSpPr txBox="1">
              <a:spLocks noChangeArrowheads="1"/>
            </p:cNvSpPr>
            <p:nvPr/>
          </p:nvSpPr>
          <p:spPr bwMode="auto">
            <a:xfrm>
              <a:off x="182" y="2296"/>
              <a:ext cx="50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ARP query</a:t>
              </a:r>
            </a:p>
          </p:txBody>
        </p:sp>
      </p:grpSp>
      <p:grpSp>
        <p:nvGrpSpPr>
          <p:cNvPr id="704767" name="Group 255"/>
          <p:cNvGrpSpPr>
            <a:grpSpLocks/>
          </p:cNvGrpSpPr>
          <p:nvPr/>
        </p:nvGrpSpPr>
        <p:grpSpPr bwMode="auto">
          <a:xfrm>
            <a:off x="2241550" y="2982913"/>
            <a:ext cx="1016000" cy="877887"/>
            <a:chOff x="719" y="2137"/>
            <a:chExt cx="640" cy="553"/>
          </a:xfrm>
        </p:grpSpPr>
        <p:sp>
          <p:nvSpPr>
            <p:cNvPr id="213016" name="Freeform 244"/>
            <p:cNvSpPr>
              <a:spLocks/>
            </p:cNvSpPr>
            <p:nvPr/>
          </p:nvSpPr>
          <p:spPr bwMode="auto">
            <a:xfrm>
              <a:off x="755" y="2268"/>
              <a:ext cx="604" cy="422"/>
            </a:xfrm>
            <a:custGeom>
              <a:avLst/>
              <a:gdLst>
                <a:gd name="T0" fmla="*/ 493 w 604"/>
                <a:gd name="T1" fmla="*/ 0 h 422"/>
                <a:gd name="T2" fmla="*/ 604 w 604"/>
                <a:gd name="T3" fmla="*/ 422 h 422"/>
                <a:gd name="T4" fmla="*/ 0 w 604"/>
                <a:gd name="T5" fmla="*/ 307 h 422"/>
                <a:gd name="T6" fmla="*/ 220 w 604"/>
                <a:gd name="T7" fmla="*/ 3 h 422"/>
                <a:gd name="T8" fmla="*/ 493 w 604"/>
                <a:gd name="T9" fmla="*/ 0 h 4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422">
                  <a:moveTo>
                    <a:pt x="493" y="0"/>
                  </a:moveTo>
                  <a:lnTo>
                    <a:pt x="604" y="422"/>
                  </a:lnTo>
                  <a:lnTo>
                    <a:pt x="0" y="307"/>
                  </a:lnTo>
                  <a:lnTo>
                    <a:pt x="220" y="3"/>
                  </a:lnTo>
                  <a:lnTo>
                    <a:pt x="49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90138" name="Rectangle 246"/>
            <p:cNvSpPr>
              <a:spLocks noChangeArrowheads="1"/>
            </p:cNvSpPr>
            <p:nvPr/>
          </p:nvSpPr>
          <p:spPr bwMode="auto">
            <a:xfrm>
              <a:off x="751" y="2266"/>
              <a:ext cx="493" cy="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9" name="Text Box 247"/>
            <p:cNvSpPr txBox="1">
              <a:spLocks noChangeArrowheads="1"/>
            </p:cNvSpPr>
            <p:nvPr/>
          </p:nvSpPr>
          <p:spPr bwMode="auto">
            <a:xfrm>
              <a:off x="835" y="2235"/>
              <a:ext cx="33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90140" name="Line 250"/>
            <p:cNvSpPr>
              <a:spLocks noChangeShapeType="1"/>
            </p:cNvSpPr>
            <p:nvPr/>
          </p:nvSpPr>
          <p:spPr bwMode="auto">
            <a:xfrm>
              <a:off x="747" y="2264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0141" name="Line 251"/>
            <p:cNvSpPr>
              <a:spLocks noChangeShapeType="1"/>
            </p:cNvSpPr>
            <p:nvPr/>
          </p:nvSpPr>
          <p:spPr bwMode="auto">
            <a:xfrm>
              <a:off x="744" y="2423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3021" name="Group 252"/>
            <p:cNvGrpSpPr>
              <a:grpSpLocks/>
            </p:cNvGrpSpPr>
            <p:nvPr/>
          </p:nvGrpSpPr>
          <p:grpSpPr bwMode="auto">
            <a:xfrm>
              <a:off x="719" y="2137"/>
              <a:ext cx="280" cy="154"/>
              <a:chOff x="161" y="1354"/>
              <a:chExt cx="280" cy="154"/>
            </a:xfrm>
          </p:grpSpPr>
          <p:sp>
            <p:nvSpPr>
              <p:cNvPr id="90143" name="Rectangle 253"/>
              <p:cNvSpPr>
                <a:spLocks noChangeArrowheads="1"/>
              </p:cNvSpPr>
              <p:nvPr/>
            </p:nvSpPr>
            <p:spPr bwMode="auto">
              <a:xfrm>
                <a:off x="192" y="1365"/>
                <a:ext cx="228" cy="14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44" name="Text Box 254"/>
              <p:cNvSpPr txBox="1">
                <a:spLocks noChangeArrowheads="1"/>
              </p:cNvSpPr>
              <p:nvPr/>
            </p:nvSpPr>
            <p:spPr bwMode="auto">
              <a:xfrm>
                <a:off x="161" y="1354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ARP</a:t>
                </a:r>
              </a:p>
            </p:txBody>
          </p:sp>
        </p:grpSp>
      </p:grpSp>
      <p:grpSp>
        <p:nvGrpSpPr>
          <p:cNvPr id="704754" name="Group 242"/>
          <p:cNvGrpSpPr>
            <a:grpSpLocks/>
          </p:cNvGrpSpPr>
          <p:nvPr/>
        </p:nvGrpSpPr>
        <p:grpSpPr bwMode="auto">
          <a:xfrm>
            <a:off x="1150938" y="1720850"/>
            <a:ext cx="444500" cy="244475"/>
            <a:chOff x="161" y="1354"/>
            <a:chExt cx="280" cy="154"/>
          </a:xfrm>
        </p:grpSpPr>
        <p:sp>
          <p:nvSpPr>
            <p:cNvPr id="90135" name="Rectangle 241"/>
            <p:cNvSpPr>
              <a:spLocks noChangeArrowheads="1"/>
            </p:cNvSpPr>
            <p:nvPr/>
          </p:nvSpPr>
          <p:spPr bwMode="auto">
            <a:xfrm>
              <a:off x="192" y="1365"/>
              <a:ext cx="228" cy="1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6" name="Text Box 240"/>
            <p:cNvSpPr txBox="1">
              <a:spLocks noChangeArrowheads="1"/>
            </p:cNvSpPr>
            <p:nvPr/>
          </p:nvSpPr>
          <p:spPr bwMode="auto">
            <a:xfrm>
              <a:off x="161" y="1354"/>
              <a:ext cx="28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ARP</a:t>
              </a:r>
            </a:p>
          </p:txBody>
        </p:sp>
      </p:grpSp>
      <p:grpSp>
        <p:nvGrpSpPr>
          <p:cNvPr id="704782" name="Group 270"/>
          <p:cNvGrpSpPr>
            <a:grpSpLocks/>
          </p:cNvGrpSpPr>
          <p:nvPr/>
        </p:nvGrpSpPr>
        <p:grpSpPr bwMode="auto">
          <a:xfrm>
            <a:off x="1177925" y="3187700"/>
            <a:ext cx="1081088" cy="244475"/>
            <a:chOff x="76" y="2296"/>
            <a:chExt cx="681" cy="154"/>
          </a:xfrm>
        </p:grpSpPr>
        <p:sp>
          <p:nvSpPr>
            <p:cNvPr id="90130" name="Rectangle 271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1" name="Rectangle 272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2" name="Rectangle 273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3" name="Rectangle 274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4" name="Text Box 275"/>
            <p:cNvSpPr txBox="1">
              <a:spLocks noChangeArrowheads="1"/>
            </p:cNvSpPr>
            <p:nvPr/>
          </p:nvSpPr>
          <p:spPr bwMode="auto">
            <a:xfrm>
              <a:off x="182" y="2296"/>
              <a:ext cx="4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ARP reply</a:t>
              </a:r>
            </a:p>
          </p:txBody>
        </p:sp>
      </p:grpSp>
      <p:pic>
        <p:nvPicPr>
          <p:cNvPr id="213008" name="Picture 6" descr="underline_ba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64135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83</a:t>
            </a:fld>
            <a:endParaRPr lang="en-US" sz="1200" dirty="0">
              <a:latin typeface="Tahoma" charset="0"/>
            </a:endParaRPr>
          </a:p>
        </p:txBody>
      </p:sp>
      <p:sp>
        <p:nvSpPr>
          <p:cNvPr id="12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74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0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0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00052 0.08056 L 0.4151 0.075 L 0.26701 0.2757 L 0.1151 0.27431 L 0.1151 0.18889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4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0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0052 0.0794 L 0.1467 0.08009 L 0.29444 -0.12222 L -0.11597 -0.12014 L -0.11597 -0.16181 L -0.11754 -0.1882 " pathEditMode="relative" rAng="0" ptsTypes="AAAAAAA">
                                      <p:cBhvr>
                                        <p:cTn id="43" dur="2000" fill="hold"/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-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704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4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704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664" grpId="0"/>
      <p:bldP spid="704665" grpId="0"/>
      <p:bldP spid="704666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017" name="Group 230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4233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234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235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236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237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359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4239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429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4292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1361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4244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4259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81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4261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4262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84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64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1410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11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1386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66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1408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09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1388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389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69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1406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07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4270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4271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1404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05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1393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4273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4274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96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4276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98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399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400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401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1402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403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4245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1367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368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69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70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1371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51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1377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8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9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4252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1374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5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6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214020" name="Freeform 236"/>
          <p:cNvSpPr>
            <a:spLocks/>
          </p:cNvSpPr>
          <p:nvPr/>
        </p:nvSpPr>
        <p:spPr bwMode="auto">
          <a:xfrm>
            <a:off x="4751388" y="706438"/>
            <a:ext cx="3759200" cy="2473325"/>
          </a:xfrm>
          <a:custGeom>
            <a:avLst/>
            <a:gdLst>
              <a:gd name="T0" fmla="*/ 2147483647 w 2368"/>
              <a:gd name="T1" fmla="*/ 2147483647 h 1558"/>
              <a:gd name="T2" fmla="*/ 2147483647 w 2368"/>
              <a:gd name="T3" fmla="*/ 2147483647 h 1558"/>
              <a:gd name="T4" fmla="*/ 2147483647 w 2368"/>
              <a:gd name="T5" fmla="*/ 2147483647 h 1558"/>
              <a:gd name="T6" fmla="*/ 2147483647 w 2368"/>
              <a:gd name="T7" fmla="*/ 2147483647 h 1558"/>
              <a:gd name="T8" fmla="*/ 2147483647 w 2368"/>
              <a:gd name="T9" fmla="*/ 2147483647 h 1558"/>
              <a:gd name="T10" fmla="*/ 2147483647 w 2368"/>
              <a:gd name="T11" fmla="*/ 2147483647 h 1558"/>
              <a:gd name="T12" fmla="*/ 2147483647 w 2368"/>
              <a:gd name="T13" fmla="*/ 2147483647 h 1558"/>
              <a:gd name="T14" fmla="*/ 2147483647 w 2368"/>
              <a:gd name="T15" fmla="*/ 2147483647 h 1558"/>
              <a:gd name="T16" fmla="*/ 2147483647 w 2368"/>
              <a:gd name="T17" fmla="*/ 2147483647 h 1558"/>
              <a:gd name="T18" fmla="*/ 2147483647 w 2368"/>
              <a:gd name="T19" fmla="*/ 2147483647 h 1558"/>
              <a:gd name="T20" fmla="*/ 2147483647 w 2368"/>
              <a:gd name="T21" fmla="*/ 2147483647 h 1558"/>
              <a:gd name="T22" fmla="*/ 2147483647 w 2368"/>
              <a:gd name="T23" fmla="*/ 2147483647 h 1558"/>
              <a:gd name="T24" fmla="*/ 2147483647 w 2368"/>
              <a:gd name="T25" fmla="*/ 2147483647 h 1558"/>
              <a:gd name="T26" fmla="*/ 2147483647 w 2368"/>
              <a:gd name="T27" fmla="*/ 2147483647 h 1558"/>
              <a:gd name="T28" fmla="*/ 2147483647 w 2368"/>
              <a:gd name="T29" fmla="*/ 2147483647 h 1558"/>
              <a:gd name="T30" fmla="*/ 2147483647 w 2368"/>
              <a:gd name="T31" fmla="*/ 2147483647 h 1558"/>
              <a:gd name="T32" fmla="*/ 2147483647 w 2368"/>
              <a:gd name="T33" fmla="*/ 2147483647 h 1558"/>
              <a:gd name="T34" fmla="*/ 2147483647 w 2368"/>
              <a:gd name="T35" fmla="*/ 2147483647 h 1558"/>
              <a:gd name="T36" fmla="*/ 2147483647 w 2368"/>
              <a:gd name="T37" fmla="*/ 2147483647 h 1558"/>
              <a:gd name="T38" fmla="*/ 2147483647 w 2368"/>
              <a:gd name="T39" fmla="*/ 2147483647 h 1558"/>
              <a:gd name="T40" fmla="*/ 2147483647 w 2368"/>
              <a:gd name="T41" fmla="*/ 2147483647 h 1558"/>
              <a:gd name="T42" fmla="*/ 2147483647 w 2368"/>
              <a:gd name="T43" fmla="*/ 2147483647 h 1558"/>
              <a:gd name="T44" fmla="*/ 2147483647 w 2368"/>
              <a:gd name="T45" fmla="*/ 2147483647 h 15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368" h="1558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23" y="1428"/>
                  <a:pt x="280" y="1446"/>
                </a:cubicBezTo>
                <a:cubicBezTo>
                  <a:pt x="337" y="1464"/>
                  <a:pt x="397" y="1472"/>
                  <a:pt x="510" y="1473"/>
                </a:cubicBezTo>
                <a:cubicBezTo>
                  <a:pt x="623" y="1474"/>
                  <a:pt x="854" y="1457"/>
                  <a:pt x="958" y="1452"/>
                </a:cubicBezTo>
                <a:cubicBezTo>
                  <a:pt x="1062" y="1447"/>
                  <a:pt x="1065" y="1440"/>
                  <a:pt x="1134" y="1446"/>
                </a:cubicBezTo>
                <a:cubicBezTo>
                  <a:pt x="1203" y="1452"/>
                  <a:pt x="1293" y="1468"/>
                  <a:pt x="1371" y="1486"/>
                </a:cubicBezTo>
                <a:cubicBezTo>
                  <a:pt x="1449" y="1504"/>
                  <a:pt x="1495" y="1550"/>
                  <a:pt x="1601" y="1554"/>
                </a:cubicBezTo>
                <a:cubicBezTo>
                  <a:pt x="1707" y="1558"/>
                  <a:pt x="1893" y="1556"/>
                  <a:pt x="2008" y="1513"/>
                </a:cubicBezTo>
                <a:cubicBezTo>
                  <a:pt x="2123" y="1470"/>
                  <a:pt x="2236" y="1409"/>
                  <a:pt x="2293" y="1297"/>
                </a:cubicBezTo>
                <a:cubicBezTo>
                  <a:pt x="2350" y="1185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214021" name="Group 44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4225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4226" name="Group 46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1348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49" name="Text Box 48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1350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51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52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53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5589" name="Group 53"/>
          <p:cNvGrpSpPr>
            <a:grpSpLocks/>
          </p:cNvGrpSpPr>
          <p:nvPr/>
        </p:nvGrpSpPr>
        <p:grpSpPr bwMode="auto">
          <a:xfrm>
            <a:off x="520700" y="1162050"/>
            <a:ext cx="460375" cy="244475"/>
            <a:chOff x="844" y="3337"/>
            <a:chExt cx="290" cy="154"/>
          </a:xfrm>
        </p:grpSpPr>
        <p:sp>
          <p:nvSpPr>
            <p:cNvPr id="91344" name="Rectangle 54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45" name="Text Box 55"/>
            <p:cNvSpPr txBox="1">
              <a:spLocks noChangeArrowheads="1"/>
            </p:cNvSpPr>
            <p:nvPr/>
          </p:nvSpPr>
          <p:spPr bwMode="auto">
            <a:xfrm>
              <a:off x="844" y="3337"/>
              <a:ext cx="28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DNS</a:t>
              </a:r>
            </a:p>
          </p:txBody>
        </p:sp>
      </p:grpSp>
      <p:grpSp>
        <p:nvGrpSpPr>
          <p:cNvPr id="214023" name="Group 58"/>
          <p:cNvGrpSpPr>
            <a:grpSpLocks/>
          </p:cNvGrpSpPr>
          <p:nvPr/>
        </p:nvGrpSpPr>
        <p:grpSpPr bwMode="auto">
          <a:xfrm>
            <a:off x="460375" y="1387475"/>
            <a:ext cx="561975" cy="244475"/>
            <a:chOff x="740" y="3209"/>
            <a:chExt cx="354" cy="154"/>
          </a:xfrm>
        </p:grpSpPr>
        <p:grpSp>
          <p:nvGrpSpPr>
            <p:cNvPr id="214218" name="Group 59"/>
            <p:cNvGrpSpPr>
              <a:grpSpLocks/>
            </p:cNvGrpSpPr>
            <p:nvPr/>
          </p:nvGrpSpPr>
          <p:grpSpPr bwMode="auto">
            <a:xfrm>
              <a:off x="794" y="3209"/>
              <a:ext cx="290" cy="154"/>
              <a:chOff x="844" y="3337"/>
              <a:chExt cx="290" cy="154"/>
            </a:xfrm>
          </p:grpSpPr>
          <p:sp>
            <p:nvSpPr>
              <p:cNvPr id="91342" name="Rectangle 6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43" name="Text Box 6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chemeClr val="bg1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  <p:sp>
          <p:nvSpPr>
            <p:cNvPr id="91340" name="Rectangle 62"/>
            <p:cNvSpPr>
              <a:spLocks noChangeArrowheads="1"/>
            </p:cNvSpPr>
            <p:nvPr/>
          </p:nvSpPr>
          <p:spPr bwMode="auto">
            <a:xfrm>
              <a:off x="750" y="3244"/>
              <a:ext cx="88" cy="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41" name="Rectangle 63"/>
            <p:cNvSpPr>
              <a:spLocks noChangeArrowheads="1"/>
            </p:cNvSpPr>
            <p:nvPr/>
          </p:nvSpPr>
          <p:spPr bwMode="auto">
            <a:xfrm>
              <a:off x="740" y="3238"/>
              <a:ext cx="354" cy="9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14024" name="Group 64"/>
          <p:cNvGrpSpPr>
            <a:grpSpLocks/>
          </p:cNvGrpSpPr>
          <p:nvPr/>
        </p:nvGrpSpPr>
        <p:grpSpPr bwMode="auto">
          <a:xfrm>
            <a:off x="460375" y="1622425"/>
            <a:ext cx="561975" cy="244475"/>
            <a:chOff x="836" y="3305"/>
            <a:chExt cx="354" cy="154"/>
          </a:xfrm>
        </p:grpSpPr>
        <p:grpSp>
          <p:nvGrpSpPr>
            <p:cNvPr id="214212" name="Group 65"/>
            <p:cNvGrpSpPr>
              <a:grpSpLocks/>
            </p:cNvGrpSpPr>
            <p:nvPr/>
          </p:nvGrpSpPr>
          <p:grpSpPr bwMode="auto">
            <a:xfrm>
              <a:off x="890" y="3305"/>
              <a:ext cx="290" cy="154"/>
              <a:chOff x="844" y="3337"/>
              <a:chExt cx="290" cy="154"/>
            </a:xfrm>
          </p:grpSpPr>
          <p:sp>
            <p:nvSpPr>
              <p:cNvPr id="91337" name="Rectangle 6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38" name="Text Box 6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chemeClr val="bg1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  <p:grpSp>
          <p:nvGrpSpPr>
            <p:cNvPr id="214213" name="Group 68"/>
            <p:cNvGrpSpPr>
              <a:grpSpLocks/>
            </p:cNvGrpSpPr>
            <p:nvPr/>
          </p:nvGrpSpPr>
          <p:grpSpPr bwMode="auto">
            <a:xfrm>
              <a:off x="836" y="3334"/>
              <a:ext cx="354" cy="94"/>
              <a:chOff x="836" y="3334"/>
              <a:chExt cx="354" cy="94"/>
            </a:xfrm>
          </p:grpSpPr>
          <p:sp>
            <p:nvSpPr>
              <p:cNvPr id="91335" name="Rectangle 69"/>
              <p:cNvSpPr>
                <a:spLocks noChangeArrowheads="1"/>
              </p:cNvSpPr>
              <p:nvPr/>
            </p:nvSpPr>
            <p:spPr bwMode="auto">
              <a:xfrm>
                <a:off x="846" y="3340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36" name="Rectangle 70"/>
              <p:cNvSpPr>
                <a:spLocks noChangeArrowheads="1"/>
              </p:cNvSpPr>
              <p:nvPr/>
            </p:nvSpPr>
            <p:spPr bwMode="auto">
              <a:xfrm>
                <a:off x="836" y="333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214025" name="Group 71"/>
          <p:cNvGrpSpPr>
            <a:grpSpLocks/>
          </p:cNvGrpSpPr>
          <p:nvPr/>
        </p:nvGrpSpPr>
        <p:grpSpPr bwMode="auto">
          <a:xfrm>
            <a:off x="280988" y="1654175"/>
            <a:ext cx="762000" cy="177800"/>
            <a:chOff x="627" y="3377"/>
            <a:chExt cx="480" cy="112"/>
          </a:xfrm>
        </p:grpSpPr>
        <p:sp>
          <p:nvSpPr>
            <p:cNvPr id="91331" name="Rectangle 72"/>
            <p:cNvSpPr>
              <a:spLocks noChangeArrowheads="1"/>
            </p:cNvSpPr>
            <p:nvPr/>
          </p:nvSpPr>
          <p:spPr bwMode="auto">
            <a:xfrm>
              <a:off x="636" y="3388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32" name="Rectangle 73"/>
            <p:cNvSpPr>
              <a:spLocks noChangeArrowheads="1"/>
            </p:cNvSpPr>
            <p:nvPr/>
          </p:nvSpPr>
          <p:spPr bwMode="auto">
            <a:xfrm>
              <a:off x="627" y="3377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14026" name="Group 74"/>
          <p:cNvGrpSpPr>
            <a:grpSpLocks/>
          </p:cNvGrpSpPr>
          <p:nvPr/>
        </p:nvGrpSpPr>
        <p:grpSpPr bwMode="auto">
          <a:xfrm>
            <a:off x="85725" y="1885950"/>
            <a:ext cx="1081088" cy="244475"/>
            <a:chOff x="504" y="3523"/>
            <a:chExt cx="681" cy="154"/>
          </a:xfrm>
        </p:grpSpPr>
        <p:grpSp>
          <p:nvGrpSpPr>
            <p:cNvPr id="214197" name="Group 75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14201" name="Group 76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14204" name="Group 77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29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30" name="Text Box 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grpSp>
              <p:nvGrpSpPr>
                <p:cNvPr id="214205" name="Group 80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27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28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sp>
            <p:nvSpPr>
              <p:cNvPr id="91323" name="Rectangle 83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24" name="Rectangle 84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319" name="Rectangle 85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20" name="Rectangle 86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21" name="Rectangle 87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91148" name="AutoShape 88"/>
          <p:cNvSpPr>
            <a:spLocks noChangeArrowheads="1"/>
          </p:cNvSpPr>
          <p:nvPr/>
        </p:nvSpPr>
        <p:spPr bwMode="auto">
          <a:xfrm>
            <a:off x="628650" y="1162050"/>
            <a:ext cx="381000" cy="1166813"/>
          </a:xfrm>
          <a:prstGeom prst="downArrow">
            <a:avLst>
              <a:gd name="adj1" fmla="val 54167"/>
              <a:gd name="adj2" fmla="val 49170"/>
            </a:avLst>
          </a:prstGeom>
          <a:gradFill rotWithShape="1">
            <a:gsLst>
              <a:gs pos="0">
                <a:srgbClr val="FF0000">
                  <a:alpha val="25000"/>
                </a:srgbClr>
              </a:gs>
              <a:gs pos="100000">
                <a:srgbClr val="FF0000">
                  <a:alpha val="2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5625" name="Group 89"/>
          <p:cNvGrpSpPr>
            <a:grpSpLocks/>
          </p:cNvGrpSpPr>
          <p:nvPr/>
        </p:nvGrpSpPr>
        <p:grpSpPr bwMode="auto">
          <a:xfrm>
            <a:off x="650875" y="2389188"/>
            <a:ext cx="1081088" cy="244475"/>
            <a:chOff x="504" y="3523"/>
            <a:chExt cx="681" cy="154"/>
          </a:xfrm>
        </p:grpSpPr>
        <p:grpSp>
          <p:nvGrpSpPr>
            <p:cNvPr id="214184" name="Group 90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14188" name="Group 91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14191" name="Group 9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16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17" name="Text 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grpSp>
              <p:nvGrpSpPr>
                <p:cNvPr id="214192" name="Group 9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14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15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sp>
            <p:nvSpPr>
              <p:cNvPr id="91310" name="Rectangle 98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11" name="Rectangle 99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306" name="Rectangle 100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07" name="Rectangle 101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08" name="Rectangle 102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05639" name="Rectangle 103"/>
          <p:cNvSpPr>
            <a:spLocks noChangeArrowheads="1"/>
          </p:cNvSpPr>
          <p:nvPr/>
        </p:nvSpPr>
        <p:spPr bwMode="auto">
          <a:xfrm>
            <a:off x="549275" y="4376738"/>
            <a:ext cx="3892550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latin typeface="+mn-lt"/>
                <a:ea typeface="+mn-ea"/>
                <a:cs typeface="+mn-cs"/>
              </a:rPr>
              <a:t>IP datagram containing DNS query forwarded via LAN switch from client to 1</a:t>
            </a:r>
            <a:r>
              <a:rPr lang="en-US" sz="2200" i="0" baseline="30000" dirty="0">
                <a:latin typeface="+mn-lt"/>
                <a:ea typeface="+mn-ea"/>
                <a:cs typeface="+mn-cs"/>
              </a:rPr>
              <a:t>st</a:t>
            </a:r>
            <a:r>
              <a:rPr lang="en-US" sz="2200" i="0" dirty="0">
                <a:latin typeface="+mn-lt"/>
                <a:ea typeface="+mn-ea"/>
                <a:cs typeface="+mn-cs"/>
              </a:rPr>
              <a:t> hop </a:t>
            </a:r>
            <a:r>
              <a:rPr lang="en-US" sz="2200" i="0" dirty="0" smtClean="0">
                <a:latin typeface="+mn-lt"/>
                <a:ea typeface="+mn-ea"/>
                <a:cs typeface="+mn-cs"/>
              </a:rPr>
              <a:t>router</a:t>
            </a:r>
            <a:endParaRPr lang="en-US" sz="2200" i="0" dirty="0">
              <a:latin typeface="+mn-lt"/>
              <a:ea typeface="+mn-ea"/>
              <a:cs typeface="+mn-cs"/>
            </a:endParaRPr>
          </a:p>
        </p:txBody>
      </p:sp>
      <p:sp>
        <p:nvSpPr>
          <p:cNvPr id="705640" name="Rectangle 104"/>
          <p:cNvSpPr>
            <a:spLocks noChangeArrowheads="1"/>
          </p:cNvSpPr>
          <p:nvPr/>
        </p:nvSpPr>
        <p:spPr bwMode="auto">
          <a:xfrm>
            <a:off x="4659313" y="3663950"/>
            <a:ext cx="4386262" cy="15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latin typeface="+mn-lt"/>
                <a:ea typeface="+mn-ea"/>
                <a:cs typeface="+mn-cs"/>
              </a:rPr>
              <a:t>IP datagram forwarded from campus network into </a:t>
            </a:r>
            <a:r>
              <a:rPr lang="en-US" sz="2200" i="0" dirty="0" smtClean="0">
                <a:latin typeface="+mn-lt"/>
                <a:ea typeface="+mn-ea"/>
                <a:cs typeface="+mn-cs"/>
              </a:rPr>
              <a:t>Comcast </a:t>
            </a:r>
            <a:r>
              <a:rPr lang="en-US" sz="2200" i="0" dirty="0">
                <a:latin typeface="+mn-lt"/>
                <a:ea typeface="+mn-ea"/>
                <a:cs typeface="+mn-cs"/>
              </a:rPr>
              <a:t>network, routed (tables created by </a:t>
            </a:r>
            <a:r>
              <a:rPr lang="en-US" sz="2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RIP, OSPF, IS-IS</a:t>
            </a:r>
            <a:r>
              <a:rPr lang="en-US" sz="2200" i="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0" dirty="0">
                <a:latin typeface="+mn-lt"/>
                <a:ea typeface="+mn-ea"/>
                <a:cs typeface="+mn-cs"/>
              </a:rPr>
              <a:t>and/or </a:t>
            </a:r>
            <a:r>
              <a:rPr lang="en-US" sz="2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BGP</a:t>
            </a:r>
            <a:r>
              <a:rPr lang="en-US" sz="2200" i="0" dirty="0">
                <a:latin typeface="+mn-lt"/>
                <a:ea typeface="+mn-ea"/>
                <a:cs typeface="+mn-cs"/>
              </a:rPr>
              <a:t> routing protocols) to DNS server</a:t>
            </a:r>
          </a:p>
        </p:txBody>
      </p:sp>
      <p:sp>
        <p:nvSpPr>
          <p:cNvPr id="705641" name="Rectangle 105"/>
          <p:cNvSpPr>
            <a:spLocks noChangeArrowheads="1"/>
          </p:cNvSpPr>
          <p:nvPr/>
        </p:nvSpPr>
        <p:spPr bwMode="auto">
          <a:xfrm>
            <a:off x="4657725" y="5297488"/>
            <a:ext cx="380206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200" i="0" dirty="0" smtClean="0">
                <a:latin typeface="Gill Sans MT" charset="0"/>
              </a:rPr>
              <a:t>demux</a:t>
            </a:r>
            <a:r>
              <a:rPr lang="en-US" altLang="ja-JP" sz="2200" i="0" dirty="0" smtClean="0">
                <a:latin typeface="Gill Sans MT" charset="0"/>
              </a:rPr>
              <a:t>ed </a:t>
            </a:r>
            <a:r>
              <a:rPr lang="en-US" altLang="ja-JP" sz="2200" i="0" dirty="0">
                <a:latin typeface="Gill Sans MT" charset="0"/>
              </a:rPr>
              <a:t>to DNS server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200" i="0" dirty="0">
                <a:latin typeface="Gill Sans MT" charset="0"/>
              </a:rPr>
              <a:t>DNS server replies to client with IP address of www.google.com </a:t>
            </a:r>
          </a:p>
        </p:txBody>
      </p:sp>
      <p:grpSp>
        <p:nvGrpSpPr>
          <p:cNvPr id="214032" name="Group 4"/>
          <p:cNvGrpSpPr>
            <a:grpSpLocks/>
          </p:cNvGrpSpPr>
          <p:nvPr/>
        </p:nvGrpSpPr>
        <p:grpSpPr bwMode="auto">
          <a:xfrm>
            <a:off x="5173663" y="2041525"/>
            <a:ext cx="757237" cy="379413"/>
            <a:chOff x="2466" y="2026"/>
            <a:chExt cx="477" cy="282"/>
          </a:xfrm>
        </p:grpSpPr>
        <p:sp>
          <p:nvSpPr>
            <p:cNvPr id="214170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sp>
          <p:nvSpPr>
            <p:cNvPr id="214171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72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latin typeface="Times New Roman" charset="0"/>
              </a:endParaRPr>
            </a:p>
          </p:txBody>
        </p:sp>
        <p:sp>
          <p:nvSpPr>
            <p:cNvPr id="214173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grpSp>
          <p:nvGrpSpPr>
            <p:cNvPr id="214174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81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82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83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4175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78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79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80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4176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77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14033" name="Group 19"/>
          <p:cNvGrpSpPr>
            <a:grpSpLocks/>
          </p:cNvGrpSpPr>
          <p:nvPr/>
        </p:nvGrpSpPr>
        <p:grpSpPr bwMode="auto">
          <a:xfrm>
            <a:off x="6538913" y="1787525"/>
            <a:ext cx="757237" cy="379413"/>
            <a:chOff x="2466" y="2026"/>
            <a:chExt cx="477" cy="282"/>
          </a:xfrm>
        </p:grpSpPr>
        <p:sp>
          <p:nvSpPr>
            <p:cNvPr id="214156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sp>
          <p:nvSpPr>
            <p:cNvPr id="214157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58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latin typeface="Times New Roman" charset="0"/>
              </a:endParaRPr>
            </a:p>
          </p:txBody>
        </p:sp>
        <p:sp>
          <p:nvSpPr>
            <p:cNvPr id="214159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grpSp>
          <p:nvGrpSpPr>
            <p:cNvPr id="214160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67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8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9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4161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64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5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6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4162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63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4034" name="Text Box 34"/>
          <p:cNvSpPr txBox="1">
            <a:spLocks noChangeArrowheads="1"/>
          </p:cNvSpPr>
          <p:nvPr/>
        </p:nvSpPr>
        <p:spPr bwMode="auto">
          <a:xfrm>
            <a:off x="5335588" y="2511425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grpSp>
        <p:nvGrpSpPr>
          <p:cNvPr id="214035" name="Group 69"/>
          <p:cNvGrpSpPr>
            <a:grpSpLocks/>
          </p:cNvGrpSpPr>
          <p:nvPr/>
        </p:nvGrpSpPr>
        <p:grpSpPr bwMode="auto">
          <a:xfrm>
            <a:off x="7196138" y="2703513"/>
            <a:ext cx="757237" cy="379412"/>
            <a:chOff x="2466" y="2026"/>
            <a:chExt cx="477" cy="282"/>
          </a:xfrm>
        </p:grpSpPr>
        <p:sp>
          <p:nvSpPr>
            <p:cNvPr id="214142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sp>
          <p:nvSpPr>
            <p:cNvPr id="214143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44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latin typeface="Times New Roman" charset="0"/>
              </a:endParaRPr>
            </a:p>
          </p:txBody>
        </p:sp>
        <p:sp>
          <p:nvSpPr>
            <p:cNvPr id="214145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grpSp>
          <p:nvGrpSpPr>
            <p:cNvPr id="214146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53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4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5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4147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50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1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2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4148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49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4036" name="Line 93"/>
          <p:cNvSpPr>
            <a:spLocks noChangeShapeType="1"/>
          </p:cNvSpPr>
          <p:nvPr/>
        </p:nvSpPr>
        <p:spPr bwMode="auto">
          <a:xfrm flipH="1">
            <a:off x="6915150" y="1528763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4037" name="Text Box 139"/>
          <p:cNvSpPr txBox="1">
            <a:spLocks noChangeArrowheads="1"/>
          </p:cNvSpPr>
          <p:nvPr/>
        </p:nvSpPr>
        <p:spPr bwMode="auto">
          <a:xfrm>
            <a:off x="7367588" y="746125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pPr eaLnBrk="1" hangingPunct="1"/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14038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4140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41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39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4138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9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0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4136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7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1" name="Group 173"/>
          <p:cNvGrpSpPr>
            <a:grpSpLocks/>
          </p:cNvGrpSpPr>
          <p:nvPr/>
        </p:nvGrpSpPr>
        <p:grpSpPr bwMode="auto">
          <a:xfrm flipH="1" flipV="1">
            <a:off x="7853363" y="2590800"/>
            <a:ext cx="400050" cy="152400"/>
            <a:chOff x="3228" y="1776"/>
            <a:chExt cx="252" cy="96"/>
          </a:xfrm>
        </p:grpSpPr>
        <p:sp>
          <p:nvSpPr>
            <p:cNvPr id="214134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5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2" name="Group 176"/>
          <p:cNvGrpSpPr>
            <a:grpSpLocks/>
          </p:cNvGrpSpPr>
          <p:nvPr/>
        </p:nvGrpSpPr>
        <p:grpSpPr bwMode="auto">
          <a:xfrm flipV="1">
            <a:off x="7029450" y="2609850"/>
            <a:ext cx="295275" cy="114300"/>
            <a:chOff x="3228" y="1776"/>
            <a:chExt cx="252" cy="96"/>
          </a:xfrm>
        </p:grpSpPr>
        <p:sp>
          <p:nvSpPr>
            <p:cNvPr id="214132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3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3" name="Group 179"/>
          <p:cNvGrpSpPr>
            <a:grpSpLocks/>
          </p:cNvGrpSpPr>
          <p:nvPr/>
        </p:nvGrpSpPr>
        <p:grpSpPr bwMode="auto">
          <a:xfrm rot="409689" flipH="1" flipV="1">
            <a:off x="7300913" y="1952625"/>
            <a:ext cx="452437" cy="57150"/>
            <a:chOff x="3228" y="1776"/>
            <a:chExt cx="252" cy="96"/>
          </a:xfrm>
        </p:grpSpPr>
        <p:sp>
          <p:nvSpPr>
            <p:cNvPr id="214130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1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4" name="Group 182"/>
          <p:cNvGrpSpPr>
            <a:grpSpLocks/>
          </p:cNvGrpSpPr>
          <p:nvPr/>
        </p:nvGrpSpPr>
        <p:grpSpPr bwMode="auto">
          <a:xfrm>
            <a:off x="6443663" y="2157413"/>
            <a:ext cx="295275" cy="114300"/>
            <a:chOff x="3228" y="1776"/>
            <a:chExt cx="252" cy="96"/>
          </a:xfrm>
        </p:grpSpPr>
        <p:sp>
          <p:nvSpPr>
            <p:cNvPr id="214128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29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5" name="Group 185"/>
          <p:cNvGrpSpPr>
            <a:grpSpLocks/>
          </p:cNvGrpSpPr>
          <p:nvPr/>
        </p:nvGrpSpPr>
        <p:grpSpPr bwMode="auto">
          <a:xfrm flipH="1">
            <a:off x="7081838" y="2157413"/>
            <a:ext cx="295275" cy="114300"/>
            <a:chOff x="3228" y="1776"/>
            <a:chExt cx="252" cy="96"/>
          </a:xfrm>
        </p:grpSpPr>
        <p:sp>
          <p:nvSpPr>
            <p:cNvPr id="214126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27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05723" name="Group 187"/>
          <p:cNvGrpSpPr>
            <a:grpSpLocks/>
          </p:cNvGrpSpPr>
          <p:nvPr/>
        </p:nvGrpSpPr>
        <p:grpSpPr bwMode="auto">
          <a:xfrm>
            <a:off x="5980113" y="438150"/>
            <a:ext cx="1316037" cy="1314450"/>
            <a:chOff x="931" y="1941"/>
            <a:chExt cx="829" cy="828"/>
          </a:xfrm>
        </p:grpSpPr>
        <p:sp>
          <p:nvSpPr>
            <p:cNvPr id="214118" name="Freeform 188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46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4119" name="Group 189"/>
            <p:cNvGrpSpPr>
              <a:grpSpLocks/>
            </p:cNvGrpSpPr>
            <p:nvPr/>
          </p:nvGrpSpPr>
          <p:grpSpPr bwMode="auto">
            <a:xfrm>
              <a:off x="931" y="1941"/>
              <a:ext cx="500" cy="828"/>
              <a:chOff x="569" y="2954"/>
              <a:chExt cx="500" cy="828"/>
            </a:xfrm>
          </p:grpSpPr>
          <p:sp>
            <p:nvSpPr>
              <p:cNvPr id="91241" name="Rectangle 19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2" name="Text Box 191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1243" name="Line 19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4" name="Line 19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5" name="Line 19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6" name="Line 19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5732" name="Group 196"/>
          <p:cNvGrpSpPr>
            <a:grpSpLocks/>
          </p:cNvGrpSpPr>
          <p:nvPr/>
        </p:nvGrpSpPr>
        <p:grpSpPr bwMode="auto">
          <a:xfrm>
            <a:off x="4881563" y="558800"/>
            <a:ext cx="1081087" cy="1217613"/>
            <a:chOff x="1404" y="3105"/>
            <a:chExt cx="681" cy="767"/>
          </a:xfrm>
        </p:grpSpPr>
        <p:grpSp>
          <p:nvGrpSpPr>
            <p:cNvPr id="214083" name="Group 197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4088" name="Group 198"/>
              <p:cNvGrpSpPr>
                <a:grpSpLocks/>
              </p:cNvGrpSpPr>
              <p:nvPr/>
            </p:nvGrpSpPr>
            <p:grpSpPr bwMode="auto">
              <a:xfrm>
                <a:off x="278" y="886"/>
                <a:ext cx="354" cy="154"/>
                <a:chOff x="740" y="3209"/>
                <a:chExt cx="354" cy="154"/>
              </a:xfrm>
            </p:grpSpPr>
            <p:grpSp>
              <p:nvGrpSpPr>
                <p:cNvPr id="214113" name="Group 199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290" cy="154"/>
                  <a:chOff x="844" y="3337"/>
                  <a:chExt cx="290" cy="154"/>
                </a:xfrm>
              </p:grpSpPr>
              <p:sp>
                <p:nvSpPr>
                  <p:cNvPr id="91237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38" name="Text Box 2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sp>
              <p:nvSpPr>
                <p:cNvPr id="91235" name="Rectangle 202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36" name="Rectangle 203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4089" name="Group 204"/>
              <p:cNvGrpSpPr>
                <a:grpSpLocks/>
              </p:cNvGrpSpPr>
              <p:nvPr/>
            </p:nvGrpSpPr>
            <p:grpSpPr bwMode="auto">
              <a:xfrm>
                <a:off x="278" y="1034"/>
                <a:ext cx="354" cy="154"/>
                <a:chOff x="836" y="3305"/>
                <a:chExt cx="354" cy="154"/>
              </a:xfrm>
            </p:grpSpPr>
            <p:grpSp>
              <p:nvGrpSpPr>
                <p:cNvPr id="214107" name="Group 205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232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33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grpSp>
              <p:nvGrpSpPr>
                <p:cNvPr id="214108" name="Group 208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230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31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4090" name="Group 211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1226" name="Rectangle 212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27" name="Rectangle 213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4091" name="Group 21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4092" name="Group 215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0" cy="154"/>
                  <a:chOff x="723" y="3453"/>
                  <a:chExt cx="480" cy="154"/>
                </a:xfrm>
              </p:grpSpPr>
              <p:grpSp>
                <p:nvGrpSpPr>
                  <p:cNvPr id="214096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54" cy="154"/>
                    <a:chOff x="836" y="3305"/>
                    <a:chExt cx="354" cy="154"/>
                  </a:xfrm>
                </p:grpSpPr>
                <p:grpSp>
                  <p:nvGrpSpPr>
                    <p:cNvPr id="214099" name="Group 2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290" cy="154"/>
                      <a:chOff x="844" y="3337"/>
                      <a:chExt cx="290" cy="154"/>
                    </a:xfrm>
                  </p:grpSpPr>
                  <p:sp>
                    <p:nvSpPr>
                      <p:cNvPr id="91224" name="Rectangle 2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cs typeface="+mn-cs"/>
                        </a:endParaRPr>
                      </a:p>
                    </p:txBody>
                  </p:sp>
                  <p:sp>
                    <p:nvSpPr>
                      <p:cNvPr id="91225" name="Text Box 2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28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chemeClr val="bg1"/>
                            </a:solidFill>
                            <a:latin typeface="Arial" charset="0"/>
                            <a:cs typeface="+mn-cs"/>
                          </a:rPr>
                          <a:t>DNS</a:t>
                        </a:r>
                      </a:p>
                    </p:txBody>
                  </p:sp>
                </p:grpSp>
                <p:grpSp>
                  <p:nvGrpSpPr>
                    <p:cNvPr id="214100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1222" name="Rectangle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cs typeface="+mn-cs"/>
                        </a:endParaRPr>
                      </a:p>
                    </p:txBody>
                  </p:sp>
                  <p:sp>
                    <p:nvSpPr>
                      <p:cNvPr id="91223" name="Rectangle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91218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19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91214" name="Rectangle 225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15" name="Rectangle 226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16" name="Rectangle 227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91205" name="AutoShape 228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85" name="Group 229"/>
            <p:cNvGrpSpPr>
              <a:grpSpLocks/>
            </p:cNvGrpSpPr>
            <p:nvPr/>
          </p:nvGrpSpPr>
          <p:grpSpPr bwMode="auto">
            <a:xfrm>
              <a:off x="1695" y="3227"/>
              <a:ext cx="290" cy="154"/>
              <a:chOff x="844" y="3337"/>
              <a:chExt cx="290" cy="154"/>
            </a:xfrm>
          </p:grpSpPr>
          <p:sp>
            <p:nvSpPr>
              <p:cNvPr id="91207" name="Rectangle 23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08" name="Text Box 23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chemeClr val="bg1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</p:grpSp>
      <p:grpSp>
        <p:nvGrpSpPr>
          <p:cNvPr id="214048" name="Group 248"/>
          <p:cNvGrpSpPr>
            <a:grpSpLocks/>
          </p:cNvGrpSpPr>
          <p:nvPr/>
        </p:nvGrpSpPr>
        <p:grpSpPr bwMode="auto">
          <a:xfrm>
            <a:off x="7150100" y="963613"/>
            <a:ext cx="373063" cy="687387"/>
            <a:chOff x="4140" y="429"/>
            <a:chExt cx="1425" cy="2396"/>
          </a:xfrm>
        </p:grpSpPr>
        <p:sp>
          <p:nvSpPr>
            <p:cNvPr id="214051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73" name="Rectangle 149"/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4053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054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76" name="Rectangle 152"/>
            <p:cNvSpPr>
              <a:spLocks noChangeArrowheads="1"/>
            </p:cNvSpPr>
            <p:nvPr/>
          </p:nvSpPr>
          <p:spPr bwMode="auto">
            <a:xfrm>
              <a:off x="4213" y="695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56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1202" name="AutoShape 154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03" name="AutoShape 155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6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178" name="Rectangle 156"/>
            <p:cNvSpPr>
              <a:spLocks noChangeArrowheads="1"/>
            </p:cNvSpPr>
            <p:nvPr/>
          </p:nvSpPr>
          <p:spPr bwMode="auto">
            <a:xfrm>
              <a:off x="4225" y="1021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58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1200" name="AutoShape 158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01" name="AutoShape 159"/>
              <p:cNvSpPr>
                <a:spLocks noChangeArrowheads="1"/>
              </p:cNvSpPr>
              <p:nvPr/>
            </p:nvSpPr>
            <p:spPr bwMode="auto">
              <a:xfrm>
                <a:off x="628" y="2585"/>
                <a:ext cx="696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180" name="Rectangle 160"/>
            <p:cNvSpPr>
              <a:spLocks noChangeArrowheads="1"/>
            </p:cNvSpPr>
            <p:nvPr/>
          </p:nvSpPr>
          <p:spPr bwMode="auto">
            <a:xfrm>
              <a:off x="4219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81" name="Rectangle 161"/>
            <p:cNvSpPr>
              <a:spLocks noChangeArrowheads="1"/>
            </p:cNvSpPr>
            <p:nvPr/>
          </p:nvSpPr>
          <p:spPr bwMode="auto">
            <a:xfrm>
              <a:off x="4231" y="1657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61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1198" name="AutoShape 163"/>
              <p:cNvSpPr>
                <a:spLocks noChangeArrowheads="1"/>
              </p:cNvSpPr>
              <p:nvPr/>
            </p:nvSpPr>
            <p:spPr bwMode="auto">
              <a:xfrm>
                <a:off x="613" y="2586"/>
                <a:ext cx="725" cy="12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199" name="AutoShape 164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214062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4063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1196" name="AutoShape 167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5" cy="13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197" name="AutoShape 168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5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185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7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4065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066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88" name="Oval 172"/>
            <p:cNvSpPr>
              <a:spLocks noChangeArrowheads="1"/>
            </p:cNvSpPr>
            <p:nvPr/>
          </p:nvSpPr>
          <p:spPr bwMode="auto">
            <a:xfrm>
              <a:off x="5516" y="2609"/>
              <a:ext cx="49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4068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0" name="AutoShape 174"/>
            <p:cNvSpPr>
              <a:spLocks noChangeArrowheads="1"/>
            </p:cNvSpPr>
            <p:nvPr/>
          </p:nvSpPr>
          <p:spPr bwMode="auto">
            <a:xfrm>
              <a:off x="4140" y="2676"/>
              <a:ext cx="1201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1" name="AutoShape 175"/>
            <p:cNvSpPr>
              <a:spLocks noChangeArrowheads="1"/>
            </p:cNvSpPr>
            <p:nvPr/>
          </p:nvSpPr>
          <p:spPr bwMode="auto">
            <a:xfrm>
              <a:off x="4207" y="2709"/>
              <a:ext cx="106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2" name="Oval 176"/>
            <p:cNvSpPr>
              <a:spLocks noChangeArrowheads="1"/>
            </p:cNvSpPr>
            <p:nvPr/>
          </p:nvSpPr>
          <p:spPr bwMode="auto">
            <a:xfrm>
              <a:off x="4310" y="2382"/>
              <a:ext cx="158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3" name="Oval 177"/>
            <p:cNvSpPr>
              <a:spLocks noChangeArrowheads="1"/>
            </p:cNvSpPr>
            <p:nvPr/>
          </p:nvSpPr>
          <p:spPr bwMode="auto">
            <a:xfrm>
              <a:off x="4486" y="2382"/>
              <a:ext cx="158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91194" name="Oval 178"/>
            <p:cNvSpPr>
              <a:spLocks noChangeArrowheads="1"/>
            </p:cNvSpPr>
            <p:nvPr/>
          </p:nvSpPr>
          <p:spPr bwMode="auto">
            <a:xfrm>
              <a:off x="4661" y="2382"/>
              <a:ext cx="158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5" name="Rectangle 179"/>
            <p:cNvSpPr>
              <a:spLocks noChangeArrowheads="1"/>
            </p:cNvSpPr>
            <p:nvPr/>
          </p:nvSpPr>
          <p:spPr bwMode="auto">
            <a:xfrm>
              <a:off x="5062" y="1835"/>
              <a:ext cx="85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91170" name="Rectangle 3"/>
          <p:cNvSpPr>
            <a:spLocks noGrp="1" noChangeArrowheads="1"/>
          </p:cNvSpPr>
          <p:nvPr>
            <p:ph type="title"/>
          </p:nvPr>
        </p:nvSpPr>
        <p:spPr>
          <a:xfrm>
            <a:off x="246063" y="-39688"/>
            <a:ext cx="8034337" cy="1003301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 using DNS</a:t>
            </a:r>
          </a:p>
        </p:txBody>
      </p:sp>
      <p:pic>
        <p:nvPicPr>
          <p:cNvPr id="214050" name="Picture 21" descr="underline_base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63182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90"/>
              </a:buClr>
            </a:pPr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>
                <a:buClr>
                  <a:srgbClr val="000090"/>
                </a:buClr>
              </a:pPr>
              <a:t>84</a:t>
            </a:fld>
            <a:endParaRPr lang="en-US" sz="1200" dirty="0">
              <a:latin typeface="Tahoma" charset="0"/>
            </a:endParaRPr>
          </a:p>
        </p:txBody>
      </p:sp>
      <p:sp>
        <p:nvSpPr>
          <p:cNvPr id="27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buClr>
                <a:srgbClr val="000090"/>
              </a:buClr>
            </a:pP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77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995 L 0.32587 -0.01018 L 0.22726 0.14666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78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26 0.14666 L 0.29844 0.14527 L 0.46528 -0.03516 L 0.46406 -0.16678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-1568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0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70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639" grpId="0"/>
      <p:bldP spid="705640" grpId="0"/>
      <p:bldP spid="705641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41" name="Group 231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5267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68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69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70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71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93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5273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532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32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39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3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5278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5293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1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5295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296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1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298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244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4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242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300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244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4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242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2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303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244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4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5304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5305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243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3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242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5307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308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3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5310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3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243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279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240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0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40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40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240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285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241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1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1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5286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240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0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1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215044" name="Freeform 293"/>
          <p:cNvSpPr>
            <a:spLocks/>
          </p:cNvSpPr>
          <p:nvPr/>
        </p:nvSpPr>
        <p:spPr bwMode="auto">
          <a:xfrm>
            <a:off x="322263" y="4619625"/>
            <a:ext cx="3963987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15045" name="Freeform 292"/>
          <p:cNvSpPr>
            <a:spLocks/>
          </p:cNvSpPr>
          <p:nvPr/>
        </p:nvSpPr>
        <p:spPr bwMode="auto">
          <a:xfrm>
            <a:off x="4751388" y="871538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92167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693150" cy="942975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life…TCP connection carrying HTTP</a:t>
            </a:r>
          </a:p>
        </p:txBody>
      </p:sp>
      <p:grpSp>
        <p:nvGrpSpPr>
          <p:cNvPr id="706603" name="Group 43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5259" name="Freeform 44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5260" name="Group 45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2382" name="Rectangle 4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83" name="Text Box 47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2384" name="Line 4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85" name="Line 4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86" name="Line 5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87" name="Line 5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6885" name="Group 325"/>
          <p:cNvGrpSpPr>
            <a:grpSpLocks/>
          </p:cNvGrpSpPr>
          <p:nvPr/>
        </p:nvGrpSpPr>
        <p:grpSpPr bwMode="auto">
          <a:xfrm>
            <a:off x="442913" y="1054100"/>
            <a:ext cx="515937" cy="333375"/>
            <a:chOff x="328" y="678"/>
            <a:chExt cx="325" cy="210"/>
          </a:xfrm>
        </p:grpSpPr>
        <p:grpSp>
          <p:nvGrpSpPr>
            <p:cNvPr id="215255" name="Group 52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2378" name="Rectangle 5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79" name="Text Box 5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  <p:sp>
          <p:nvSpPr>
            <p:cNvPr id="92377" name="AutoShape 85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706660" name="Rectangle 100"/>
          <p:cNvSpPr>
            <a:spLocks noChangeArrowheads="1"/>
          </p:cNvSpPr>
          <p:nvPr/>
        </p:nvSpPr>
        <p:spPr bwMode="auto">
          <a:xfrm>
            <a:off x="5208588" y="3168650"/>
            <a:ext cx="34417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to send HTTP request, client first opens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TCP socket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 to web 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cs typeface="+mn-cs"/>
              </a:rPr>
              <a:t>server</a:t>
            </a:r>
            <a:endParaRPr lang="en-US" sz="2000" i="0" dirty="0">
              <a:solidFill>
                <a:srgbClr val="000000"/>
              </a:solidFill>
              <a:latin typeface="Gill Sans MT" charset="0"/>
              <a:cs typeface="+mn-cs"/>
            </a:endParaRPr>
          </a:p>
        </p:txBody>
      </p:sp>
      <p:sp>
        <p:nvSpPr>
          <p:cNvPr id="706661" name="Rectangle 101"/>
          <p:cNvSpPr>
            <a:spLocks noChangeArrowheads="1"/>
          </p:cNvSpPr>
          <p:nvPr/>
        </p:nvSpPr>
        <p:spPr bwMode="auto">
          <a:xfrm>
            <a:off x="5186363" y="4054475"/>
            <a:ext cx="3778250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TCP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SYN segment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(step 1 in 3-way handshake) 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  <a:cs typeface="+mn-cs"/>
              </a:rPr>
              <a:t>inter-domain routed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 to web server</a:t>
            </a:r>
          </a:p>
        </p:txBody>
      </p:sp>
      <p:sp>
        <p:nvSpPr>
          <p:cNvPr id="706662" name="Rectangle 102"/>
          <p:cNvSpPr>
            <a:spLocks noChangeArrowheads="1"/>
          </p:cNvSpPr>
          <p:nvPr/>
        </p:nvSpPr>
        <p:spPr bwMode="auto">
          <a:xfrm>
            <a:off x="5189538" y="5892800"/>
            <a:ext cx="40687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TCP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connection established!</a:t>
            </a:r>
          </a:p>
        </p:txBody>
      </p:sp>
      <p:grpSp>
        <p:nvGrpSpPr>
          <p:cNvPr id="215052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5253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54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53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5251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52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54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5249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50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55" name="Group 110"/>
          <p:cNvGrpSpPr>
            <a:grpSpLocks/>
          </p:cNvGrpSpPr>
          <p:nvPr/>
        </p:nvGrpSpPr>
        <p:grpSpPr bwMode="auto">
          <a:xfrm>
            <a:off x="3057525" y="5273675"/>
            <a:ext cx="757238" cy="379413"/>
            <a:chOff x="2466" y="2026"/>
            <a:chExt cx="477" cy="282"/>
          </a:xfrm>
        </p:grpSpPr>
        <p:sp>
          <p:nvSpPr>
            <p:cNvPr id="215235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5236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37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5238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5239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5246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7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8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5240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5243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4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5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5241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42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5056" name="Line 136"/>
          <p:cNvSpPr>
            <a:spLocks noChangeShapeType="1"/>
          </p:cNvSpPr>
          <p:nvPr/>
        </p:nvSpPr>
        <p:spPr bwMode="auto">
          <a:xfrm flipV="1">
            <a:off x="2543175" y="5443538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5057" name="Text Box 137"/>
          <p:cNvSpPr txBox="1">
            <a:spLocks noChangeArrowheads="1"/>
          </p:cNvSpPr>
          <p:nvPr/>
        </p:nvSpPr>
        <p:spPr bwMode="auto">
          <a:xfrm>
            <a:off x="1003300" y="5835650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15058" name="Text Box 138"/>
          <p:cNvSpPr txBox="1">
            <a:spLocks noChangeArrowheads="1"/>
          </p:cNvSpPr>
          <p:nvPr/>
        </p:nvSpPr>
        <p:spPr bwMode="auto">
          <a:xfrm>
            <a:off x="971550" y="5541963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215059" name="Group 194"/>
          <p:cNvGrpSpPr>
            <a:grpSpLocks/>
          </p:cNvGrpSpPr>
          <p:nvPr/>
        </p:nvGrpSpPr>
        <p:grpSpPr bwMode="auto">
          <a:xfrm>
            <a:off x="2970213" y="5649913"/>
            <a:ext cx="295275" cy="114300"/>
            <a:chOff x="3228" y="1776"/>
            <a:chExt cx="252" cy="96"/>
          </a:xfrm>
        </p:grpSpPr>
        <p:sp>
          <p:nvSpPr>
            <p:cNvPr id="215233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34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60" name="Group 197"/>
          <p:cNvGrpSpPr>
            <a:grpSpLocks/>
          </p:cNvGrpSpPr>
          <p:nvPr/>
        </p:nvGrpSpPr>
        <p:grpSpPr bwMode="auto">
          <a:xfrm flipH="1">
            <a:off x="3608388" y="5649913"/>
            <a:ext cx="295275" cy="114300"/>
            <a:chOff x="3228" y="1776"/>
            <a:chExt cx="252" cy="96"/>
          </a:xfrm>
        </p:grpSpPr>
        <p:sp>
          <p:nvSpPr>
            <p:cNvPr id="215231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32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61" name="Group 200"/>
          <p:cNvGrpSpPr>
            <a:grpSpLocks/>
          </p:cNvGrpSpPr>
          <p:nvPr/>
        </p:nvGrpSpPr>
        <p:grpSpPr bwMode="auto">
          <a:xfrm flipH="1" flipV="1">
            <a:off x="3813175" y="5354638"/>
            <a:ext cx="295275" cy="114300"/>
            <a:chOff x="3228" y="1776"/>
            <a:chExt cx="252" cy="96"/>
          </a:xfrm>
        </p:grpSpPr>
        <p:sp>
          <p:nvSpPr>
            <p:cNvPr id="215229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30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2183" name="Line 290"/>
          <p:cNvSpPr>
            <a:spLocks noChangeShapeType="1"/>
          </p:cNvSpPr>
          <p:nvPr/>
        </p:nvSpPr>
        <p:spPr bwMode="auto">
          <a:xfrm flipH="1">
            <a:off x="3594100" y="2432050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6874" name="Group 314"/>
          <p:cNvGrpSpPr>
            <a:grpSpLocks/>
          </p:cNvGrpSpPr>
          <p:nvPr/>
        </p:nvGrpSpPr>
        <p:grpSpPr bwMode="auto">
          <a:xfrm>
            <a:off x="79375" y="1900238"/>
            <a:ext cx="1081088" cy="244475"/>
            <a:chOff x="410" y="1508"/>
            <a:chExt cx="681" cy="154"/>
          </a:xfrm>
        </p:grpSpPr>
        <p:sp>
          <p:nvSpPr>
            <p:cNvPr id="92341" name="Rectangle 99"/>
            <p:cNvSpPr>
              <a:spLocks noChangeArrowheads="1"/>
            </p:cNvSpPr>
            <p:nvPr/>
          </p:nvSpPr>
          <p:spPr bwMode="auto">
            <a:xfrm>
              <a:off x="410" y="1511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2" name="Rectangle 95"/>
            <p:cNvSpPr>
              <a:spLocks noChangeArrowheads="1"/>
            </p:cNvSpPr>
            <p:nvPr/>
          </p:nvSpPr>
          <p:spPr bwMode="auto">
            <a:xfrm>
              <a:off x="538" y="1536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3" name="Rectangle 96"/>
            <p:cNvSpPr>
              <a:spLocks noChangeArrowheads="1"/>
            </p:cNvSpPr>
            <p:nvPr/>
          </p:nvSpPr>
          <p:spPr bwMode="auto">
            <a:xfrm>
              <a:off x="529" y="1525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4" name="Rectangle 97"/>
            <p:cNvSpPr>
              <a:spLocks noChangeArrowheads="1"/>
            </p:cNvSpPr>
            <p:nvPr/>
          </p:nvSpPr>
          <p:spPr bwMode="auto">
            <a:xfrm>
              <a:off x="423" y="1527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5" name="Rectangle 98"/>
            <p:cNvSpPr>
              <a:spLocks noChangeArrowheads="1"/>
            </p:cNvSpPr>
            <p:nvPr/>
          </p:nvSpPr>
          <p:spPr bwMode="auto">
            <a:xfrm>
              <a:off x="1021" y="1526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225" name="Group 310"/>
            <p:cNvGrpSpPr>
              <a:grpSpLocks/>
            </p:cNvGrpSpPr>
            <p:nvPr/>
          </p:nvGrpSpPr>
          <p:grpSpPr bwMode="auto">
            <a:xfrm>
              <a:off x="647" y="1508"/>
              <a:ext cx="354" cy="154"/>
              <a:chOff x="290" y="875"/>
              <a:chExt cx="354" cy="154"/>
            </a:xfrm>
          </p:grpSpPr>
          <p:sp>
            <p:nvSpPr>
              <p:cNvPr id="92347" name="Rectangle 311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48" name="Rectangle 312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49" name="Text Box 313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</p:grpSp>
      <p:grpSp>
        <p:nvGrpSpPr>
          <p:cNvPr id="706886" name="Group 326"/>
          <p:cNvGrpSpPr>
            <a:grpSpLocks/>
          </p:cNvGrpSpPr>
          <p:nvPr/>
        </p:nvGrpSpPr>
        <p:grpSpPr bwMode="auto">
          <a:xfrm>
            <a:off x="307975" y="4241800"/>
            <a:ext cx="1081088" cy="782638"/>
            <a:chOff x="59" y="863"/>
            <a:chExt cx="681" cy="493"/>
          </a:xfrm>
        </p:grpSpPr>
        <p:grpSp>
          <p:nvGrpSpPr>
            <p:cNvPr id="215199" name="Group 6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2339" name="Rectangle 6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40" name="Rectangle 7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200" name="Group 30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92336" name="Rectangle 59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7" name="Rectangle 60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8" name="Text Box 297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201" name="Group 302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92333" name="Rectangle 303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4" name="Rectangle 304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5" name="Text Box 305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202" name="Group 315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92324" name="Rectangle 316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5" name="Rectangle 317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6" name="Rectangle 318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7" name="Rectangle 319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8" name="Rectangle 320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208" name="Group 321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92330" name="Rectangle 322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31" name="Rectangle 323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32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000000"/>
                      </a:solidFill>
                      <a:latin typeface="Arial" charset="0"/>
                      <a:cs typeface="+mn-cs"/>
                    </a:rPr>
                    <a:t>SYN</a:t>
                  </a:r>
                </a:p>
              </p:txBody>
            </p:sp>
          </p:grpSp>
        </p:grpSp>
      </p:grpSp>
      <p:grpSp>
        <p:nvGrpSpPr>
          <p:cNvPr id="706896" name="Group 336"/>
          <p:cNvGrpSpPr>
            <a:grpSpLocks/>
          </p:cNvGrpSpPr>
          <p:nvPr/>
        </p:nvGrpSpPr>
        <p:grpSpPr bwMode="auto">
          <a:xfrm>
            <a:off x="1509713" y="3965575"/>
            <a:ext cx="976312" cy="1460500"/>
            <a:chOff x="4000" y="1895"/>
            <a:chExt cx="615" cy="920"/>
          </a:xfrm>
        </p:grpSpPr>
        <p:sp>
          <p:nvSpPr>
            <p:cNvPr id="215191" name="Freeform 328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5192" name="Group 329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2314" name="Rectangle 33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15" name="Text Box 331"/>
              <p:cNvSpPr txBox="1">
                <a:spLocks noChangeArrowheads="1"/>
              </p:cNvSpPr>
              <p:nvPr/>
            </p:nvSpPr>
            <p:spPr bwMode="auto">
              <a:xfrm>
                <a:off x="646" y="2954"/>
                <a:ext cx="371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600" i="0" dirty="0" smtClea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2316" name="Line 33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17" name="Line 33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18" name="Line 33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19" name="Line 33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6897" name="Group 337"/>
          <p:cNvGrpSpPr>
            <a:grpSpLocks/>
          </p:cNvGrpSpPr>
          <p:nvPr/>
        </p:nvGrpSpPr>
        <p:grpSpPr bwMode="auto">
          <a:xfrm>
            <a:off x="79375" y="1355725"/>
            <a:ext cx="1081088" cy="782638"/>
            <a:chOff x="59" y="863"/>
            <a:chExt cx="681" cy="493"/>
          </a:xfrm>
        </p:grpSpPr>
        <p:grpSp>
          <p:nvGrpSpPr>
            <p:cNvPr id="215170" name="Group 33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2310" name="Rectangle 33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11" name="Rectangle 34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171" name="Group 34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92307" name="Rectangle 342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8" name="Rectangle 343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9" name="Text Box 344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172" name="Group 345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92304" name="Rectangle 346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5" name="Rectangle 347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6" name="Text Box 348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173" name="Group 349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92295" name="Rectangle 350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6" name="Rectangle 351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7" name="Rectangle 352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8" name="Rectangle 353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9" name="Rectangle 354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179" name="Group 355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92301" name="Rectangle 356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02" name="Rectangle 357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03" name="Text Box 358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000000"/>
                      </a:solidFill>
                      <a:latin typeface="Arial" charset="0"/>
                      <a:cs typeface="+mn-cs"/>
                    </a:rPr>
                    <a:t>SYN</a:t>
                  </a:r>
                </a:p>
              </p:txBody>
            </p:sp>
          </p:grpSp>
        </p:grpSp>
      </p:grpSp>
      <p:sp>
        <p:nvSpPr>
          <p:cNvPr id="92188" name="Rectangle 359"/>
          <p:cNvSpPr>
            <a:spLocks noChangeArrowheads="1"/>
          </p:cNvSpPr>
          <p:nvPr/>
        </p:nvSpPr>
        <p:spPr bwMode="auto">
          <a:xfrm>
            <a:off x="979488" y="4452938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000" i="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grpSp>
        <p:nvGrpSpPr>
          <p:cNvPr id="706951" name="Group 391"/>
          <p:cNvGrpSpPr>
            <a:grpSpLocks/>
          </p:cNvGrpSpPr>
          <p:nvPr/>
        </p:nvGrpSpPr>
        <p:grpSpPr bwMode="auto">
          <a:xfrm>
            <a:off x="306388" y="4241800"/>
            <a:ext cx="1081087" cy="782638"/>
            <a:chOff x="2675" y="3676"/>
            <a:chExt cx="681" cy="493"/>
          </a:xfrm>
        </p:grpSpPr>
        <p:grpSp>
          <p:nvGrpSpPr>
            <p:cNvPr id="215150" name="Group 361"/>
            <p:cNvGrpSpPr>
              <a:grpSpLocks/>
            </p:cNvGrpSpPr>
            <p:nvPr/>
          </p:nvGrpSpPr>
          <p:grpSpPr bwMode="auto">
            <a:xfrm>
              <a:off x="2793" y="3855"/>
              <a:ext cx="480" cy="112"/>
              <a:chOff x="627" y="3377"/>
              <a:chExt cx="480" cy="112"/>
            </a:xfrm>
          </p:grpSpPr>
          <p:sp>
            <p:nvSpPr>
              <p:cNvPr id="92289" name="Rectangle 362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0" name="Rectangle 363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151" name="Group 382"/>
            <p:cNvGrpSpPr>
              <a:grpSpLocks/>
            </p:cNvGrpSpPr>
            <p:nvPr/>
          </p:nvGrpSpPr>
          <p:grpSpPr bwMode="auto">
            <a:xfrm>
              <a:off x="2855" y="3676"/>
              <a:ext cx="444" cy="154"/>
              <a:chOff x="2717" y="3676"/>
              <a:chExt cx="444" cy="154"/>
            </a:xfrm>
          </p:grpSpPr>
          <p:sp>
            <p:nvSpPr>
              <p:cNvPr id="92286" name="Rectangle 365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7" name="Rectangle 366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8" name="Text Box 367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sp>
          <p:nvSpPr>
            <p:cNvPr id="92273" name="Rectangle 373"/>
            <p:cNvSpPr>
              <a:spLocks noChangeArrowheads="1"/>
            </p:cNvSpPr>
            <p:nvPr/>
          </p:nvSpPr>
          <p:spPr bwMode="auto">
            <a:xfrm>
              <a:off x="2675" y="401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4" name="Rectangle 374"/>
            <p:cNvSpPr>
              <a:spLocks noChangeArrowheads="1"/>
            </p:cNvSpPr>
            <p:nvPr/>
          </p:nvSpPr>
          <p:spPr bwMode="auto">
            <a:xfrm>
              <a:off x="2803" y="4043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5" name="Rectangle 375"/>
            <p:cNvSpPr>
              <a:spLocks noChangeArrowheads="1"/>
            </p:cNvSpPr>
            <p:nvPr/>
          </p:nvSpPr>
          <p:spPr bwMode="auto">
            <a:xfrm>
              <a:off x="2794" y="4032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6" name="Rectangle 376"/>
            <p:cNvSpPr>
              <a:spLocks noChangeArrowheads="1"/>
            </p:cNvSpPr>
            <p:nvPr/>
          </p:nvSpPr>
          <p:spPr bwMode="auto">
            <a:xfrm>
              <a:off x="2688" y="403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7" name="Rectangle 377"/>
            <p:cNvSpPr>
              <a:spLocks noChangeArrowheads="1"/>
            </p:cNvSpPr>
            <p:nvPr/>
          </p:nvSpPr>
          <p:spPr bwMode="auto">
            <a:xfrm>
              <a:off x="3286" y="403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157" name="Group 383"/>
            <p:cNvGrpSpPr>
              <a:grpSpLocks/>
            </p:cNvGrpSpPr>
            <p:nvPr/>
          </p:nvGrpSpPr>
          <p:grpSpPr bwMode="auto">
            <a:xfrm>
              <a:off x="2864" y="3835"/>
              <a:ext cx="444" cy="154"/>
              <a:chOff x="2717" y="3676"/>
              <a:chExt cx="444" cy="154"/>
            </a:xfrm>
          </p:grpSpPr>
          <p:sp>
            <p:nvSpPr>
              <p:cNvPr id="92283" name="Rectangle 384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4" name="Rectangle 385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5" name="Text Box 386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grpSp>
          <p:nvGrpSpPr>
            <p:cNvPr id="215158" name="Group 387"/>
            <p:cNvGrpSpPr>
              <a:grpSpLocks/>
            </p:cNvGrpSpPr>
            <p:nvPr/>
          </p:nvGrpSpPr>
          <p:grpSpPr bwMode="auto">
            <a:xfrm>
              <a:off x="2867" y="4015"/>
              <a:ext cx="444" cy="154"/>
              <a:chOff x="2717" y="3676"/>
              <a:chExt cx="444" cy="154"/>
            </a:xfrm>
          </p:grpSpPr>
          <p:sp>
            <p:nvSpPr>
              <p:cNvPr id="92280" name="Rectangle 388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1" name="Rectangle 389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2" name="Text Box 390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</p:grpSp>
      <p:grpSp>
        <p:nvGrpSpPr>
          <p:cNvPr id="706983" name="Group 423"/>
          <p:cNvGrpSpPr>
            <a:grpSpLocks/>
          </p:cNvGrpSpPr>
          <p:nvPr/>
        </p:nvGrpSpPr>
        <p:grpSpPr bwMode="auto">
          <a:xfrm>
            <a:off x="82550" y="1354138"/>
            <a:ext cx="1081088" cy="782637"/>
            <a:chOff x="2613" y="3554"/>
            <a:chExt cx="681" cy="493"/>
          </a:xfrm>
        </p:grpSpPr>
        <p:grpSp>
          <p:nvGrpSpPr>
            <p:cNvPr id="215130" name="Group 393"/>
            <p:cNvGrpSpPr>
              <a:grpSpLocks/>
            </p:cNvGrpSpPr>
            <p:nvPr/>
          </p:nvGrpSpPr>
          <p:grpSpPr bwMode="auto">
            <a:xfrm>
              <a:off x="2731" y="3733"/>
              <a:ext cx="480" cy="112"/>
              <a:chOff x="627" y="3377"/>
              <a:chExt cx="480" cy="112"/>
            </a:xfrm>
          </p:grpSpPr>
          <p:sp>
            <p:nvSpPr>
              <p:cNvPr id="92269" name="Rectangle 39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70" name="Rectangle 39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131" name="Group 396"/>
            <p:cNvGrpSpPr>
              <a:grpSpLocks/>
            </p:cNvGrpSpPr>
            <p:nvPr/>
          </p:nvGrpSpPr>
          <p:grpSpPr bwMode="auto">
            <a:xfrm>
              <a:off x="2793" y="3554"/>
              <a:ext cx="444" cy="154"/>
              <a:chOff x="2717" y="3676"/>
              <a:chExt cx="444" cy="154"/>
            </a:xfrm>
          </p:grpSpPr>
          <p:sp>
            <p:nvSpPr>
              <p:cNvPr id="92266" name="Rectangle 397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7" name="Rectangle 398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8" name="Text Box 399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sp>
          <p:nvSpPr>
            <p:cNvPr id="92253" name="Rectangle 400"/>
            <p:cNvSpPr>
              <a:spLocks noChangeArrowheads="1"/>
            </p:cNvSpPr>
            <p:nvPr/>
          </p:nvSpPr>
          <p:spPr bwMode="auto">
            <a:xfrm>
              <a:off x="2613" y="389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4" name="Rectangle 401"/>
            <p:cNvSpPr>
              <a:spLocks noChangeArrowheads="1"/>
            </p:cNvSpPr>
            <p:nvPr/>
          </p:nvSpPr>
          <p:spPr bwMode="auto">
            <a:xfrm>
              <a:off x="2741" y="3921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5" name="Rectangle 402"/>
            <p:cNvSpPr>
              <a:spLocks noChangeArrowheads="1"/>
            </p:cNvSpPr>
            <p:nvPr/>
          </p:nvSpPr>
          <p:spPr bwMode="auto">
            <a:xfrm>
              <a:off x="2732" y="3910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6" name="Rectangle 403"/>
            <p:cNvSpPr>
              <a:spLocks noChangeArrowheads="1"/>
            </p:cNvSpPr>
            <p:nvPr/>
          </p:nvSpPr>
          <p:spPr bwMode="auto">
            <a:xfrm>
              <a:off x="2626" y="391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7" name="Rectangle 404"/>
            <p:cNvSpPr>
              <a:spLocks noChangeArrowheads="1"/>
            </p:cNvSpPr>
            <p:nvPr/>
          </p:nvSpPr>
          <p:spPr bwMode="auto">
            <a:xfrm>
              <a:off x="3224" y="391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137" name="Group 405"/>
            <p:cNvGrpSpPr>
              <a:grpSpLocks/>
            </p:cNvGrpSpPr>
            <p:nvPr/>
          </p:nvGrpSpPr>
          <p:grpSpPr bwMode="auto">
            <a:xfrm>
              <a:off x="2802" y="3713"/>
              <a:ext cx="444" cy="154"/>
              <a:chOff x="2717" y="3676"/>
              <a:chExt cx="444" cy="154"/>
            </a:xfrm>
          </p:grpSpPr>
          <p:sp>
            <p:nvSpPr>
              <p:cNvPr id="92263" name="Rectangle 406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4" name="Rectangle 407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5" name="Text Box 408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grpSp>
          <p:nvGrpSpPr>
            <p:cNvPr id="215138" name="Group 409"/>
            <p:cNvGrpSpPr>
              <a:grpSpLocks/>
            </p:cNvGrpSpPr>
            <p:nvPr/>
          </p:nvGrpSpPr>
          <p:grpSpPr bwMode="auto">
            <a:xfrm>
              <a:off x="2805" y="3893"/>
              <a:ext cx="444" cy="154"/>
              <a:chOff x="2717" y="3676"/>
              <a:chExt cx="444" cy="154"/>
            </a:xfrm>
          </p:grpSpPr>
          <p:sp>
            <p:nvSpPr>
              <p:cNvPr id="92260" name="Rectangle 410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1" name="Rectangle 411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2" name="Text Box 412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</p:grpSp>
      <p:grpSp>
        <p:nvGrpSpPr>
          <p:cNvPr id="706982" name="Group 422"/>
          <p:cNvGrpSpPr>
            <a:grpSpLocks/>
          </p:cNvGrpSpPr>
          <p:nvPr/>
        </p:nvGrpSpPr>
        <p:grpSpPr bwMode="auto">
          <a:xfrm>
            <a:off x="311150" y="4772025"/>
            <a:ext cx="1081088" cy="244475"/>
            <a:chOff x="2709" y="3989"/>
            <a:chExt cx="681" cy="154"/>
          </a:xfrm>
        </p:grpSpPr>
        <p:sp>
          <p:nvSpPr>
            <p:cNvPr id="92242" name="Rectangle 413"/>
            <p:cNvSpPr>
              <a:spLocks noChangeArrowheads="1"/>
            </p:cNvSpPr>
            <p:nvPr/>
          </p:nvSpPr>
          <p:spPr bwMode="auto">
            <a:xfrm>
              <a:off x="2709" y="3992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3" name="Rectangle 414"/>
            <p:cNvSpPr>
              <a:spLocks noChangeArrowheads="1"/>
            </p:cNvSpPr>
            <p:nvPr/>
          </p:nvSpPr>
          <p:spPr bwMode="auto">
            <a:xfrm>
              <a:off x="2837" y="4017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4" name="Rectangle 415"/>
            <p:cNvSpPr>
              <a:spLocks noChangeArrowheads="1"/>
            </p:cNvSpPr>
            <p:nvPr/>
          </p:nvSpPr>
          <p:spPr bwMode="auto">
            <a:xfrm>
              <a:off x="2828" y="4006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5" name="Rectangle 416"/>
            <p:cNvSpPr>
              <a:spLocks noChangeArrowheads="1"/>
            </p:cNvSpPr>
            <p:nvPr/>
          </p:nvSpPr>
          <p:spPr bwMode="auto">
            <a:xfrm>
              <a:off x="2722" y="4008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6" name="Rectangle 417"/>
            <p:cNvSpPr>
              <a:spLocks noChangeArrowheads="1"/>
            </p:cNvSpPr>
            <p:nvPr/>
          </p:nvSpPr>
          <p:spPr bwMode="auto">
            <a:xfrm>
              <a:off x="3320" y="4007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126" name="Group 418"/>
            <p:cNvGrpSpPr>
              <a:grpSpLocks/>
            </p:cNvGrpSpPr>
            <p:nvPr/>
          </p:nvGrpSpPr>
          <p:grpSpPr bwMode="auto">
            <a:xfrm>
              <a:off x="2901" y="3989"/>
              <a:ext cx="444" cy="154"/>
              <a:chOff x="2717" y="3676"/>
              <a:chExt cx="444" cy="154"/>
            </a:xfrm>
          </p:grpSpPr>
          <p:sp>
            <p:nvSpPr>
              <p:cNvPr id="92248" name="Rectangle 419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49" name="Rectangle 420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50" name="Text Box 421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</p:grpSp>
      <p:sp>
        <p:nvSpPr>
          <p:cNvPr id="706984" name="Rectangle 424"/>
          <p:cNvSpPr>
            <a:spLocks noChangeArrowheads="1"/>
          </p:cNvSpPr>
          <p:nvPr/>
        </p:nvSpPr>
        <p:spPr bwMode="auto">
          <a:xfrm>
            <a:off x="5183188" y="4916488"/>
            <a:ext cx="3787775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web server responds with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TCP SYNACK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(step 2 in 3-way handshake)</a:t>
            </a:r>
          </a:p>
        </p:txBody>
      </p:sp>
      <p:grpSp>
        <p:nvGrpSpPr>
          <p:cNvPr id="215072" name="Group 110"/>
          <p:cNvGrpSpPr>
            <a:grpSpLocks/>
          </p:cNvGrpSpPr>
          <p:nvPr/>
        </p:nvGrpSpPr>
        <p:grpSpPr bwMode="auto">
          <a:xfrm>
            <a:off x="5213350" y="2041525"/>
            <a:ext cx="757238" cy="379413"/>
            <a:chOff x="2466" y="2026"/>
            <a:chExt cx="477" cy="282"/>
          </a:xfrm>
        </p:grpSpPr>
        <p:sp>
          <p:nvSpPr>
            <p:cNvPr id="215107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5108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109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5110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5111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5118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19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20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5112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5115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16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17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5113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114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15073" name="Group 248"/>
          <p:cNvGrpSpPr>
            <a:grpSpLocks/>
          </p:cNvGrpSpPr>
          <p:nvPr/>
        </p:nvGrpSpPr>
        <p:grpSpPr bwMode="auto">
          <a:xfrm>
            <a:off x="2470150" y="4932363"/>
            <a:ext cx="333375" cy="581025"/>
            <a:chOff x="4140" y="429"/>
            <a:chExt cx="1425" cy="2396"/>
          </a:xfrm>
        </p:grpSpPr>
        <p:sp>
          <p:nvSpPr>
            <p:cNvPr id="215075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197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5077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078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00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080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2226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7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2202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082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2224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5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2204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05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08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2222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3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15086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5087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2220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1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2209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5089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090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12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5092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14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5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6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7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9221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9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215074" name="Picture 6" descr="underline_ba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64135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85</a:t>
            </a:fld>
            <a:endParaRPr lang="en-US" sz="1200" dirty="0">
              <a:latin typeface="Tahoma" charset="0"/>
            </a:endParaRPr>
          </a:p>
        </p:txBody>
      </p:sp>
      <p:sp>
        <p:nvSpPr>
          <p:cNvPr id="28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30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0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0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0.00625 L 0.00764 0.08467 L 0.36285 0.08767 L 0.26996 0.22878 L 0.33698 0.22739 L 0.55069 0.01874 L 0.29583 0.52209 L 0.02882 0.5251 L 0.02882 0.41545 " pathEditMode="relative" rAng="0" ptsTypes="AAAAAAAAA">
                                      <p:cBhvr>
                                        <p:cTn id="27" dur="2000" fill="hold"/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5" y="259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06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0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06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0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0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15591E-6 L -1.66667E-6 0.09415 L 0.28593 0.09091 L 0.52934 -0.40111 L 0.30937 -0.18182 L 0.23403 -0.19755 L 0.32118 -0.33079 L -0.01997 -0.33079 L -0.01875 -0.41846 " pathEditMode="relative" ptsTypes="AAAAAAAAA">
                                      <p:cBhvr>
                                        <p:cTn id="63" dur="2000" fill="hold"/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06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06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706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70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0" grpId="0"/>
      <p:bldP spid="706661" grpId="0"/>
      <p:bldP spid="706662" grpId="0"/>
      <p:bldP spid="706984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65" name="Group 300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631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31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31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31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31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43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631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637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637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3440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1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1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12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632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633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6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634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4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6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4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348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9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46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4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348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8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46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6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4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348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8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634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635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348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8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47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635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5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7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635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7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7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7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8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348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8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32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344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4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4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4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345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3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345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633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345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216068" name="Freeform 2"/>
          <p:cNvSpPr>
            <a:spLocks/>
          </p:cNvSpPr>
          <p:nvPr/>
        </p:nvSpPr>
        <p:spPr bwMode="auto">
          <a:xfrm>
            <a:off x="322263" y="4619625"/>
            <a:ext cx="3963987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16069" name="Freeform 3"/>
          <p:cNvSpPr>
            <a:spLocks/>
          </p:cNvSpPr>
          <p:nvPr/>
        </p:nvSpPr>
        <p:spPr bwMode="auto">
          <a:xfrm>
            <a:off x="4751388" y="871538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93191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361363" cy="973138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A day in the life… HTTP request/reply </a:t>
            </a:r>
          </a:p>
        </p:txBody>
      </p:sp>
      <p:grpSp>
        <p:nvGrpSpPr>
          <p:cNvPr id="216071" name="Group 3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6304" name="Freeform 3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6305" name="Group 3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3427" name="Rectangle 3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28" name="Text Box 3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3429" name="Line 4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30" name="Line 4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31" name="Line 4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32" name="Line 4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7628" name="Group 44"/>
          <p:cNvGrpSpPr>
            <a:grpSpLocks/>
          </p:cNvGrpSpPr>
          <p:nvPr/>
        </p:nvGrpSpPr>
        <p:grpSpPr bwMode="auto">
          <a:xfrm>
            <a:off x="442913" y="1054100"/>
            <a:ext cx="515937" cy="333375"/>
            <a:chOff x="328" y="678"/>
            <a:chExt cx="325" cy="210"/>
          </a:xfrm>
        </p:grpSpPr>
        <p:grpSp>
          <p:nvGrpSpPr>
            <p:cNvPr id="216300" name="Group 45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3423" name="Rectangle 4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24" name="Text Box 4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  <p:sp>
          <p:nvSpPr>
            <p:cNvPr id="93422" name="AutoShape 48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707633" name="Rectangle 49"/>
          <p:cNvSpPr>
            <a:spLocks noChangeArrowheads="1"/>
          </p:cNvSpPr>
          <p:nvPr/>
        </p:nvSpPr>
        <p:spPr bwMode="auto">
          <a:xfrm>
            <a:off x="5183188" y="3105150"/>
            <a:ext cx="34417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HTTP request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sent into TCP socket</a:t>
            </a:r>
          </a:p>
        </p:txBody>
      </p:sp>
      <p:sp>
        <p:nvSpPr>
          <p:cNvPr id="707634" name="Rectangle 50"/>
          <p:cNvSpPr>
            <a:spLocks noChangeArrowheads="1"/>
          </p:cNvSpPr>
          <p:nvPr/>
        </p:nvSpPr>
        <p:spPr bwMode="auto">
          <a:xfrm>
            <a:off x="5176838" y="3797300"/>
            <a:ext cx="3787775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IP datagram containing HTTP request routed to www.google.com</a:t>
            </a:r>
          </a:p>
        </p:txBody>
      </p:sp>
      <p:sp>
        <p:nvSpPr>
          <p:cNvPr id="707635" name="Rectangle 51"/>
          <p:cNvSpPr>
            <a:spLocks noChangeArrowheads="1"/>
          </p:cNvSpPr>
          <p:nvPr/>
        </p:nvSpPr>
        <p:spPr bwMode="auto">
          <a:xfrm>
            <a:off x="5189538" y="5702300"/>
            <a:ext cx="38655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IP datagram containing HTTP reply routed back to client</a:t>
            </a:r>
          </a:p>
        </p:txBody>
      </p:sp>
      <p:grpSp>
        <p:nvGrpSpPr>
          <p:cNvPr id="216076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6298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99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77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6296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97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78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6294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95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79" name="Group 110"/>
          <p:cNvGrpSpPr>
            <a:grpSpLocks/>
          </p:cNvGrpSpPr>
          <p:nvPr/>
        </p:nvGrpSpPr>
        <p:grpSpPr bwMode="auto">
          <a:xfrm>
            <a:off x="3057525" y="5273675"/>
            <a:ext cx="757238" cy="379413"/>
            <a:chOff x="2466" y="2026"/>
            <a:chExt cx="477" cy="282"/>
          </a:xfrm>
        </p:grpSpPr>
        <p:sp>
          <p:nvSpPr>
            <p:cNvPr id="216280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281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282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6283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6284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6291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92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93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6285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288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89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90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6286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287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6080" name="Line 136"/>
          <p:cNvSpPr>
            <a:spLocks noChangeShapeType="1"/>
          </p:cNvSpPr>
          <p:nvPr/>
        </p:nvSpPr>
        <p:spPr bwMode="auto">
          <a:xfrm flipV="1">
            <a:off x="2543175" y="5443538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6081" name="Text Box 137"/>
          <p:cNvSpPr txBox="1">
            <a:spLocks noChangeArrowheads="1"/>
          </p:cNvSpPr>
          <p:nvPr/>
        </p:nvSpPr>
        <p:spPr bwMode="auto">
          <a:xfrm>
            <a:off x="1003300" y="5835650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16082" name="Text Box 138"/>
          <p:cNvSpPr txBox="1">
            <a:spLocks noChangeArrowheads="1"/>
          </p:cNvSpPr>
          <p:nvPr/>
        </p:nvSpPr>
        <p:spPr bwMode="auto">
          <a:xfrm>
            <a:off x="971550" y="5541963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216083" name="Group 194"/>
          <p:cNvGrpSpPr>
            <a:grpSpLocks/>
          </p:cNvGrpSpPr>
          <p:nvPr/>
        </p:nvGrpSpPr>
        <p:grpSpPr bwMode="auto">
          <a:xfrm>
            <a:off x="2970213" y="5649913"/>
            <a:ext cx="295275" cy="114300"/>
            <a:chOff x="3228" y="1776"/>
            <a:chExt cx="252" cy="96"/>
          </a:xfrm>
        </p:grpSpPr>
        <p:sp>
          <p:nvSpPr>
            <p:cNvPr id="216278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79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84" name="Group 200"/>
          <p:cNvGrpSpPr>
            <a:grpSpLocks/>
          </p:cNvGrpSpPr>
          <p:nvPr/>
        </p:nvGrpSpPr>
        <p:grpSpPr bwMode="auto">
          <a:xfrm flipH="1" flipV="1">
            <a:off x="3813175" y="5354638"/>
            <a:ext cx="295275" cy="114300"/>
            <a:chOff x="3228" y="1776"/>
            <a:chExt cx="252" cy="96"/>
          </a:xfrm>
        </p:grpSpPr>
        <p:sp>
          <p:nvSpPr>
            <p:cNvPr id="216276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77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3206" name="Line 112"/>
          <p:cNvSpPr>
            <a:spLocks noChangeShapeType="1"/>
          </p:cNvSpPr>
          <p:nvPr/>
        </p:nvSpPr>
        <p:spPr bwMode="auto">
          <a:xfrm flipH="1">
            <a:off x="3594100" y="2432050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16086" name="Group 145"/>
          <p:cNvGrpSpPr>
            <a:grpSpLocks/>
          </p:cNvGrpSpPr>
          <p:nvPr/>
        </p:nvGrpSpPr>
        <p:grpSpPr bwMode="auto">
          <a:xfrm>
            <a:off x="1509713" y="3965575"/>
            <a:ext cx="976312" cy="1460500"/>
            <a:chOff x="4000" y="1895"/>
            <a:chExt cx="615" cy="920"/>
          </a:xfrm>
        </p:grpSpPr>
        <p:sp>
          <p:nvSpPr>
            <p:cNvPr id="216268" name="Freeform 146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6269" name="Group 147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3391" name="Rectangle 1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92" name="Text Box 14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3393" name="Line 1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394" name="Line 1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395" name="Line 1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396" name="Line 1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707813" name="Rectangle 229"/>
          <p:cNvSpPr>
            <a:spLocks noChangeArrowheads="1"/>
          </p:cNvSpPr>
          <p:nvPr/>
        </p:nvSpPr>
        <p:spPr bwMode="auto">
          <a:xfrm>
            <a:off x="5183188" y="4735513"/>
            <a:ext cx="3787775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web server responds with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HTTP reply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(containing web page)</a:t>
            </a:r>
          </a:p>
        </p:txBody>
      </p:sp>
      <p:grpSp>
        <p:nvGrpSpPr>
          <p:cNvPr id="707941" name="Group 357"/>
          <p:cNvGrpSpPr>
            <a:grpSpLocks/>
          </p:cNvGrpSpPr>
          <p:nvPr/>
        </p:nvGrpSpPr>
        <p:grpSpPr bwMode="auto">
          <a:xfrm>
            <a:off x="88900" y="1363663"/>
            <a:ext cx="1081088" cy="1058862"/>
            <a:chOff x="56" y="859"/>
            <a:chExt cx="681" cy="667"/>
          </a:xfrm>
        </p:grpSpPr>
        <p:grpSp>
          <p:nvGrpSpPr>
            <p:cNvPr id="216237" name="Group 230"/>
            <p:cNvGrpSpPr>
              <a:grpSpLocks/>
            </p:cNvGrpSpPr>
            <p:nvPr/>
          </p:nvGrpSpPr>
          <p:grpSpPr bwMode="auto">
            <a:xfrm>
              <a:off x="290" y="874"/>
              <a:ext cx="379" cy="154"/>
              <a:chOff x="740" y="3209"/>
              <a:chExt cx="379" cy="154"/>
            </a:xfrm>
          </p:grpSpPr>
          <p:grpSp>
            <p:nvGrpSpPr>
              <p:cNvPr id="216263" name="Group 231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93387" name="Rectangle 232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88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sp>
            <p:nvSpPr>
              <p:cNvPr id="93385" name="Rectangle 234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86" name="Rectangle 235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238" name="Group 236"/>
            <p:cNvGrpSpPr>
              <a:grpSpLocks/>
            </p:cNvGrpSpPr>
            <p:nvPr/>
          </p:nvGrpSpPr>
          <p:grpSpPr bwMode="auto">
            <a:xfrm>
              <a:off x="290" y="1022"/>
              <a:ext cx="379" cy="154"/>
              <a:chOff x="836" y="3305"/>
              <a:chExt cx="379" cy="154"/>
            </a:xfrm>
          </p:grpSpPr>
          <p:grpSp>
            <p:nvGrpSpPr>
              <p:cNvPr id="216257" name="Group 237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93382" name="Rectangle 238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83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grpSp>
            <p:nvGrpSpPr>
              <p:cNvPr id="216258" name="Group 240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3380" name="Rectangle 241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81" name="Rectangle 242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6239" name="Group 243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3376" name="Rectangle 24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77" name="Rectangle 24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240" name="Group 246"/>
            <p:cNvGrpSpPr>
              <a:grpSpLocks/>
            </p:cNvGrpSpPr>
            <p:nvPr/>
          </p:nvGrpSpPr>
          <p:grpSpPr bwMode="auto">
            <a:xfrm>
              <a:off x="56" y="1189"/>
              <a:ext cx="681" cy="154"/>
              <a:chOff x="504" y="3523"/>
              <a:chExt cx="681" cy="154"/>
            </a:xfrm>
          </p:grpSpPr>
          <p:grpSp>
            <p:nvGrpSpPr>
              <p:cNvPr id="216242" name="Group 247"/>
              <p:cNvGrpSpPr>
                <a:grpSpLocks/>
              </p:cNvGrpSpPr>
              <p:nvPr/>
            </p:nvGrpSpPr>
            <p:grpSpPr bwMode="auto">
              <a:xfrm>
                <a:off x="623" y="3523"/>
                <a:ext cx="492" cy="154"/>
                <a:chOff x="723" y="3453"/>
                <a:chExt cx="492" cy="154"/>
              </a:xfrm>
            </p:grpSpPr>
            <p:grpSp>
              <p:nvGrpSpPr>
                <p:cNvPr id="216246" name="Group 248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16249" name="Group 249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93374" name="Rectangle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375" name="Text Box 2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i="0" dirty="0" smtClean="0">
                          <a:solidFill>
                            <a:srgbClr val="FFFFFF"/>
                          </a:solidFill>
                          <a:latin typeface="Arial" charset="0"/>
                          <a:cs typeface="+mn-cs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16250" name="Group 252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93372" name="Rectangle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373" name="Rectangle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3368" name="Rectangle 255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69" name="Rectangle 256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364" name="Rectangle 257"/>
              <p:cNvSpPr>
                <a:spLocks noChangeArrowheads="1"/>
              </p:cNvSpPr>
              <p:nvPr/>
            </p:nvSpPr>
            <p:spPr bwMode="auto">
              <a:xfrm>
                <a:off x="517" y="3545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65" name="Rectangle 258"/>
              <p:cNvSpPr>
                <a:spLocks noChangeArrowheads="1"/>
              </p:cNvSpPr>
              <p:nvPr/>
            </p:nvSpPr>
            <p:spPr bwMode="auto">
              <a:xfrm>
                <a:off x="1115" y="3544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66" name="Rectangle 259"/>
              <p:cNvSpPr>
                <a:spLocks noChangeArrowheads="1"/>
              </p:cNvSpPr>
              <p:nvPr/>
            </p:nvSpPr>
            <p:spPr bwMode="auto">
              <a:xfrm>
                <a:off x="504" y="3529"/>
                <a:ext cx="681" cy="1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362" name="AutoShape 356"/>
            <p:cNvSpPr>
              <a:spLocks noChangeArrowheads="1"/>
            </p:cNvSpPr>
            <p:nvPr/>
          </p:nvSpPr>
          <p:spPr bwMode="auto">
            <a:xfrm>
              <a:off x="341" y="859"/>
              <a:ext cx="240" cy="667"/>
            </a:xfrm>
            <a:prstGeom prst="downArrow">
              <a:avLst>
                <a:gd name="adj1" fmla="val 49167"/>
                <a:gd name="adj2" fmla="val 675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7973" name="Group 389"/>
          <p:cNvGrpSpPr>
            <a:grpSpLocks/>
          </p:cNvGrpSpPr>
          <p:nvPr/>
        </p:nvGrpSpPr>
        <p:grpSpPr bwMode="auto">
          <a:xfrm>
            <a:off x="92075" y="1890713"/>
            <a:ext cx="1081088" cy="244475"/>
            <a:chOff x="0" y="2762"/>
            <a:chExt cx="681" cy="154"/>
          </a:xfrm>
        </p:grpSpPr>
        <p:sp>
          <p:nvSpPr>
            <p:cNvPr id="93345" name="Rectangle 388"/>
            <p:cNvSpPr>
              <a:spLocks noChangeArrowheads="1"/>
            </p:cNvSpPr>
            <p:nvPr/>
          </p:nvSpPr>
          <p:spPr bwMode="auto">
            <a:xfrm>
              <a:off x="0" y="276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225" name="Group 376"/>
            <p:cNvGrpSpPr>
              <a:grpSpLocks/>
            </p:cNvGrpSpPr>
            <p:nvPr/>
          </p:nvGrpSpPr>
          <p:grpSpPr bwMode="auto">
            <a:xfrm>
              <a:off x="119" y="2762"/>
              <a:ext cx="492" cy="154"/>
              <a:chOff x="723" y="3453"/>
              <a:chExt cx="492" cy="154"/>
            </a:xfrm>
          </p:grpSpPr>
          <p:grpSp>
            <p:nvGrpSpPr>
              <p:cNvPr id="216228" name="Group 377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16231" name="Group 37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356" name="Rectangle 37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57" name="Text Box 3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232" name="Group 381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354" name="Rectangle 382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55" name="Rectangle 383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93350" name="Rectangle 384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51" name="Rectangle 385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347" name="Rectangle 386"/>
            <p:cNvSpPr>
              <a:spLocks noChangeArrowheads="1"/>
            </p:cNvSpPr>
            <p:nvPr/>
          </p:nvSpPr>
          <p:spPr bwMode="auto">
            <a:xfrm>
              <a:off x="13" y="278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348" name="Rectangle 387"/>
            <p:cNvSpPr>
              <a:spLocks noChangeArrowheads="1"/>
            </p:cNvSpPr>
            <p:nvPr/>
          </p:nvSpPr>
          <p:spPr bwMode="auto">
            <a:xfrm>
              <a:off x="611" y="278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7975" name="Group 391"/>
          <p:cNvGrpSpPr>
            <a:grpSpLocks/>
          </p:cNvGrpSpPr>
          <p:nvPr/>
        </p:nvGrpSpPr>
        <p:grpSpPr bwMode="auto">
          <a:xfrm>
            <a:off x="411163" y="4051300"/>
            <a:ext cx="1081087" cy="949325"/>
            <a:chOff x="2231" y="3555"/>
            <a:chExt cx="681" cy="598"/>
          </a:xfrm>
        </p:grpSpPr>
        <p:grpSp>
          <p:nvGrpSpPr>
            <p:cNvPr id="216190" name="Group 392"/>
            <p:cNvGrpSpPr>
              <a:grpSpLocks/>
            </p:cNvGrpSpPr>
            <p:nvPr/>
          </p:nvGrpSpPr>
          <p:grpSpPr bwMode="auto">
            <a:xfrm>
              <a:off x="2231" y="3684"/>
              <a:ext cx="681" cy="469"/>
              <a:chOff x="152" y="970"/>
              <a:chExt cx="681" cy="469"/>
            </a:xfrm>
          </p:grpSpPr>
          <p:grpSp>
            <p:nvGrpSpPr>
              <p:cNvPr id="216194" name="Group 393"/>
              <p:cNvGrpSpPr>
                <a:grpSpLocks/>
              </p:cNvGrpSpPr>
              <p:nvPr/>
            </p:nvGrpSpPr>
            <p:grpSpPr bwMode="auto">
              <a:xfrm>
                <a:off x="386" y="970"/>
                <a:ext cx="379" cy="154"/>
                <a:chOff x="740" y="3209"/>
                <a:chExt cx="379" cy="154"/>
              </a:xfrm>
            </p:grpSpPr>
            <p:grpSp>
              <p:nvGrpSpPr>
                <p:cNvPr id="216219" name="Group 39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25" cy="154"/>
                  <a:chOff x="844" y="3337"/>
                  <a:chExt cx="325" cy="154"/>
                </a:xfrm>
              </p:grpSpPr>
              <p:sp>
                <p:nvSpPr>
                  <p:cNvPr id="93343" name="Rectangle 39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44" name="Text Box 3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sp>
              <p:nvSpPr>
                <p:cNvPr id="93341" name="Rectangle 397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42" name="Rectangle 398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6195" name="Group 399"/>
              <p:cNvGrpSpPr>
                <a:grpSpLocks/>
              </p:cNvGrpSpPr>
              <p:nvPr/>
            </p:nvGrpSpPr>
            <p:grpSpPr bwMode="auto">
              <a:xfrm>
                <a:off x="386" y="1118"/>
                <a:ext cx="379" cy="154"/>
                <a:chOff x="836" y="3305"/>
                <a:chExt cx="379" cy="154"/>
              </a:xfrm>
            </p:grpSpPr>
            <p:grpSp>
              <p:nvGrpSpPr>
                <p:cNvPr id="216213" name="Group 400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338" name="Rectangle 40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39" name="Text Box 4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214" name="Group 40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336" name="Rectangle 404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37" name="Rectangle 405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6196" name="Group 406"/>
              <p:cNvGrpSpPr>
                <a:grpSpLocks/>
              </p:cNvGrpSpPr>
              <p:nvPr/>
            </p:nvGrpSpPr>
            <p:grpSpPr bwMode="auto">
              <a:xfrm>
                <a:off x="273" y="1138"/>
                <a:ext cx="480" cy="112"/>
                <a:chOff x="627" y="3377"/>
                <a:chExt cx="480" cy="112"/>
              </a:xfrm>
            </p:grpSpPr>
            <p:sp>
              <p:nvSpPr>
                <p:cNvPr id="93332" name="Rectangle 407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33" name="Rectangle 408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6197" name="Group 409"/>
              <p:cNvGrpSpPr>
                <a:grpSpLocks/>
              </p:cNvGrpSpPr>
              <p:nvPr/>
            </p:nvGrpSpPr>
            <p:grpSpPr bwMode="auto">
              <a:xfrm>
                <a:off x="152" y="1285"/>
                <a:ext cx="681" cy="154"/>
                <a:chOff x="504" y="3523"/>
                <a:chExt cx="681" cy="154"/>
              </a:xfrm>
            </p:grpSpPr>
            <p:grpSp>
              <p:nvGrpSpPr>
                <p:cNvPr id="216198" name="Group 410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92" cy="154"/>
                  <a:chOff x="723" y="3453"/>
                  <a:chExt cx="492" cy="154"/>
                </a:xfrm>
              </p:grpSpPr>
              <p:grpSp>
                <p:nvGrpSpPr>
                  <p:cNvPr id="216202" name="Group 411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79" cy="154"/>
                    <a:chOff x="836" y="3305"/>
                    <a:chExt cx="379" cy="154"/>
                  </a:xfrm>
                </p:grpSpPr>
                <p:grpSp>
                  <p:nvGrpSpPr>
                    <p:cNvPr id="216205" name="Group 4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25" cy="154"/>
                      <a:chOff x="844" y="3337"/>
                      <a:chExt cx="325" cy="154"/>
                    </a:xfrm>
                  </p:grpSpPr>
                  <p:sp>
                    <p:nvSpPr>
                      <p:cNvPr id="93330" name="Rectangle 4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93331" name="Text Box 41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2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HTTP</a:t>
                        </a:r>
                      </a:p>
                    </p:txBody>
                  </p:sp>
                </p:grpSp>
                <p:grpSp>
                  <p:nvGrpSpPr>
                    <p:cNvPr id="216206" name="Group 4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3328" name="Rectangle 4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93329" name="Rectangle 4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93324" name="Rectangle 418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25" name="Rectangle 419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93320" name="Rectangle 420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21" name="Rectangle 421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22" name="Rectangle 422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6191" name="Group 423"/>
            <p:cNvGrpSpPr>
              <a:grpSpLocks/>
            </p:cNvGrpSpPr>
            <p:nvPr/>
          </p:nvGrpSpPr>
          <p:grpSpPr bwMode="auto">
            <a:xfrm>
              <a:off x="2517" y="3555"/>
              <a:ext cx="325" cy="154"/>
              <a:chOff x="844" y="3337"/>
              <a:chExt cx="325" cy="154"/>
            </a:xfrm>
          </p:grpSpPr>
          <p:sp>
            <p:nvSpPr>
              <p:cNvPr id="93313" name="Rectangle 424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14" name="Text Box 425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</p:grpSp>
      <p:grpSp>
        <p:nvGrpSpPr>
          <p:cNvPr id="708061" name="Group 477"/>
          <p:cNvGrpSpPr>
            <a:grpSpLocks/>
          </p:cNvGrpSpPr>
          <p:nvPr/>
        </p:nvGrpSpPr>
        <p:grpSpPr bwMode="auto">
          <a:xfrm>
            <a:off x="76200" y="1119188"/>
            <a:ext cx="1081088" cy="1016000"/>
            <a:chOff x="2256" y="3531"/>
            <a:chExt cx="681" cy="640"/>
          </a:xfrm>
        </p:grpSpPr>
        <p:grpSp>
          <p:nvGrpSpPr>
            <p:cNvPr id="216157" name="Group 321"/>
            <p:cNvGrpSpPr>
              <a:grpSpLocks/>
            </p:cNvGrpSpPr>
            <p:nvPr/>
          </p:nvGrpSpPr>
          <p:grpSpPr bwMode="auto">
            <a:xfrm>
              <a:off x="2482" y="3684"/>
              <a:ext cx="379" cy="154"/>
              <a:chOff x="740" y="3209"/>
              <a:chExt cx="379" cy="154"/>
            </a:xfrm>
          </p:grpSpPr>
          <p:grpSp>
            <p:nvGrpSpPr>
              <p:cNvPr id="216185" name="Group 322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93309" name="Rectangle 323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10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sp>
            <p:nvSpPr>
              <p:cNvPr id="93307" name="Rectangle 325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08" name="Rectangle 326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158" name="Group 327"/>
            <p:cNvGrpSpPr>
              <a:grpSpLocks/>
            </p:cNvGrpSpPr>
            <p:nvPr/>
          </p:nvGrpSpPr>
          <p:grpSpPr bwMode="auto">
            <a:xfrm>
              <a:off x="2482" y="3844"/>
              <a:ext cx="379" cy="154"/>
              <a:chOff x="836" y="3305"/>
              <a:chExt cx="379" cy="154"/>
            </a:xfrm>
          </p:grpSpPr>
          <p:grpSp>
            <p:nvGrpSpPr>
              <p:cNvPr id="216179" name="Group 328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93304" name="Rectangle 329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05" name="Text Box 330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grpSp>
            <p:nvGrpSpPr>
              <p:cNvPr id="216180" name="Group 331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3302" name="Rectangle 332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03" name="Rectangle 333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6159" name="Group 334"/>
            <p:cNvGrpSpPr>
              <a:grpSpLocks/>
            </p:cNvGrpSpPr>
            <p:nvPr/>
          </p:nvGrpSpPr>
          <p:grpSpPr bwMode="auto">
            <a:xfrm>
              <a:off x="2369" y="3858"/>
              <a:ext cx="480" cy="112"/>
              <a:chOff x="627" y="3377"/>
              <a:chExt cx="480" cy="112"/>
            </a:xfrm>
          </p:grpSpPr>
          <p:sp>
            <p:nvSpPr>
              <p:cNvPr id="93298" name="Rectangle 335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99" name="Rectangle 336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160" name="Group 360"/>
            <p:cNvGrpSpPr>
              <a:grpSpLocks/>
            </p:cNvGrpSpPr>
            <p:nvPr/>
          </p:nvGrpSpPr>
          <p:grpSpPr bwMode="auto">
            <a:xfrm>
              <a:off x="2534" y="3531"/>
              <a:ext cx="325" cy="154"/>
              <a:chOff x="844" y="3337"/>
              <a:chExt cx="325" cy="154"/>
            </a:xfrm>
          </p:grpSpPr>
          <p:sp>
            <p:nvSpPr>
              <p:cNvPr id="93296" name="Rectangle 361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97" name="Text Box 362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  <p:grpSp>
          <p:nvGrpSpPr>
            <p:cNvPr id="216161" name="Group 461"/>
            <p:cNvGrpSpPr>
              <a:grpSpLocks/>
            </p:cNvGrpSpPr>
            <p:nvPr/>
          </p:nvGrpSpPr>
          <p:grpSpPr bwMode="auto">
            <a:xfrm>
              <a:off x="2256" y="4017"/>
              <a:ext cx="681" cy="154"/>
              <a:chOff x="-341" y="3180"/>
              <a:chExt cx="681" cy="154"/>
            </a:xfrm>
          </p:grpSpPr>
          <p:sp>
            <p:nvSpPr>
              <p:cNvPr id="93283" name="Rectangle 457"/>
              <p:cNvSpPr>
                <a:spLocks noChangeArrowheads="1"/>
              </p:cNvSpPr>
              <p:nvPr/>
            </p:nvSpPr>
            <p:spPr bwMode="auto">
              <a:xfrm>
                <a:off x="-341" y="3186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163" name="Group 445"/>
              <p:cNvGrpSpPr>
                <a:grpSpLocks/>
              </p:cNvGrpSpPr>
              <p:nvPr/>
            </p:nvGrpSpPr>
            <p:grpSpPr bwMode="auto">
              <a:xfrm>
                <a:off x="-222" y="3180"/>
                <a:ext cx="492" cy="154"/>
                <a:chOff x="723" y="3453"/>
                <a:chExt cx="492" cy="154"/>
              </a:xfrm>
            </p:grpSpPr>
            <p:grpSp>
              <p:nvGrpSpPr>
                <p:cNvPr id="216166" name="Group 446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16169" name="Group 447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93294" name="Rectangle 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295" name="Text Box 4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i="0" dirty="0" smtClean="0">
                          <a:solidFill>
                            <a:srgbClr val="FFFFFF"/>
                          </a:solidFill>
                          <a:latin typeface="Arial" charset="0"/>
                          <a:cs typeface="+mn-cs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16170" name="Group 450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93292" name="Rectangle 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293" name="Rectangle 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3288" name="Rectangle 453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289" name="Rectangle 454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285" name="Rectangle 455"/>
              <p:cNvSpPr>
                <a:spLocks noChangeArrowheads="1"/>
              </p:cNvSpPr>
              <p:nvPr/>
            </p:nvSpPr>
            <p:spPr bwMode="auto">
              <a:xfrm>
                <a:off x="-328" y="3202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86" name="Rectangle 456"/>
              <p:cNvSpPr>
                <a:spLocks noChangeArrowheads="1"/>
              </p:cNvSpPr>
              <p:nvPr/>
            </p:nvSpPr>
            <p:spPr bwMode="auto">
              <a:xfrm>
                <a:off x="270" y="3201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</p:grpSp>
      <p:grpSp>
        <p:nvGrpSpPr>
          <p:cNvPr id="708046" name="Group 462"/>
          <p:cNvGrpSpPr>
            <a:grpSpLocks/>
          </p:cNvGrpSpPr>
          <p:nvPr/>
        </p:nvGrpSpPr>
        <p:grpSpPr bwMode="auto">
          <a:xfrm>
            <a:off x="414338" y="4756150"/>
            <a:ext cx="1081087" cy="244475"/>
            <a:chOff x="-341" y="3180"/>
            <a:chExt cx="681" cy="154"/>
          </a:xfrm>
        </p:grpSpPr>
        <p:sp>
          <p:nvSpPr>
            <p:cNvPr id="93265" name="Rectangle 463"/>
            <p:cNvSpPr>
              <a:spLocks noChangeArrowheads="1"/>
            </p:cNvSpPr>
            <p:nvPr/>
          </p:nvSpPr>
          <p:spPr bwMode="auto">
            <a:xfrm>
              <a:off x="-341" y="318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45" name="Group 464"/>
            <p:cNvGrpSpPr>
              <a:grpSpLocks/>
            </p:cNvGrpSpPr>
            <p:nvPr/>
          </p:nvGrpSpPr>
          <p:grpSpPr bwMode="auto">
            <a:xfrm>
              <a:off x="-222" y="3180"/>
              <a:ext cx="492" cy="154"/>
              <a:chOff x="723" y="3453"/>
              <a:chExt cx="492" cy="154"/>
            </a:xfrm>
          </p:grpSpPr>
          <p:grpSp>
            <p:nvGrpSpPr>
              <p:cNvPr id="216148" name="Group 465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16151" name="Group 4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276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277" name="Text Box 4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152" name="Group 4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274" name="Rectangle 4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275" name="Rectangle 4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93270" name="Rectangle 472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71" name="Rectangle 473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67" name="Rectangle 474"/>
            <p:cNvSpPr>
              <a:spLocks noChangeArrowheads="1"/>
            </p:cNvSpPr>
            <p:nvPr/>
          </p:nvSpPr>
          <p:spPr bwMode="auto">
            <a:xfrm>
              <a:off x="-328" y="320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68" name="Rectangle 475"/>
            <p:cNvSpPr>
              <a:spLocks noChangeArrowheads="1"/>
            </p:cNvSpPr>
            <p:nvPr/>
          </p:nvSpPr>
          <p:spPr bwMode="auto">
            <a:xfrm>
              <a:off x="270" y="320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708062" name="Picture 47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8556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8064" name="Rectangle 480"/>
          <p:cNvSpPr>
            <a:spLocks noChangeArrowheads="1"/>
          </p:cNvSpPr>
          <p:nvPr/>
        </p:nvSpPr>
        <p:spPr bwMode="auto">
          <a:xfrm>
            <a:off x="3436947" y="959649"/>
            <a:ext cx="38655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web page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finally (!!!)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displayed</a:t>
            </a:r>
          </a:p>
        </p:txBody>
      </p:sp>
      <p:grpSp>
        <p:nvGrpSpPr>
          <p:cNvPr id="216095" name="Group 248"/>
          <p:cNvGrpSpPr>
            <a:grpSpLocks/>
          </p:cNvGrpSpPr>
          <p:nvPr/>
        </p:nvGrpSpPr>
        <p:grpSpPr bwMode="auto">
          <a:xfrm>
            <a:off x="2470150" y="4932363"/>
            <a:ext cx="333375" cy="581025"/>
            <a:chOff x="4140" y="429"/>
            <a:chExt cx="1425" cy="2396"/>
          </a:xfrm>
        </p:grpSpPr>
        <p:sp>
          <p:nvSpPr>
            <p:cNvPr id="216112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34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6114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115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37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17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3263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64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39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19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261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62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41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42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22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3259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60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16123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6124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3257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58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46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6126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127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49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6129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51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2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3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4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93255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6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216096" name="Group 110"/>
          <p:cNvGrpSpPr>
            <a:grpSpLocks/>
          </p:cNvGrpSpPr>
          <p:nvPr/>
        </p:nvGrpSpPr>
        <p:grpSpPr bwMode="auto">
          <a:xfrm>
            <a:off x="5213350" y="2041525"/>
            <a:ext cx="757238" cy="379413"/>
            <a:chOff x="2466" y="2026"/>
            <a:chExt cx="477" cy="282"/>
          </a:xfrm>
        </p:grpSpPr>
        <p:sp>
          <p:nvSpPr>
            <p:cNvPr id="216098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099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100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6101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610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6109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10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11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6103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106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07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08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6104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105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216097" name="Picture 15" descr="underline_base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6715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86</a:t>
            </a:fld>
            <a:endParaRPr lang="en-US" sz="1200" dirty="0">
              <a:latin typeface="Tahoma" charset="0"/>
            </a:endParaRPr>
          </a:p>
        </p:txBody>
      </p:sp>
      <p:sp>
        <p:nvSpPr>
          <p:cNvPr id="3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60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07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07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03747E-6 L -1.66667E-6 0.07357 L 0.36771 0.07056 L 0.26545 0.23434 L 0.35625 0.23133 L 0.54826 0.0199 L 0.30347 0.51932 L 0.03437 0.51932 L 0.03437 0.41962 " pathEditMode="relative" ptsTypes="AAAAAAAAA">
                                      <p:cBhvr>
                                        <p:cTn id="24" dur="2000" fill="hold"/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07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8501E-6 L 0.00573 0.09969 L 0.28159 0.09646 L 0.52534 -0.418 L 0.31614 -0.18367 L 0.22986 -0.18668 L 0.32309 -0.36295 L -0.03438 -0.36295 L -0.03334 -0.42101 " pathEditMode="relative" ptsTypes="AAAAAAAAA">
                                      <p:cBhvr>
                                        <p:cTn id="54" dur="2000" fill="hold"/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0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70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0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33" grpId="0"/>
      <p:bldP spid="707634" grpId="0"/>
      <p:bldP spid="707635" grpId="0"/>
      <p:bldP spid="707813" grpId="0"/>
      <p:bldP spid="708064" grpId="0"/>
      <p:bldP spid="708064" grpId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6: </a:t>
            </a:r>
            <a:r>
              <a:rPr lang="en-US" dirty="0">
                <a:latin typeface="Gill Sans MT" charset="0"/>
                <a:cs typeface="+mj-cs"/>
              </a:rPr>
              <a:t>Summary</a:t>
            </a:r>
          </a:p>
        </p:txBody>
      </p:sp>
      <p:sp>
        <p:nvSpPr>
          <p:cNvPr id="942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931150" cy="464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n-cs"/>
              </a:rPr>
              <a:t>principles </a:t>
            </a:r>
            <a:r>
              <a:rPr lang="en-US" dirty="0">
                <a:latin typeface="Gill Sans MT" charset="0"/>
                <a:cs typeface="+mn-cs"/>
              </a:rPr>
              <a:t>behind data link layer services: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error detection, correction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sharing a broadcast channel: multiple access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link layer addressing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instantiation and implementation of various link layer technologies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switched LANS, VLANs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virtualized networks as a link layer: MPLS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synthesis: a day in the life of a web request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217093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03028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24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730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6: </a:t>
            </a:r>
            <a:r>
              <a:rPr lang="en-US" dirty="0">
                <a:latin typeface="Gill Sans MT" charset="0"/>
                <a:cs typeface="+mj-cs"/>
              </a:rPr>
              <a:t>let</a:t>
            </a:r>
            <a:r>
              <a:rPr lang="ja-JP" altLang="en-US" dirty="0">
                <a:latin typeface="Gill Sans MT" charset="0"/>
                <a:cs typeface="+mj-cs"/>
              </a:rPr>
              <a:t>’</a:t>
            </a:r>
            <a:r>
              <a:rPr lang="en-US" dirty="0">
                <a:latin typeface="Gill Sans MT" charset="0"/>
                <a:cs typeface="+mj-cs"/>
              </a:rPr>
              <a:t>s take a breath</a:t>
            </a:r>
          </a:p>
        </p:txBody>
      </p:sp>
      <p:sp>
        <p:nvSpPr>
          <p:cNvPr id="952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93115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journey down protocol stack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complete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(except PHY)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solid understanding of networking principles, practice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….. could stop here …. but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lots</a:t>
            </a:r>
            <a:r>
              <a:rPr lang="en-US" i="1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of interesting topics!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wireless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multimedia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security 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219141" name="Picture 17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9693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3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889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Adaptors communicating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5450" y="4275138"/>
            <a:ext cx="4067175" cy="1935162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sending side: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encapsulates datagram in frame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adds error checking bits, rdt, flow control, etc.</a:t>
            </a:r>
          </a:p>
        </p:txBody>
      </p:sp>
      <p:sp>
        <p:nvSpPr>
          <p:cNvPr id="92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4273550"/>
            <a:ext cx="4090988" cy="185102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receiving side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looks for errors, rdt, flow control, </a:t>
            </a:r>
            <a:r>
              <a:rPr lang="en-US" dirty="0" smtClean="0">
                <a:latin typeface="Gill Sans MT" charset="0"/>
              </a:rPr>
              <a:t>etc.</a:t>
            </a:r>
            <a:endParaRPr lang="en-US" dirty="0">
              <a:latin typeface="Gill Sans MT" charset="0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extracts datagram, passes to upper layer at receiving </a:t>
            </a:r>
            <a:r>
              <a:rPr lang="en-US" dirty="0" smtClean="0">
                <a:latin typeface="Gill Sans MT" charset="0"/>
              </a:rPr>
              <a:t>side</a:t>
            </a:r>
            <a:endParaRPr lang="en-US" dirty="0">
              <a:latin typeface="Gill Sans MT" charset="0"/>
            </a:endParaRPr>
          </a:p>
        </p:txBody>
      </p:sp>
      <p:sp>
        <p:nvSpPr>
          <p:cNvPr id="9223" name="Rectangle 27"/>
          <p:cNvSpPr>
            <a:spLocks noChangeArrowheads="1"/>
          </p:cNvSpPr>
          <p:nvPr/>
        </p:nvSpPr>
        <p:spPr bwMode="auto">
          <a:xfrm>
            <a:off x="4113213" y="3394075"/>
            <a:ext cx="1444625" cy="212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4" name="Rectangle 28"/>
          <p:cNvSpPr>
            <a:spLocks noChangeArrowheads="1"/>
          </p:cNvSpPr>
          <p:nvPr/>
        </p:nvSpPr>
        <p:spPr bwMode="auto">
          <a:xfrm>
            <a:off x="1957388" y="1373188"/>
            <a:ext cx="1944687" cy="1770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5" name="Line 29"/>
          <p:cNvSpPr>
            <a:spLocks noChangeShapeType="1"/>
          </p:cNvSpPr>
          <p:nvPr/>
        </p:nvSpPr>
        <p:spPr bwMode="auto">
          <a:xfrm>
            <a:off x="2052638" y="1892300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6" name="Rectangle 30"/>
          <p:cNvSpPr>
            <a:spLocks noChangeArrowheads="1"/>
          </p:cNvSpPr>
          <p:nvPr/>
        </p:nvSpPr>
        <p:spPr bwMode="auto">
          <a:xfrm>
            <a:off x="2193925" y="221297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7" name="Rectangle 31"/>
          <p:cNvSpPr>
            <a:spLocks noChangeArrowheads="1"/>
          </p:cNvSpPr>
          <p:nvPr/>
        </p:nvSpPr>
        <p:spPr bwMode="auto">
          <a:xfrm>
            <a:off x="2435225" y="2773363"/>
            <a:ext cx="704850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8" name="Rectangle 32"/>
          <p:cNvSpPr>
            <a:spLocks noChangeArrowheads="1"/>
          </p:cNvSpPr>
          <p:nvPr/>
        </p:nvSpPr>
        <p:spPr bwMode="auto">
          <a:xfrm>
            <a:off x="2435225" y="23018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controller</a:t>
            </a:r>
          </a:p>
        </p:txBody>
      </p:sp>
      <p:sp>
        <p:nvSpPr>
          <p:cNvPr id="9229" name="Line 33"/>
          <p:cNvSpPr>
            <a:spLocks noChangeShapeType="1"/>
          </p:cNvSpPr>
          <p:nvPr/>
        </p:nvSpPr>
        <p:spPr bwMode="auto">
          <a:xfrm>
            <a:off x="2346325" y="2055813"/>
            <a:ext cx="143827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0" name="Line 34"/>
          <p:cNvSpPr>
            <a:spLocks noChangeShapeType="1"/>
          </p:cNvSpPr>
          <p:nvPr/>
        </p:nvSpPr>
        <p:spPr bwMode="auto">
          <a:xfrm flipV="1">
            <a:off x="2763838" y="2062163"/>
            <a:ext cx="0" cy="2397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1" name="Rectangle 35"/>
          <p:cNvSpPr>
            <a:spLocks noChangeArrowheads="1"/>
          </p:cNvSpPr>
          <p:nvPr/>
        </p:nvSpPr>
        <p:spPr bwMode="auto">
          <a:xfrm>
            <a:off x="2228850" y="15017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 dirty="0">
              <a:latin typeface="Arial" charset="0"/>
              <a:cs typeface="+mn-cs"/>
            </a:endParaRPr>
          </a:p>
        </p:txBody>
      </p:sp>
      <p:sp>
        <p:nvSpPr>
          <p:cNvPr id="9232" name="Rectangle 36"/>
          <p:cNvSpPr>
            <a:spLocks noChangeArrowheads="1"/>
          </p:cNvSpPr>
          <p:nvPr/>
        </p:nvSpPr>
        <p:spPr bwMode="auto">
          <a:xfrm>
            <a:off x="3095625" y="150336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 dirty="0">
              <a:latin typeface="Arial" charset="0"/>
              <a:cs typeface="+mn-cs"/>
            </a:endParaRPr>
          </a:p>
        </p:txBody>
      </p:sp>
      <p:sp>
        <p:nvSpPr>
          <p:cNvPr id="9233" name="Line 37"/>
          <p:cNvSpPr>
            <a:spLocks noChangeShapeType="1"/>
          </p:cNvSpPr>
          <p:nvPr/>
        </p:nvSpPr>
        <p:spPr bwMode="auto">
          <a:xfrm flipH="1" flipV="1">
            <a:off x="2551113" y="1917700"/>
            <a:ext cx="1587" cy="13811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4" name="Line 38"/>
          <p:cNvSpPr>
            <a:spLocks noChangeShapeType="1"/>
          </p:cNvSpPr>
          <p:nvPr/>
        </p:nvSpPr>
        <p:spPr bwMode="auto">
          <a:xfrm flipH="1" flipV="1">
            <a:off x="3475038" y="1920875"/>
            <a:ext cx="0" cy="1365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5" name="Rectangle 39"/>
          <p:cNvSpPr>
            <a:spLocks noChangeArrowheads="1"/>
          </p:cNvSpPr>
          <p:nvPr/>
        </p:nvSpPr>
        <p:spPr bwMode="auto">
          <a:xfrm>
            <a:off x="5832475" y="1430338"/>
            <a:ext cx="1944688" cy="173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6" name="Rectangle 40"/>
          <p:cNvSpPr>
            <a:spLocks noChangeArrowheads="1"/>
          </p:cNvSpPr>
          <p:nvPr/>
        </p:nvSpPr>
        <p:spPr bwMode="auto">
          <a:xfrm>
            <a:off x="6069013" y="223202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7" name="Rectangle 41"/>
          <p:cNvSpPr>
            <a:spLocks noChangeArrowheads="1"/>
          </p:cNvSpPr>
          <p:nvPr/>
        </p:nvSpPr>
        <p:spPr bwMode="auto">
          <a:xfrm>
            <a:off x="6310313" y="2792413"/>
            <a:ext cx="703262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8" name="Rectangle 42"/>
          <p:cNvSpPr>
            <a:spLocks noChangeArrowheads="1"/>
          </p:cNvSpPr>
          <p:nvPr/>
        </p:nvSpPr>
        <p:spPr bwMode="auto">
          <a:xfrm>
            <a:off x="6310313" y="23209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controller</a:t>
            </a:r>
          </a:p>
        </p:txBody>
      </p:sp>
      <p:sp>
        <p:nvSpPr>
          <p:cNvPr id="9239" name="Line 43"/>
          <p:cNvSpPr>
            <a:spLocks noChangeShapeType="1"/>
          </p:cNvSpPr>
          <p:nvPr/>
        </p:nvSpPr>
        <p:spPr bwMode="auto">
          <a:xfrm>
            <a:off x="6221413" y="2074863"/>
            <a:ext cx="143827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0" name="Line 44"/>
          <p:cNvSpPr>
            <a:spLocks noChangeShapeType="1"/>
          </p:cNvSpPr>
          <p:nvPr/>
        </p:nvSpPr>
        <p:spPr bwMode="auto">
          <a:xfrm flipV="1">
            <a:off x="6638925" y="2081213"/>
            <a:ext cx="0" cy="2397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1" name="Rectangle 45"/>
          <p:cNvSpPr>
            <a:spLocks noChangeArrowheads="1"/>
          </p:cNvSpPr>
          <p:nvPr/>
        </p:nvSpPr>
        <p:spPr bwMode="auto">
          <a:xfrm>
            <a:off x="6103938" y="15208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 dirty="0">
              <a:latin typeface="Arial" charset="0"/>
              <a:cs typeface="+mn-cs"/>
            </a:endParaRPr>
          </a:p>
        </p:txBody>
      </p:sp>
      <p:sp>
        <p:nvSpPr>
          <p:cNvPr id="9242" name="Rectangle 46"/>
          <p:cNvSpPr>
            <a:spLocks noChangeArrowheads="1"/>
          </p:cNvSpPr>
          <p:nvPr/>
        </p:nvSpPr>
        <p:spPr bwMode="auto">
          <a:xfrm>
            <a:off x="6970713" y="152241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 dirty="0">
              <a:latin typeface="Arial" charset="0"/>
              <a:cs typeface="+mn-cs"/>
            </a:endParaRPr>
          </a:p>
        </p:txBody>
      </p:sp>
      <p:sp>
        <p:nvSpPr>
          <p:cNvPr id="9243" name="Line 47"/>
          <p:cNvSpPr>
            <a:spLocks noChangeShapeType="1"/>
          </p:cNvSpPr>
          <p:nvPr/>
        </p:nvSpPr>
        <p:spPr bwMode="auto">
          <a:xfrm flipH="1" flipV="1">
            <a:off x="6426200" y="1936750"/>
            <a:ext cx="1588" cy="13811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4" name="Line 48"/>
          <p:cNvSpPr>
            <a:spLocks noChangeShapeType="1"/>
          </p:cNvSpPr>
          <p:nvPr/>
        </p:nvSpPr>
        <p:spPr bwMode="auto">
          <a:xfrm flipH="1" flipV="1">
            <a:off x="7350125" y="1939925"/>
            <a:ext cx="0" cy="1365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5" name="Text Box 49"/>
          <p:cNvSpPr txBox="1">
            <a:spLocks noChangeArrowheads="1"/>
          </p:cNvSpPr>
          <p:nvPr/>
        </p:nvSpPr>
        <p:spPr bwMode="auto">
          <a:xfrm>
            <a:off x="1935163" y="3059113"/>
            <a:ext cx="1335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+mn-cs"/>
              </a:rPr>
              <a:t>sending host</a:t>
            </a:r>
          </a:p>
        </p:txBody>
      </p:sp>
      <p:sp>
        <p:nvSpPr>
          <p:cNvPr id="9246" name="Text Box 50"/>
          <p:cNvSpPr txBox="1">
            <a:spLocks noChangeArrowheads="1"/>
          </p:cNvSpPr>
          <p:nvPr/>
        </p:nvSpPr>
        <p:spPr bwMode="auto">
          <a:xfrm>
            <a:off x="5727700" y="3057525"/>
            <a:ext cx="1438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+mn-cs"/>
              </a:rPr>
              <a:t>receiving host</a:t>
            </a:r>
          </a:p>
        </p:txBody>
      </p:sp>
      <p:sp>
        <p:nvSpPr>
          <p:cNvPr id="9247" name="Rectangle 51"/>
          <p:cNvSpPr>
            <a:spLocks noChangeArrowheads="1"/>
          </p:cNvSpPr>
          <p:nvPr/>
        </p:nvSpPr>
        <p:spPr bwMode="auto">
          <a:xfrm>
            <a:off x="1512888" y="1966913"/>
            <a:ext cx="717550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8" name="Text Box 52"/>
          <p:cNvSpPr txBox="1">
            <a:spLocks noChangeArrowheads="1"/>
          </p:cNvSpPr>
          <p:nvPr/>
        </p:nvSpPr>
        <p:spPr bwMode="auto">
          <a:xfrm>
            <a:off x="1476375" y="1922463"/>
            <a:ext cx="825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datagram</a:t>
            </a:r>
          </a:p>
        </p:txBody>
      </p:sp>
      <p:sp>
        <p:nvSpPr>
          <p:cNvPr id="9249" name="Line 53"/>
          <p:cNvSpPr>
            <a:spLocks noChangeShapeType="1"/>
          </p:cNvSpPr>
          <p:nvPr/>
        </p:nvSpPr>
        <p:spPr bwMode="auto">
          <a:xfrm>
            <a:off x="5961063" y="1870075"/>
            <a:ext cx="0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0" name="Rectangle 54"/>
          <p:cNvSpPr>
            <a:spLocks noChangeArrowheads="1"/>
          </p:cNvSpPr>
          <p:nvPr/>
        </p:nvSpPr>
        <p:spPr bwMode="auto">
          <a:xfrm>
            <a:off x="5422900" y="1985963"/>
            <a:ext cx="715963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1" name="Text Box 55"/>
          <p:cNvSpPr txBox="1">
            <a:spLocks noChangeArrowheads="1"/>
          </p:cNvSpPr>
          <p:nvPr/>
        </p:nvSpPr>
        <p:spPr bwMode="auto">
          <a:xfrm>
            <a:off x="5386388" y="1941513"/>
            <a:ext cx="823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datagram</a:t>
            </a:r>
          </a:p>
        </p:txBody>
      </p:sp>
      <p:sp>
        <p:nvSpPr>
          <p:cNvPr id="56355" name="Freeform 56"/>
          <p:cNvSpPr>
            <a:spLocks/>
          </p:cNvSpPr>
          <p:nvPr/>
        </p:nvSpPr>
        <p:spPr bwMode="auto">
          <a:xfrm>
            <a:off x="2768600" y="2903538"/>
            <a:ext cx="3883025" cy="447675"/>
          </a:xfrm>
          <a:custGeom>
            <a:avLst/>
            <a:gdLst>
              <a:gd name="T0" fmla="*/ 0 w 2597"/>
              <a:gd name="T1" fmla="*/ 0 h 384"/>
              <a:gd name="T2" fmla="*/ 0 w 2597"/>
              <a:gd name="T3" fmla="*/ 2147483647 h 384"/>
              <a:gd name="T4" fmla="*/ 2147483647 w 2597"/>
              <a:gd name="T5" fmla="*/ 2147483647 h 384"/>
              <a:gd name="T6" fmla="*/ 2147483647 w 2597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97" h="384">
                <a:moveTo>
                  <a:pt x="0" y="0"/>
                </a:moveTo>
                <a:lnTo>
                  <a:pt x="0" y="384"/>
                </a:lnTo>
                <a:lnTo>
                  <a:pt x="2597" y="384"/>
                </a:lnTo>
                <a:lnTo>
                  <a:pt x="2597" y="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53" name="Rectangle 57"/>
          <p:cNvSpPr>
            <a:spLocks noChangeArrowheads="1"/>
          </p:cNvSpPr>
          <p:nvPr/>
        </p:nvSpPr>
        <p:spPr bwMode="auto">
          <a:xfrm>
            <a:off x="4681538" y="3419475"/>
            <a:ext cx="717550" cy="16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4" name="Text Box 58"/>
          <p:cNvSpPr txBox="1">
            <a:spLocks noChangeArrowheads="1"/>
          </p:cNvSpPr>
          <p:nvPr/>
        </p:nvSpPr>
        <p:spPr bwMode="auto">
          <a:xfrm>
            <a:off x="4654550" y="3375025"/>
            <a:ext cx="823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datagram</a:t>
            </a:r>
          </a:p>
        </p:txBody>
      </p:sp>
      <p:sp>
        <p:nvSpPr>
          <p:cNvPr id="9255" name="Line 59"/>
          <p:cNvSpPr>
            <a:spLocks noChangeShapeType="1"/>
          </p:cNvSpPr>
          <p:nvPr/>
        </p:nvSpPr>
        <p:spPr bwMode="auto">
          <a:xfrm>
            <a:off x="5654675" y="3511550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6" name="Text Box 60"/>
          <p:cNvSpPr txBox="1">
            <a:spLocks noChangeArrowheads="1"/>
          </p:cNvSpPr>
          <p:nvPr/>
        </p:nvSpPr>
        <p:spPr bwMode="auto">
          <a:xfrm>
            <a:off x="2244725" y="3668713"/>
            <a:ext cx="704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+mn-cs"/>
              </a:rPr>
              <a:t>frame</a:t>
            </a:r>
          </a:p>
        </p:txBody>
      </p:sp>
      <p:sp>
        <p:nvSpPr>
          <p:cNvPr id="9257" name="Line 61"/>
          <p:cNvSpPr>
            <a:spLocks noChangeShapeType="1"/>
          </p:cNvSpPr>
          <p:nvPr/>
        </p:nvSpPr>
        <p:spPr bwMode="auto">
          <a:xfrm flipV="1">
            <a:off x="2873375" y="3575050"/>
            <a:ext cx="115570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56361" name="Picture 6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9144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0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17399</TotalTime>
  <Words>6076</Words>
  <Application>Microsoft Office PowerPoint</Application>
  <PresentationFormat>如螢幕大小 (4:3)</PresentationFormat>
  <Paragraphs>1605</Paragraphs>
  <Slides>88</Slides>
  <Notes>72</Notes>
  <HiddenSlides>0</HiddenSlides>
  <MMClips>0</MMClips>
  <ScaleCrop>false</ScaleCrop>
  <HeadingPairs>
    <vt:vector size="8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88</vt:i4>
      </vt:variant>
    </vt:vector>
  </HeadingPairs>
  <TitlesOfParts>
    <vt:vector size="102" baseType="lpstr">
      <vt:lpstr>Gulim</vt:lpstr>
      <vt:lpstr>MS Mincho</vt:lpstr>
      <vt:lpstr>ＭＳ Ｐゴシック</vt:lpstr>
      <vt:lpstr>Arial</vt:lpstr>
      <vt:lpstr>Calibri</vt:lpstr>
      <vt:lpstr>Comic Sans MS</vt:lpstr>
      <vt:lpstr>Courier New</vt:lpstr>
      <vt:lpstr>Gill Sans MT</vt:lpstr>
      <vt:lpstr>Tahoma</vt:lpstr>
      <vt:lpstr>Times New Roman</vt:lpstr>
      <vt:lpstr>Wingdings</vt:lpstr>
      <vt:lpstr>Default Design</vt:lpstr>
      <vt:lpstr>1_Default Design</vt:lpstr>
      <vt:lpstr>Equation</vt:lpstr>
      <vt:lpstr>PowerPoint 簡報</vt:lpstr>
      <vt:lpstr>Chapter 6: Link layer and LANs</vt:lpstr>
      <vt:lpstr>Link layer, LANs: outline</vt:lpstr>
      <vt:lpstr>Link layer: introduction</vt:lpstr>
      <vt:lpstr>Link layer: context</vt:lpstr>
      <vt:lpstr>Link layer services</vt:lpstr>
      <vt:lpstr>Link layer services (more)</vt:lpstr>
      <vt:lpstr>Where is the link layer implemented?</vt:lpstr>
      <vt:lpstr>Adaptors communicating</vt:lpstr>
      <vt:lpstr>Link layer, LANs: outline</vt:lpstr>
      <vt:lpstr>Error detection</vt:lpstr>
      <vt:lpstr>Parity checking</vt:lpstr>
      <vt:lpstr>Internet checksum (review)</vt:lpstr>
      <vt:lpstr>Cyclic redundancy check</vt:lpstr>
      <vt:lpstr>CRC example</vt:lpstr>
      <vt:lpstr>Link layer, LANs: outline</vt:lpstr>
      <vt:lpstr>Multiple access links, protocols</vt:lpstr>
      <vt:lpstr>Multiple access protocols</vt:lpstr>
      <vt:lpstr>An ideal multiple access protocol</vt:lpstr>
      <vt:lpstr>MAC protocols: taxonomy</vt:lpstr>
      <vt:lpstr>Channel partitioning MAC protocols: TDMA</vt:lpstr>
      <vt:lpstr>Channel partitioning MAC protocols: FDMA</vt:lpstr>
      <vt:lpstr>Random access protocols</vt:lpstr>
      <vt:lpstr>Slotted ALOHA</vt:lpstr>
      <vt:lpstr>Slotted ALOHA</vt:lpstr>
      <vt:lpstr>Slotted ALOHA: efficiency</vt:lpstr>
      <vt:lpstr>Pure (unslotted) ALOHA</vt:lpstr>
      <vt:lpstr>Pure ALOHA efficiency</vt:lpstr>
      <vt:lpstr>CSMA (carrier sense multiple access)</vt:lpstr>
      <vt:lpstr>CSMA collisions</vt:lpstr>
      <vt:lpstr>CSMA/CD (collision detection)</vt:lpstr>
      <vt:lpstr>CSMA/CD (collision detection)</vt:lpstr>
      <vt:lpstr>Ethernet CSMA/CD algorithm</vt:lpstr>
      <vt:lpstr>CSMA/CD efficiency</vt:lpstr>
      <vt:lpstr>“Taking turns” MAC protocols</vt:lpstr>
      <vt:lpstr>“Taking turns” MAC protocols</vt:lpstr>
      <vt:lpstr>“Taking turns” MAC protocols</vt:lpstr>
      <vt:lpstr> Summary of MAC protocols</vt:lpstr>
      <vt:lpstr>Link layer, LANs: outline</vt:lpstr>
      <vt:lpstr>MAC addresses and ARP</vt:lpstr>
      <vt:lpstr>LAN addresses and ARP</vt:lpstr>
      <vt:lpstr>LAN addresses (more)</vt:lpstr>
      <vt:lpstr>ARP: address resolution protocol</vt:lpstr>
      <vt:lpstr>ARP protocol: same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Link layer, LANs: outline</vt:lpstr>
      <vt:lpstr>Ethernet</vt:lpstr>
      <vt:lpstr>Ethernet: physical topology</vt:lpstr>
      <vt:lpstr>Ethernet frame structure</vt:lpstr>
      <vt:lpstr>Ethernet frame structure (more)</vt:lpstr>
      <vt:lpstr>Ethernet: unreliable, connectionless</vt:lpstr>
      <vt:lpstr>802.3 Ethernet standards: link &amp; physical layers</vt:lpstr>
      <vt:lpstr>Link layer, LANs: outline</vt:lpstr>
      <vt:lpstr>Ethernet switch</vt:lpstr>
      <vt:lpstr>Switch: multiple simultaneous transmissions</vt:lpstr>
      <vt:lpstr>Switch forwarding table</vt:lpstr>
      <vt:lpstr>Switch: self-learning</vt:lpstr>
      <vt:lpstr>Switch: frame filtering/forwarding</vt:lpstr>
      <vt:lpstr>Self-learning, forwarding: example</vt:lpstr>
      <vt:lpstr>Interconnecting switches</vt:lpstr>
      <vt:lpstr>Self-learning multi-switch example</vt:lpstr>
      <vt:lpstr>Institutional network</vt:lpstr>
      <vt:lpstr>Switches vs. routers</vt:lpstr>
      <vt:lpstr>VLANs: motivation</vt:lpstr>
      <vt:lpstr>VLANs</vt:lpstr>
      <vt:lpstr>Port-based VLAN</vt:lpstr>
      <vt:lpstr>VLANS spanning multiple switches</vt:lpstr>
      <vt:lpstr>PowerPoint 簡報</vt:lpstr>
      <vt:lpstr>Link layer, LANs: outline</vt:lpstr>
      <vt:lpstr>Data center networks </vt:lpstr>
      <vt:lpstr>PowerPoint 簡報</vt:lpstr>
      <vt:lpstr>PowerPoint 簡報</vt:lpstr>
      <vt:lpstr>Link layer, LANs: outline</vt:lpstr>
      <vt:lpstr>Synthesis: a day in the life of a web request</vt:lpstr>
      <vt:lpstr>A day in the life: scenario</vt:lpstr>
      <vt:lpstr>A day in the life… connecting to the Internet</vt:lpstr>
      <vt:lpstr>A day in the life… connecting to the Internet</vt:lpstr>
      <vt:lpstr>A day in the life… ARP (before DNS, before HTTP)</vt:lpstr>
      <vt:lpstr>A day in the life… using DNS</vt:lpstr>
      <vt:lpstr>A day in the life…TCP connection carrying HTTP</vt:lpstr>
      <vt:lpstr>A day in the life… HTTP request/reply </vt:lpstr>
      <vt:lpstr>Chapter 6: Summary</vt:lpstr>
      <vt:lpstr>Chapter 6: let’s take a breath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黃崇明</cp:lastModifiedBy>
  <cp:revision>518</cp:revision>
  <dcterms:created xsi:type="dcterms:W3CDTF">1999-10-08T19:08:27Z</dcterms:created>
  <dcterms:modified xsi:type="dcterms:W3CDTF">2017-05-22T23:46:05Z</dcterms:modified>
</cp:coreProperties>
</file>